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464" r:id="rId2"/>
    <p:sldId id="257" r:id="rId3"/>
    <p:sldId id="258" r:id="rId4"/>
    <p:sldId id="259" r:id="rId5"/>
    <p:sldId id="260" r:id="rId6"/>
    <p:sldId id="465" r:id="rId7"/>
    <p:sldId id="261" r:id="rId8"/>
    <p:sldId id="262" r:id="rId9"/>
    <p:sldId id="263" r:id="rId10"/>
    <p:sldId id="466" r:id="rId11"/>
    <p:sldId id="264" r:id="rId12"/>
    <p:sldId id="265" r:id="rId13"/>
    <p:sldId id="266" r:id="rId14"/>
    <p:sldId id="267" r:id="rId15"/>
    <p:sldId id="268" r:id="rId16"/>
    <p:sldId id="269" r:id="rId17"/>
    <p:sldId id="270" r:id="rId18"/>
    <p:sldId id="475" r:id="rId19"/>
    <p:sldId id="476" r:id="rId20"/>
    <p:sldId id="479" r:id="rId21"/>
    <p:sldId id="481" r:id="rId22"/>
    <p:sldId id="480" r:id="rId23"/>
    <p:sldId id="272" r:id="rId24"/>
    <p:sldId id="478" r:id="rId25"/>
    <p:sldId id="482" r:id="rId26"/>
    <p:sldId id="487" r:id="rId27"/>
    <p:sldId id="488" r:id="rId28"/>
    <p:sldId id="467" r:id="rId29"/>
    <p:sldId id="273" r:id="rId30"/>
    <p:sldId id="274" r:id="rId31"/>
    <p:sldId id="484" r:id="rId32"/>
    <p:sldId id="468" r:id="rId33"/>
    <p:sldId id="485" r:id="rId34"/>
    <p:sldId id="489" r:id="rId35"/>
    <p:sldId id="469" r:id="rId36"/>
    <p:sldId id="470" r:id="rId37"/>
    <p:sldId id="490" r:id="rId38"/>
    <p:sldId id="471" r:id="rId39"/>
    <p:sldId id="472" r:id="rId40"/>
    <p:sldId id="486" r:id="rId41"/>
    <p:sldId id="276" r:id="rId42"/>
    <p:sldId id="473" r:id="rId43"/>
    <p:sldId id="491" r:id="rId44"/>
    <p:sldId id="280" r:id="rId45"/>
    <p:sldId id="283" r:id="rId46"/>
    <p:sldId id="282" r:id="rId47"/>
    <p:sldId id="474" r:id="rId48"/>
    <p:sldId id="451" r:id="rId49"/>
  </p:sldIdLst>
  <p:sldSz cx="4610100" cy="3460750"/>
  <p:notesSz cx="4610100" cy="346075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B04"/>
    <a:srgbClr val="000000"/>
    <a:srgbClr val="FAB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82842" autoAdjust="0"/>
  </p:normalViewPr>
  <p:slideViewPr>
    <p:cSldViewPr>
      <p:cViewPr varScale="1">
        <p:scale>
          <a:sx n="211" d="100"/>
          <a:sy n="211" d="100"/>
        </p:scale>
        <p:origin x="912"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39AA35E2-4790-6A4B-B095-A8BD1DCD32AF}" type="datetimeFigureOut">
              <a:rPr lang="es-ES" smtClean="0"/>
              <a:t>11/1/23</a:t>
            </a:fld>
            <a:endParaRPr lang="es-ES"/>
          </a:p>
        </p:txBody>
      </p:sp>
      <p:sp>
        <p:nvSpPr>
          <p:cNvPr id="4" name="Marcador de imagen de diapositiva 3"/>
          <p:cNvSpPr>
            <a:spLocks noGrp="1" noRot="1" noChangeAspect="1"/>
          </p:cNvSpPr>
          <p:nvPr>
            <p:ph type="sldImg" idx="2"/>
          </p:nvPr>
        </p:nvSpPr>
        <p:spPr>
          <a:xfrm>
            <a:off x="1441450" y="260350"/>
            <a:ext cx="1727200" cy="1296988"/>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460375" y="1644650"/>
            <a:ext cx="3689350" cy="1557338"/>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508E2E7-94B1-0741-939F-ABF269728770}" type="slidenum">
              <a:rPr lang="es-ES" smtClean="0"/>
              <a:t>‹#›</a:t>
            </a:fld>
            <a:endParaRPr lang="es-ES"/>
          </a:p>
        </p:txBody>
      </p:sp>
    </p:spTree>
    <p:extLst>
      <p:ext uri="{BB962C8B-B14F-4D97-AF65-F5344CB8AC3E}">
        <p14:creationId xmlns:p14="http://schemas.microsoft.com/office/powerpoint/2010/main" val="25654781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We</a:t>
            </a:r>
            <a:r>
              <a:rPr lang="es-ES" dirty="0"/>
              <a:t> </a:t>
            </a:r>
            <a:r>
              <a:rPr lang="es-ES" dirty="0" err="1"/>
              <a:t>learned</a:t>
            </a:r>
            <a:r>
              <a:rPr lang="es-ES" dirty="0"/>
              <a:t> </a:t>
            </a:r>
            <a:r>
              <a:rPr lang="es-ES" dirty="0" err="1"/>
              <a:t>yesterday</a:t>
            </a:r>
            <a:r>
              <a:rPr lang="es-ES" dirty="0"/>
              <a:t> </a:t>
            </a:r>
            <a:r>
              <a:rPr lang="es-ES" dirty="0" err="1"/>
              <a:t>about</a:t>
            </a:r>
            <a:r>
              <a:rPr lang="es-ES" dirty="0"/>
              <a:t> data </a:t>
            </a:r>
            <a:r>
              <a:rPr lang="es-ES" dirty="0" err="1"/>
              <a:t>formats</a:t>
            </a:r>
            <a:r>
              <a:rPr lang="es-ES" dirty="0"/>
              <a:t> and do </a:t>
            </a:r>
            <a:r>
              <a:rPr lang="es-ES" dirty="0" err="1"/>
              <a:t>sequence</a:t>
            </a:r>
            <a:r>
              <a:rPr lang="es-ES" dirty="0"/>
              <a:t> </a:t>
            </a:r>
            <a:r>
              <a:rPr lang="es-ES" dirty="0" err="1"/>
              <a:t>alignment</a:t>
            </a:r>
            <a:r>
              <a:rPr lang="es-ES" dirty="0"/>
              <a:t>, and </a:t>
            </a:r>
            <a:r>
              <a:rPr lang="es-ES" dirty="0" err="1"/>
              <a:t>now</a:t>
            </a:r>
            <a:r>
              <a:rPr lang="es-ES" dirty="0"/>
              <a:t> </a:t>
            </a:r>
            <a:r>
              <a:rPr lang="es-ES" dirty="0" err="1"/>
              <a:t>today</a:t>
            </a:r>
            <a:r>
              <a:rPr lang="es-ES" dirty="0"/>
              <a:t> </a:t>
            </a:r>
            <a:r>
              <a:rPr lang="es-ES" dirty="0" err="1"/>
              <a:t>we</a:t>
            </a:r>
            <a:r>
              <a:rPr lang="es-ES" dirty="0"/>
              <a:t> </a:t>
            </a:r>
            <a:r>
              <a:rPr lang="es-ES" dirty="0" err="1"/>
              <a:t>will</a:t>
            </a:r>
            <a:r>
              <a:rPr lang="es-ES" dirty="0"/>
              <a:t> </a:t>
            </a:r>
            <a:r>
              <a:rPr lang="es-ES" dirty="0" err="1"/>
              <a:t>learn</a:t>
            </a:r>
            <a:r>
              <a:rPr lang="es-ES" dirty="0"/>
              <a:t> </a:t>
            </a:r>
            <a:r>
              <a:rPr lang="es-ES" dirty="0" err="1"/>
              <a:t>how</a:t>
            </a:r>
            <a:r>
              <a:rPr lang="es-ES" dirty="0"/>
              <a:t> to do </a:t>
            </a:r>
            <a:r>
              <a:rPr lang="es-ES" dirty="0" err="1"/>
              <a:t>variant</a:t>
            </a:r>
            <a:r>
              <a:rPr lang="es-ES" dirty="0"/>
              <a:t> </a:t>
            </a:r>
            <a:r>
              <a:rPr lang="es-ES" dirty="0" err="1"/>
              <a:t>calling</a:t>
            </a:r>
            <a:r>
              <a:rPr lang="es-ES" dirty="0"/>
              <a:t>, </a:t>
            </a:r>
            <a:r>
              <a:rPr lang="es-ES" dirty="0" err="1"/>
              <a:t>which</a:t>
            </a:r>
            <a:r>
              <a:rPr lang="es-ES" dirty="0"/>
              <a:t> </a:t>
            </a:r>
            <a:r>
              <a:rPr lang="es-ES" dirty="0" err="1"/>
              <a:t>gives</a:t>
            </a:r>
            <a:r>
              <a:rPr lang="es-ES" dirty="0"/>
              <a:t> </a:t>
            </a:r>
            <a:r>
              <a:rPr lang="es-ES" dirty="0" err="1"/>
              <a:t>us</a:t>
            </a:r>
            <a:r>
              <a:rPr lang="es-ES" dirty="0"/>
              <a:t> a VCF </a:t>
            </a:r>
            <a:r>
              <a:rPr lang="es-ES" dirty="0" err="1"/>
              <a:t>format</a:t>
            </a:r>
            <a:endParaRPr lang="es-ES" dirty="0"/>
          </a:p>
          <a:p>
            <a:endParaRPr lang="es-ES" dirty="0"/>
          </a:p>
          <a:p>
            <a:r>
              <a:rPr lang="es-ES" dirty="0"/>
              <a:t>De-</a:t>
            </a:r>
            <a:r>
              <a:rPr lang="es-ES" dirty="0" err="1"/>
              <a:t>multiplexing</a:t>
            </a:r>
            <a:r>
              <a:rPr lang="es-ES" dirty="0"/>
              <a:t> per </a:t>
            </a:r>
            <a:r>
              <a:rPr lang="es-ES" dirty="0" err="1"/>
              <a:t>sample</a:t>
            </a:r>
            <a:endParaRPr lang="es-ES" dirty="0"/>
          </a:p>
        </p:txBody>
      </p:sp>
      <p:sp>
        <p:nvSpPr>
          <p:cNvPr id="4" name="Marcador de número de diapositiva 3"/>
          <p:cNvSpPr>
            <a:spLocks noGrp="1"/>
          </p:cNvSpPr>
          <p:nvPr>
            <p:ph type="sldNum" sz="quarter" idx="10"/>
          </p:nvPr>
        </p:nvSpPr>
        <p:spPr/>
        <p:txBody>
          <a:bodyPr/>
          <a:lstStyle/>
          <a:p>
            <a:fld id="{3508E2E7-94B1-0741-939F-ABF269728770}" type="slidenum">
              <a:rPr lang="es-ES" smtClean="0"/>
              <a:t>2</a:t>
            </a:fld>
            <a:endParaRPr lang="es-ES"/>
          </a:p>
        </p:txBody>
      </p:sp>
    </p:spTree>
    <p:extLst>
      <p:ext uri="{BB962C8B-B14F-4D97-AF65-F5344CB8AC3E}">
        <p14:creationId xmlns:p14="http://schemas.microsoft.com/office/powerpoint/2010/main" val="1342971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There is statsitical theory that we can use for this – you may be familiar with Bayes theorem, but don’t worry if not, we will cover here what you will need to know, and so you have some appreciation of what the prpgrams you will be using are doing under the hood – GATK and samtools mpileup use this</a:t>
            </a:r>
          </a:p>
          <a:p>
            <a:endParaRPr lang="en-MX" dirty="0"/>
          </a:p>
          <a:p>
            <a:r>
              <a:rPr lang="en-MX" dirty="0"/>
              <a:t>The task is now to determine the most likely genotype given a likelihood, which will be represented by our data, a prior, representing our beliefs about the presence of variants in the genome we are analysing, and a normalisation term</a:t>
            </a:r>
          </a:p>
          <a:p>
            <a:endParaRPr lang="en-MX" dirty="0"/>
          </a:p>
          <a:p>
            <a:r>
              <a:rPr lang="en-MX" dirty="0"/>
              <a:t>Reported as a phred score</a:t>
            </a:r>
          </a:p>
          <a:p>
            <a:endParaRPr lang="en-MX" dirty="0"/>
          </a:p>
          <a:p>
            <a:r>
              <a:rPr lang="en-MX" dirty="0"/>
              <a:t>Because this formula gives you a probability, you can also derive a quality score, or a mesaure of confidence. The higher the probability of a genotype given our data, the higher the quality</a:t>
            </a:r>
          </a:p>
          <a:p>
            <a:endParaRPr lang="en-MX" dirty="0"/>
          </a:p>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11</a:t>
            </a:fld>
            <a:endParaRPr lang="es-ES"/>
          </a:p>
        </p:txBody>
      </p:sp>
    </p:spTree>
    <p:extLst>
      <p:ext uri="{BB962C8B-B14F-4D97-AF65-F5344CB8AC3E}">
        <p14:creationId xmlns:p14="http://schemas.microsoft.com/office/powerpoint/2010/main" val="232670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Genotype likelihoods represent a measure of how consistent our data, our reads with each possible genotype</a:t>
            </a:r>
          </a:p>
          <a:p>
            <a:endParaRPr lang="en-MX" dirty="0"/>
          </a:p>
          <a:p>
            <a:r>
              <a:rPr lang="en-US" dirty="0"/>
              <a:t>BAQ - P</a:t>
            </a:r>
            <a:r>
              <a:rPr lang="en-MX" dirty="0"/>
              <a:t>roblems arising from ambiguous mapping</a:t>
            </a:r>
          </a:p>
          <a:p>
            <a:endParaRPr lang="en-MX" dirty="0"/>
          </a:p>
          <a:p>
            <a:r>
              <a:rPr lang="en-MX" dirty="0"/>
              <a:t>Normalisation term</a:t>
            </a:r>
          </a:p>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12</a:t>
            </a:fld>
            <a:endParaRPr lang="es-ES"/>
          </a:p>
        </p:txBody>
      </p:sp>
    </p:spTree>
    <p:extLst>
      <p:ext uri="{BB962C8B-B14F-4D97-AF65-F5344CB8AC3E}">
        <p14:creationId xmlns:p14="http://schemas.microsoft.com/office/powerpoint/2010/main" val="331482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What does variant calling actually look like</a:t>
            </a:r>
          </a:p>
          <a:p>
            <a:endParaRPr lang="en-MX" dirty="0"/>
          </a:p>
          <a:p>
            <a:r>
              <a:rPr lang="en-MX" dirty="0"/>
              <a:t>First part of the program calculates the genotype likelihoods, and the second part decides on the genotype, so does the actual calling</a:t>
            </a:r>
          </a:p>
          <a:p>
            <a:endParaRPr lang="en-MX" dirty="0"/>
          </a:p>
          <a:p>
            <a:r>
              <a:rPr lang="en-MX" dirty="0"/>
              <a:t>There are many options that you can tweak.</a:t>
            </a:r>
          </a:p>
        </p:txBody>
      </p:sp>
      <p:sp>
        <p:nvSpPr>
          <p:cNvPr id="4" name="Slide Number Placeholder 3"/>
          <p:cNvSpPr>
            <a:spLocks noGrp="1"/>
          </p:cNvSpPr>
          <p:nvPr>
            <p:ph type="sldNum" sz="quarter" idx="5"/>
          </p:nvPr>
        </p:nvSpPr>
        <p:spPr/>
        <p:txBody>
          <a:bodyPr/>
          <a:lstStyle/>
          <a:p>
            <a:fld id="{3508E2E7-94B1-0741-939F-ABF269728770}" type="slidenum">
              <a:rPr lang="es-ES" smtClean="0"/>
              <a:t>13</a:t>
            </a:fld>
            <a:endParaRPr lang="es-ES"/>
          </a:p>
        </p:txBody>
      </p:sp>
    </p:spTree>
    <p:extLst>
      <p:ext uri="{BB962C8B-B14F-4D97-AF65-F5344CB8AC3E}">
        <p14:creationId xmlns:p14="http://schemas.microsoft.com/office/powerpoint/2010/main" val="251551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How do you know you can trust the data?</a:t>
            </a:r>
          </a:p>
          <a:p>
            <a:endParaRPr lang="en-MX" dirty="0"/>
          </a:p>
          <a:p>
            <a:r>
              <a:rPr lang="en-MX" dirty="0"/>
              <a:t>Mapping is putting the read in a place</a:t>
            </a:r>
          </a:p>
          <a:p>
            <a:r>
              <a:rPr lang="en-MX" dirty="0"/>
              <a:t>Alignment is the final details of that process</a:t>
            </a:r>
          </a:p>
        </p:txBody>
      </p:sp>
      <p:sp>
        <p:nvSpPr>
          <p:cNvPr id="4" name="Slide Number Placeholder 3"/>
          <p:cNvSpPr>
            <a:spLocks noGrp="1"/>
          </p:cNvSpPr>
          <p:nvPr>
            <p:ph type="sldNum" sz="quarter" idx="5"/>
          </p:nvPr>
        </p:nvSpPr>
        <p:spPr/>
        <p:txBody>
          <a:bodyPr/>
          <a:lstStyle/>
          <a:p>
            <a:fld id="{3508E2E7-94B1-0741-939F-ABF269728770}" type="slidenum">
              <a:rPr lang="es-ES" smtClean="0"/>
              <a:t>14</a:t>
            </a:fld>
            <a:endParaRPr lang="es-ES"/>
          </a:p>
        </p:txBody>
      </p:sp>
    </p:spTree>
    <p:extLst>
      <p:ext uri="{BB962C8B-B14F-4D97-AF65-F5344CB8AC3E}">
        <p14:creationId xmlns:p14="http://schemas.microsoft.com/office/powerpoint/2010/main" val="2899395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First thing we should mention is this concept of callable genome, because despite what you may think or hear, large parts of the genome are still inaccessible. </a:t>
            </a:r>
            <a:r>
              <a:rPr lang="en-US" dirty="0"/>
              <a:t>P</a:t>
            </a:r>
            <a:r>
              <a:rPr lang="en-MX" dirty="0"/>
              <a:t>roject genome in a bottle – defines high confidence regions, and it is a good project for if you decide to test some assumptions about variant calling. Highly validated sites that you can test your assumptions again</a:t>
            </a:r>
          </a:p>
          <a:p>
            <a:endParaRPr lang="en-MX" dirty="0"/>
          </a:p>
          <a:p>
            <a:r>
              <a:rPr lang="en-MX" dirty="0"/>
              <a:t>Defines these high confidence regions that we are sure we can call confidently, and the rest we are not so sure. These high confident regions cover 89%.</a:t>
            </a:r>
          </a:p>
          <a:p>
            <a:endParaRPr lang="en-MX" dirty="0"/>
          </a:p>
          <a:p>
            <a:r>
              <a:rPr lang="en-MX" dirty="0"/>
              <a:t> Uncallable positions – logarithmic scale, 1MB bins</a:t>
            </a:r>
          </a:p>
          <a:p>
            <a:r>
              <a:rPr lang="en-MX" dirty="0"/>
              <a:t>Look at centromere and telomeres, we can’t call that confidently. Across the whole genome there are some regions where we are not so confident that we can call, for example, due to repetitive regions</a:t>
            </a:r>
          </a:p>
          <a:p>
            <a:endParaRPr lang="en-MX" dirty="0"/>
          </a:p>
          <a:p>
            <a:r>
              <a:rPr lang="en-MX" dirty="0"/>
              <a:t>It’s not that bad – just be careful about how you interpret the results</a:t>
            </a:r>
          </a:p>
        </p:txBody>
      </p:sp>
      <p:sp>
        <p:nvSpPr>
          <p:cNvPr id="4" name="Slide Number Placeholder 3"/>
          <p:cNvSpPr>
            <a:spLocks noGrp="1"/>
          </p:cNvSpPr>
          <p:nvPr>
            <p:ph type="sldNum" sz="quarter" idx="5"/>
          </p:nvPr>
        </p:nvSpPr>
        <p:spPr/>
        <p:txBody>
          <a:bodyPr/>
          <a:lstStyle/>
          <a:p>
            <a:fld id="{3508E2E7-94B1-0741-939F-ABF269728770}" type="slidenum">
              <a:rPr lang="es-ES" smtClean="0"/>
              <a:t>15</a:t>
            </a:fld>
            <a:endParaRPr lang="es-ES"/>
          </a:p>
        </p:txBody>
      </p:sp>
    </p:spTree>
    <p:extLst>
      <p:ext uri="{BB962C8B-B14F-4D97-AF65-F5344CB8AC3E}">
        <p14:creationId xmlns:p14="http://schemas.microsoft.com/office/powerpoint/2010/main" val="1794101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Maximum depth – mouse data</a:t>
            </a:r>
          </a:p>
          <a:p>
            <a:endParaRPr lang="en-MX" dirty="0"/>
          </a:p>
          <a:p>
            <a:r>
              <a:rPr lang="en-MX" dirty="0"/>
              <a:t>Average depth is 30x, but there is here a region with 1000 fold the coverage. Why do you think this is?</a:t>
            </a:r>
          </a:p>
        </p:txBody>
      </p:sp>
      <p:sp>
        <p:nvSpPr>
          <p:cNvPr id="4" name="Slide Number Placeholder 3"/>
          <p:cNvSpPr>
            <a:spLocks noGrp="1"/>
          </p:cNvSpPr>
          <p:nvPr>
            <p:ph type="sldNum" sz="quarter" idx="5"/>
          </p:nvPr>
        </p:nvSpPr>
        <p:spPr/>
        <p:txBody>
          <a:bodyPr/>
          <a:lstStyle/>
          <a:p>
            <a:fld id="{3508E2E7-94B1-0741-939F-ABF269728770}" type="slidenum">
              <a:rPr lang="es-ES" smtClean="0"/>
              <a:t>17</a:t>
            </a:fld>
            <a:endParaRPr lang="es-ES"/>
          </a:p>
        </p:txBody>
      </p:sp>
    </p:spTree>
    <p:extLst>
      <p:ext uri="{BB962C8B-B14F-4D97-AF65-F5344CB8AC3E}">
        <p14:creationId xmlns:p14="http://schemas.microsoft.com/office/powerpoint/2010/main" val="171662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Repeats. Sample had many more repeats of a region that in the reference. This for example tells you that if you see a variant supported with way more reads than the rest of your variants or your average depth, then we should exclude it as an artifact. </a:t>
            </a:r>
          </a:p>
        </p:txBody>
      </p:sp>
      <p:sp>
        <p:nvSpPr>
          <p:cNvPr id="4" name="Slide Number Placeholder 3"/>
          <p:cNvSpPr>
            <a:spLocks noGrp="1"/>
          </p:cNvSpPr>
          <p:nvPr>
            <p:ph type="sldNum" sz="quarter" idx="5"/>
          </p:nvPr>
        </p:nvSpPr>
        <p:spPr/>
        <p:txBody>
          <a:bodyPr/>
          <a:lstStyle/>
          <a:p>
            <a:fld id="{3508E2E7-94B1-0741-939F-ABF269728770}" type="slidenum">
              <a:rPr lang="es-ES" smtClean="0"/>
              <a:t>18</a:t>
            </a:fld>
            <a:endParaRPr lang="es-ES"/>
          </a:p>
        </p:txBody>
      </p:sp>
    </p:spTree>
    <p:extLst>
      <p:ext uri="{BB962C8B-B14F-4D97-AF65-F5344CB8AC3E}">
        <p14:creationId xmlns:p14="http://schemas.microsoft.com/office/powerpoint/2010/main" val="4032996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Top shows RNAseq data, bottom shows DNA data from the sample. Both were aligned to the reference, but you see this striking pattern where the transcriptome reads seems heavily edited, and well, we know about RNA editing, so a group wrongly concluded that this was a new pattern of RNA editing, which they published in Science. But we can try and be mor ecareful and look at these data. What do you think is happening here?</a:t>
            </a:r>
          </a:p>
        </p:txBody>
      </p:sp>
      <p:sp>
        <p:nvSpPr>
          <p:cNvPr id="4" name="Slide Number Placeholder 3"/>
          <p:cNvSpPr>
            <a:spLocks noGrp="1"/>
          </p:cNvSpPr>
          <p:nvPr>
            <p:ph type="sldNum" sz="quarter" idx="5"/>
          </p:nvPr>
        </p:nvSpPr>
        <p:spPr/>
        <p:txBody>
          <a:bodyPr/>
          <a:lstStyle/>
          <a:p>
            <a:fld id="{3508E2E7-94B1-0741-939F-ABF269728770}" type="slidenum">
              <a:rPr lang="es-ES" smtClean="0"/>
              <a:t>20</a:t>
            </a:fld>
            <a:endParaRPr lang="es-ES"/>
          </a:p>
        </p:txBody>
      </p:sp>
    </p:spTree>
    <p:extLst>
      <p:ext uri="{BB962C8B-B14F-4D97-AF65-F5344CB8AC3E}">
        <p14:creationId xmlns:p14="http://schemas.microsoft.com/office/powerpoint/2010/main" val="3938610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When you sequence reads that are spliced, you may be able to map them somewhere else</a:t>
            </a:r>
          </a:p>
        </p:txBody>
      </p:sp>
      <p:sp>
        <p:nvSpPr>
          <p:cNvPr id="4" name="Slide Number Placeholder 3"/>
          <p:cNvSpPr>
            <a:spLocks noGrp="1"/>
          </p:cNvSpPr>
          <p:nvPr>
            <p:ph type="sldNum" sz="quarter" idx="5"/>
          </p:nvPr>
        </p:nvSpPr>
        <p:spPr/>
        <p:txBody>
          <a:bodyPr/>
          <a:lstStyle/>
          <a:p>
            <a:fld id="{3508E2E7-94B1-0741-939F-ABF269728770}" type="slidenum">
              <a:rPr lang="es-ES" smtClean="0"/>
              <a:t>21</a:t>
            </a:fld>
            <a:endParaRPr lang="es-ES"/>
          </a:p>
        </p:txBody>
      </p:sp>
    </p:spTree>
    <p:extLst>
      <p:ext uri="{BB962C8B-B14F-4D97-AF65-F5344CB8AC3E}">
        <p14:creationId xmlns:p14="http://schemas.microsoft.com/office/powerpoint/2010/main" val="116126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What do you think of this one? Sorted by variant site</a:t>
            </a:r>
          </a:p>
        </p:txBody>
      </p:sp>
      <p:sp>
        <p:nvSpPr>
          <p:cNvPr id="4" name="Slide Number Placeholder 3"/>
          <p:cNvSpPr>
            <a:spLocks noGrp="1"/>
          </p:cNvSpPr>
          <p:nvPr>
            <p:ph type="sldNum" sz="quarter" idx="5"/>
          </p:nvPr>
        </p:nvSpPr>
        <p:spPr/>
        <p:txBody>
          <a:bodyPr/>
          <a:lstStyle/>
          <a:p>
            <a:fld id="{3508E2E7-94B1-0741-939F-ABF269728770}" type="slidenum">
              <a:rPr lang="es-ES" smtClean="0"/>
              <a:t>23</a:t>
            </a:fld>
            <a:endParaRPr lang="es-ES"/>
          </a:p>
        </p:txBody>
      </p:sp>
    </p:spTree>
    <p:extLst>
      <p:ext uri="{BB962C8B-B14F-4D97-AF65-F5344CB8AC3E}">
        <p14:creationId xmlns:p14="http://schemas.microsoft.com/office/powerpoint/2010/main" val="57038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3</a:t>
            </a:fld>
            <a:endParaRPr lang="es-ES"/>
          </a:p>
        </p:txBody>
      </p:sp>
    </p:spTree>
    <p:extLst>
      <p:ext uri="{BB962C8B-B14F-4D97-AF65-F5344CB8AC3E}">
        <p14:creationId xmlns:p14="http://schemas.microsoft.com/office/powerpoint/2010/main" val="3248365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But if you look at the direction of these calls, and use the IGV feature to color by the direction of the reads strand. So this may be a mapping artifact or sequencing artifact</a:t>
            </a:r>
          </a:p>
        </p:txBody>
      </p:sp>
      <p:sp>
        <p:nvSpPr>
          <p:cNvPr id="4" name="Slide Number Placeholder 3"/>
          <p:cNvSpPr>
            <a:spLocks noGrp="1"/>
          </p:cNvSpPr>
          <p:nvPr>
            <p:ph type="sldNum" sz="quarter" idx="5"/>
          </p:nvPr>
        </p:nvSpPr>
        <p:spPr/>
        <p:txBody>
          <a:bodyPr/>
          <a:lstStyle/>
          <a:p>
            <a:fld id="{3508E2E7-94B1-0741-939F-ABF269728770}" type="slidenum">
              <a:rPr lang="es-ES" smtClean="0"/>
              <a:t>24</a:t>
            </a:fld>
            <a:endParaRPr lang="es-ES"/>
          </a:p>
        </p:txBody>
      </p:sp>
    </p:spTree>
    <p:extLst>
      <p:ext uri="{BB962C8B-B14F-4D97-AF65-F5344CB8AC3E}">
        <p14:creationId xmlns:p14="http://schemas.microsoft.com/office/powerpoint/2010/main" val="3688453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Programs generate these annotations and you can use them in your post-variant ciltering to ignore these calls</a:t>
            </a:r>
          </a:p>
        </p:txBody>
      </p:sp>
      <p:sp>
        <p:nvSpPr>
          <p:cNvPr id="4" name="Slide Number Placeholder 3"/>
          <p:cNvSpPr>
            <a:spLocks noGrp="1"/>
          </p:cNvSpPr>
          <p:nvPr>
            <p:ph type="sldNum" sz="quarter" idx="5"/>
          </p:nvPr>
        </p:nvSpPr>
        <p:spPr/>
        <p:txBody>
          <a:bodyPr/>
          <a:lstStyle/>
          <a:p>
            <a:fld id="{3508E2E7-94B1-0741-939F-ABF269728770}" type="slidenum">
              <a:rPr lang="es-ES" smtClean="0"/>
              <a:t>25</a:t>
            </a:fld>
            <a:endParaRPr lang="es-ES"/>
          </a:p>
        </p:txBody>
      </p:sp>
    </p:spTree>
    <p:extLst>
      <p:ext uri="{BB962C8B-B14F-4D97-AF65-F5344CB8AC3E}">
        <p14:creationId xmlns:p14="http://schemas.microsoft.com/office/powerpoint/2010/main" val="178982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Sort by base then display soft clipped reads</a:t>
            </a:r>
          </a:p>
        </p:txBody>
      </p:sp>
      <p:sp>
        <p:nvSpPr>
          <p:cNvPr id="4" name="Slide Number Placeholder 3"/>
          <p:cNvSpPr>
            <a:spLocks noGrp="1"/>
          </p:cNvSpPr>
          <p:nvPr>
            <p:ph type="sldNum" sz="quarter" idx="5"/>
          </p:nvPr>
        </p:nvSpPr>
        <p:spPr/>
        <p:txBody>
          <a:bodyPr/>
          <a:lstStyle/>
          <a:p>
            <a:fld id="{3508E2E7-94B1-0741-939F-ABF269728770}" type="slidenum">
              <a:rPr lang="es-ES" smtClean="0"/>
              <a:t>26</a:t>
            </a:fld>
            <a:endParaRPr lang="es-ES"/>
          </a:p>
        </p:txBody>
      </p:sp>
    </p:spTree>
    <p:extLst>
      <p:ext uri="{BB962C8B-B14F-4D97-AF65-F5344CB8AC3E}">
        <p14:creationId xmlns:p14="http://schemas.microsoft.com/office/powerpoint/2010/main" val="318770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Very short reads, so this is strange </a:t>
            </a:r>
          </a:p>
        </p:txBody>
      </p:sp>
      <p:sp>
        <p:nvSpPr>
          <p:cNvPr id="4" name="Slide Number Placeholder 3"/>
          <p:cNvSpPr>
            <a:spLocks noGrp="1"/>
          </p:cNvSpPr>
          <p:nvPr>
            <p:ph type="sldNum" sz="quarter" idx="5"/>
          </p:nvPr>
        </p:nvSpPr>
        <p:spPr/>
        <p:txBody>
          <a:bodyPr/>
          <a:lstStyle/>
          <a:p>
            <a:fld id="{3508E2E7-94B1-0741-939F-ABF269728770}" type="slidenum">
              <a:rPr lang="es-ES" smtClean="0"/>
              <a:t>27</a:t>
            </a:fld>
            <a:endParaRPr lang="es-ES"/>
          </a:p>
        </p:txBody>
      </p:sp>
    </p:spTree>
    <p:extLst>
      <p:ext uri="{BB962C8B-B14F-4D97-AF65-F5344CB8AC3E}">
        <p14:creationId xmlns:p14="http://schemas.microsoft.com/office/powerpoint/2010/main" val="3193181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Sort by base then display soft clipped reads</a:t>
            </a:r>
          </a:p>
          <a:p>
            <a:endParaRPr lang="en-MX" dirty="0"/>
          </a:p>
          <a:p>
            <a:r>
              <a:rPr lang="en-MX" dirty="0"/>
              <a:t>Reads are normal length, but the program had to soft clip heavily, and all the variant bases are in the soft clipped reads, so we do not trust this variant</a:t>
            </a:r>
          </a:p>
        </p:txBody>
      </p:sp>
      <p:sp>
        <p:nvSpPr>
          <p:cNvPr id="4" name="Slide Number Placeholder 3"/>
          <p:cNvSpPr>
            <a:spLocks noGrp="1"/>
          </p:cNvSpPr>
          <p:nvPr>
            <p:ph type="sldNum" sz="quarter" idx="5"/>
          </p:nvPr>
        </p:nvSpPr>
        <p:spPr/>
        <p:txBody>
          <a:bodyPr/>
          <a:lstStyle/>
          <a:p>
            <a:fld id="{3508E2E7-94B1-0741-939F-ABF269728770}" type="slidenum">
              <a:rPr lang="es-ES" smtClean="0"/>
              <a:t>28</a:t>
            </a:fld>
            <a:endParaRPr lang="es-ES"/>
          </a:p>
        </p:txBody>
      </p:sp>
    </p:spTree>
    <p:extLst>
      <p:ext uri="{BB962C8B-B14F-4D97-AF65-F5344CB8AC3E}">
        <p14:creationId xmlns:p14="http://schemas.microsoft.com/office/powerpoint/2010/main" val="24893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before, two RNA replicates and the DNA genome, for some reason there is a lot of variation here at the end of this exon</a:t>
            </a:r>
          </a:p>
        </p:txBody>
      </p:sp>
      <p:sp>
        <p:nvSpPr>
          <p:cNvPr id="4" name="Slide Number Placeholder 3"/>
          <p:cNvSpPr>
            <a:spLocks noGrp="1"/>
          </p:cNvSpPr>
          <p:nvPr>
            <p:ph type="sldNum" sz="quarter" idx="5"/>
          </p:nvPr>
        </p:nvSpPr>
        <p:spPr/>
        <p:txBody>
          <a:bodyPr/>
          <a:lstStyle/>
          <a:p>
            <a:fld id="{3508E2E7-94B1-0741-939F-ABF269728770}" type="slidenum">
              <a:rPr lang="es-ES" smtClean="0"/>
              <a:t>29</a:t>
            </a:fld>
            <a:endParaRPr lang="es-ES"/>
          </a:p>
        </p:txBody>
      </p:sp>
    </p:spTree>
    <p:extLst>
      <p:ext uri="{BB962C8B-B14F-4D97-AF65-F5344CB8AC3E}">
        <p14:creationId xmlns:p14="http://schemas.microsoft.com/office/powerpoint/2010/main" val="2250395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Normal </a:t>
            </a:r>
            <a:r>
              <a:rPr lang="es-ES" dirty="0" err="1"/>
              <a:t>aligners</a:t>
            </a:r>
            <a:r>
              <a:rPr lang="es-ES" dirty="0"/>
              <a:t> </a:t>
            </a:r>
            <a:r>
              <a:rPr lang="es-ES" dirty="0" err="1"/>
              <a:t>will</a:t>
            </a:r>
            <a:r>
              <a:rPr lang="es-ES" dirty="0"/>
              <a:t> </a:t>
            </a:r>
            <a:r>
              <a:rPr lang="es-ES" dirty="0" err="1"/>
              <a:t>not</a:t>
            </a:r>
            <a:r>
              <a:rPr lang="es-ES" dirty="0"/>
              <a:t> </a:t>
            </a:r>
            <a:r>
              <a:rPr lang="es-ES" dirty="0" err="1"/>
              <a:t>attempt</a:t>
            </a:r>
            <a:r>
              <a:rPr lang="es-ES" dirty="0"/>
              <a:t> to introduce </a:t>
            </a:r>
            <a:r>
              <a:rPr lang="es-ES" dirty="0" err="1"/>
              <a:t>these</a:t>
            </a:r>
            <a:r>
              <a:rPr lang="es-ES" dirty="0"/>
              <a:t> </a:t>
            </a:r>
            <a:r>
              <a:rPr lang="es-ES" dirty="0" err="1"/>
              <a:t>huge</a:t>
            </a:r>
            <a:r>
              <a:rPr lang="es-ES" dirty="0"/>
              <a:t> </a:t>
            </a:r>
            <a:r>
              <a:rPr lang="es-ES" dirty="0" err="1"/>
              <a:t>introns</a:t>
            </a:r>
            <a:r>
              <a:rPr lang="es-ES" dirty="0"/>
              <a:t> </a:t>
            </a:r>
            <a:r>
              <a:rPr lang="es-ES" dirty="0" err="1"/>
              <a:t>into</a:t>
            </a:r>
            <a:r>
              <a:rPr lang="es-ES" dirty="0"/>
              <a:t> </a:t>
            </a:r>
            <a:r>
              <a:rPr lang="es-ES" dirty="0" err="1"/>
              <a:t>the</a:t>
            </a:r>
            <a:r>
              <a:rPr lang="es-ES" dirty="0"/>
              <a:t> </a:t>
            </a:r>
            <a:r>
              <a:rPr lang="es-ES" dirty="0" err="1"/>
              <a:t>alignment</a:t>
            </a:r>
            <a:r>
              <a:rPr lang="es-ES" dirty="0"/>
              <a:t>, as </a:t>
            </a:r>
            <a:r>
              <a:rPr lang="es-ES" dirty="0" err="1"/>
              <a:t>it</a:t>
            </a:r>
            <a:r>
              <a:rPr lang="es-ES" dirty="0"/>
              <a:t> </a:t>
            </a:r>
            <a:r>
              <a:rPr lang="es-ES" dirty="0" err="1"/>
              <a:t>would</a:t>
            </a:r>
            <a:r>
              <a:rPr lang="es-ES" dirty="0"/>
              <a:t> be a </a:t>
            </a:r>
            <a:r>
              <a:rPr lang="es-ES" dirty="0" err="1"/>
              <a:t>large</a:t>
            </a:r>
            <a:r>
              <a:rPr lang="es-ES" dirty="0"/>
              <a:t> penalti, and so </a:t>
            </a:r>
            <a:r>
              <a:rPr lang="es-ES" dirty="0" err="1"/>
              <a:t>it</a:t>
            </a:r>
            <a:r>
              <a:rPr lang="es-ES" dirty="0"/>
              <a:t> </a:t>
            </a:r>
            <a:r>
              <a:rPr lang="es-ES" dirty="0" err="1"/>
              <a:t>prefers</a:t>
            </a:r>
            <a:r>
              <a:rPr lang="es-ES" dirty="0"/>
              <a:t> </a:t>
            </a:r>
            <a:r>
              <a:rPr lang="es-ES" dirty="0" err="1"/>
              <a:t>all</a:t>
            </a:r>
            <a:r>
              <a:rPr lang="es-ES" dirty="0"/>
              <a:t> </a:t>
            </a:r>
            <a:r>
              <a:rPr lang="es-ES" dirty="0" err="1"/>
              <a:t>these</a:t>
            </a:r>
            <a:r>
              <a:rPr lang="es-ES" dirty="0"/>
              <a:t> </a:t>
            </a:r>
            <a:r>
              <a:rPr lang="es-ES" dirty="0" err="1"/>
              <a:t>SNPs</a:t>
            </a:r>
            <a:r>
              <a:rPr lang="es-ES" dirty="0"/>
              <a:t> at </a:t>
            </a:r>
            <a:r>
              <a:rPr lang="es-ES" dirty="0" err="1"/>
              <a:t>the</a:t>
            </a:r>
            <a:r>
              <a:rPr lang="es-ES" dirty="0"/>
              <a:t> </a:t>
            </a:r>
            <a:r>
              <a:rPr lang="es-ES" dirty="0" err="1"/>
              <a:t>end</a:t>
            </a:r>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30</a:t>
            </a:fld>
            <a:endParaRPr lang="es-ES"/>
          </a:p>
        </p:txBody>
      </p:sp>
    </p:spTree>
    <p:extLst>
      <p:ext uri="{BB962C8B-B14F-4D97-AF65-F5344CB8AC3E}">
        <p14:creationId xmlns:p14="http://schemas.microsoft.com/office/powerpoint/2010/main" val="3119737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do these things, and you observe that everything is clean, your IGV plot looks great, but you have additional evidence and this is conflicting, then maybe be extra careful there – </a:t>
            </a:r>
            <a:r>
              <a:rPr lang="en-US" dirty="0"/>
              <a:t>I</a:t>
            </a:r>
            <a:r>
              <a:rPr lang="en-MX" dirty="0"/>
              <a:t>t is hard to explain, but would be a red flag that something may not be completely right</a:t>
            </a:r>
          </a:p>
        </p:txBody>
      </p:sp>
      <p:sp>
        <p:nvSpPr>
          <p:cNvPr id="4" name="Slide Number Placeholder 3"/>
          <p:cNvSpPr>
            <a:spLocks noGrp="1"/>
          </p:cNvSpPr>
          <p:nvPr>
            <p:ph type="sldNum" sz="quarter" idx="5"/>
          </p:nvPr>
        </p:nvSpPr>
        <p:spPr/>
        <p:txBody>
          <a:bodyPr/>
          <a:lstStyle/>
          <a:p>
            <a:fld id="{3508E2E7-94B1-0741-939F-ABF269728770}" type="slidenum">
              <a:rPr lang="es-ES" smtClean="0"/>
              <a:t>32</a:t>
            </a:fld>
            <a:endParaRPr lang="es-ES"/>
          </a:p>
        </p:txBody>
      </p:sp>
    </p:spTree>
    <p:extLst>
      <p:ext uri="{BB962C8B-B14F-4D97-AF65-F5344CB8AC3E}">
        <p14:creationId xmlns:p14="http://schemas.microsoft.com/office/powerpoint/2010/main" val="3062485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About indels – differences between mapping and alignment</a:t>
            </a:r>
          </a:p>
          <a:p>
            <a:endParaRPr lang="en-MX" dirty="0"/>
          </a:p>
          <a:p>
            <a:r>
              <a:rPr lang="en-MX" dirty="0"/>
              <a:t>BAQ – Some SNPs are not real, especially if they are in the vicinity of indels, can be an artifact of alignment</a:t>
            </a:r>
          </a:p>
          <a:p>
            <a:r>
              <a:rPr lang="en-MX" dirty="0"/>
              <a:t>In this case there is the reference sequence, and it seems that one read has one insertion and there are some other snps around. </a:t>
            </a:r>
            <a:r>
              <a:rPr lang="en-US" dirty="0"/>
              <a:t>T</a:t>
            </a:r>
            <a:r>
              <a:rPr lang="en-MX" dirty="0"/>
              <a:t>he question is, do you think these SNPs are real?</a:t>
            </a:r>
          </a:p>
          <a:p>
            <a:endParaRPr lang="en-MX" dirty="0"/>
          </a:p>
          <a:p>
            <a:r>
              <a:rPr lang="en-MX" dirty="0"/>
              <a:t>Think about it</a:t>
            </a:r>
          </a:p>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34</a:t>
            </a:fld>
            <a:endParaRPr lang="es-ES"/>
          </a:p>
        </p:txBody>
      </p:sp>
    </p:spTree>
    <p:extLst>
      <p:ext uri="{BB962C8B-B14F-4D97-AF65-F5344CB8AC3E}">
        <p14:creationId xmlns:p14="http://schemas.microsoft.com/office/powerpoint/2010/main" val="2699756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All reads except the one in the middle, are aligned incorrectly. There is an insertion in the sample. The green block is the same sequence in all reads, but in some cases it was more optimal to place it here and put one SNP than opening an insertion</a:t>
            </a:r>
          </a:p>
          <a:p>
            <a:endParaRPr lang="en-MX" dirty="0"/>
          </a:p>
          <a:p>
            <a:r>
              <a:rPr lang="en-MX" dirty="0"/>
              <a:t>Problem of mapping and alignment – needs to be super fast, they come in a random order, see one read, align it in the best way possible, but only in variant calling can we see all the reads in their context. So here we can realise that this isn’t real. There are filters we can apply to take care of these, and we can also implement BAQ, which will lower the quality of these misaligned bases</a:t>
            </a:r>
          </a:p>
        </p:txBody>
      </p:sp>
      <p:sp>
        <p:nvSpPr>
          <p:cNvPr id="4" name="Slide Number Placeholder 3"/>
          <p:cNvSpPr>
            <a:spLocks noGrp="1"/>
          </p:cNvSpPr>
          <p:nvPr>
            <p:ph type="sldNum" sz="quarter" idx="5"/>
          </p:nvPr>
        </p:nvSpPr>
        <p:spPr/>
        <p:txBody>
          <a:bodyPr/>
          <a:lstStyle/>
          <a:p>
            <a:fld id="{3508E2E7-94B1-0741-939F-ABF269728770}" type="slidenum">
              <a:rPr lang="es-ES" smtClean="0"/>
              <a:t>35</a:t>
            </a:fld>
            <a:endParaRPr lang="es-ES"/>
          </a:p>
        </p:txBody>
      </p:sp>
    </p:spTree>
    <p:extLst>
      <p:ext uri="{BB962C8B-B14F-4D97-AF65-F5344CB8AC3E}">
        <p14:creationId xmlns:p14="http://schemas.microsoft.com/office/powerpoint/2010/main" val="135004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Before we start with variant calling I will remind you of some terminology that we also say yesterday</a:t>
            </a:r>
          </a:p>
        </p:txBody>
      </p:sp>
      <p:sp>
        <p:nvSpPr>
          <p:cNvPr id="4" name="Slide Number Placeholder 3"/>
          <p:cNvSpPr>
            <a:spLocks noGrp="1"/>
          </p:cNvSpPr>
          <p:nvPr>
            <p:ph type="sldNum" sz="quarter" idx="5"/>
          </p:nvPr>
        </p:nvSpPr>
        <p:spPr/>
        <p:txBody>
          <a:bodyPr/>
          <a:lstStyle/>
          <a:p>
            <a:fld id="{3508E2E7-94B1-0741-939F-ABF269728770}" type="slidenum">
              <a:rPr lang="es-ES" smtClean="0"/>
              <a:t>4</a:t>
            </a:fld>
            <a:endParaRPr lang="es-ES"/>
          </a:p>
        </p:txBody>
      </p:sp>
    </p:spTree>
    <p:extLst>
      <p:ext uri="{BB962C8B-B14F-4D97-AF65-F5344CB8AC3E}">
        <p14:creationId xmlns:p14="http://schemas.microsoft.com/office/powerpoint/2010/main" val="17519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But now we should also see how good alignments and variants look like</a:t>
            </a:r>
          </a:p>
        </p:txBody>
      </p:sp>
      <p:sp>
        <p:nvSpPr>
          <p:cNvPr id="4" name="Slide Number Placeholder 3"/>
          <p:cNvSpPr>
            <a:spLocks noGrp="1"/>
          </p:cNvSpPr>
          <p:nvPr>
            <p:ph type="sldNum" sz="quarter" idx="5"/>
          </p:nvPr>
        </p:nvSpPr>
        <p:spPr/>
        <p:txBody>
          <a:bodyPr/>
          <a:lstStyle/>
          <a:p>
            <a:fld id="{3508E2E7-94B1-0741-939F-ABF269728770}" type="slidenum">
              <a:rPr lang="es-ES" smtClean="0"/>
              <a:t>36</a:t>
            </a:fld>
            <a:endParaRPr lang="es-ES"/>
          </a:p>
        </p:txBody>
      </p:sp>
    </p:spTree>
    <p:extLst>
      <p:ext uri="{BB962C8B-B14F-4D97-AF65-F5344CB8AC3E}">
        <p14:creationId xmlns:p14="http://schemas.microsoft.com/office/powerpoint/2010/main" val="3137188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Change the view to see possible bieases, here you can swuish the reads to see the whole picture and you can sort by strandand in this way you can confirm two unbiased calls</a:t>
            </a:r>
          </a:p>
        </p:txBody>
      </p:sp>
      <p:sp>
        <p:nvSpPr>
          <p:cNvPr id="4" name="Slide Number Placeholder 3"/>
          <p:cNvSpPr>
            <a:spLocks noGrp="1"/>
          </p:cNvSpPr>
          <p:nvPr>
            <p:ph type="sldNum" sz="quarter" idx="5"/>
          </p:nvPr>
        </p:nvSpPr>
        <p:spPr/>
        <p:txBody>
          <a:bodyPr/>
          <a:lstStyle/>
          <a:p>
            <a:fld id="{3508E2E7-94B1-0741-939F-ABF269728770}" type="slidenum">
              <a:rPr lang="es-ES" smtClean="0"/>
              <a:t>37</a:t>
            </a:fld>
            <a:endParaRPr lang="es-ES"/>
          </a:p>
        </p:txBody>
      </p:sp>
    </p:spTree>
    <p:extLst>
      <p:ext uri="{BB962C8B-B14F-4D97-AF65-F5344CB8AC3E}">
        <p14:creationId xmlns:p14="http://schemas.microsoft.com/office/powerpoint/2010/main" val="4901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MX" dirty="0"/>
              <a:t>gain  you an sort and colour</a:t>
            </a:r>
          </a:p>
        </p:txBody>
      </p:sp>
      <p:sp>
        <p:nvSpPr>
          <p:cNvPr id="4" name="Slide Number Placeholder 3"/>
          <p:cNvSpPr>
            <a:spLocks noGrp="1"/>
          </p:cNvSpPr>
          <p:nvPr>
            <p:ph type="sldNum" sz="quarter" idx="5"/>
          </p:nvPr>
        </p:nvSpPr>
        <p:spPr/>
        <p:txBody>
          <a:bodyPr/>
          <a:lstStyle/>
          <a:p>
            <a:fld id="{3508E2E7-94B1-0741-939F-ABF269728770}" type="slidenum">
              <a:rPr lang="es-ES" smtClean="0"/>
              <a:t>38</a:t>
            </a:fld>
            <a:endParaRPr lang="es-ES"/>
          </a:p>
        </p:txBody>
      </p:sp>
    </p:spTree>
    <p:extLst>
      <p:ext uri="{BB962C8B-B14F-4D97-AF65-F5344CB8AC3E}">
        <p14:creationId xmlns:p14="http://schemas.microsoft.com/office/powerpoint/2010/main" val="3393957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Looks suspicious – white reads have mapping quality 0 so they can be mapped equally well somewheere else</a:t>
            </a:r>
          </a:p>
        </p:txBody>
      </p:sp>
      <p:sp>
        <p:nvSpPr>
          <p:cNvPr id="4" name="Slide Number Placeholder 3"/>
          <p:cNvSpPr>
            <a:spLocks noGrp="1"/>
          </p:cNvSpPr>
          <p:nvPr>
            <p:ph type="sldNum" sz="quarter" idx="5"/>
          </p:nvPr>
        </p:nvSpPr>
        <p:spPr/>
        <p:txBody>
          <a:bodyPr/>
          <a:lstStyle/>
          <a:p>
            <a:fld id="{3508E2E7-94B1-0741-939F-ABF269728770}" type="slidenum">
              <a:rPr lang="es-ES" smtClean="0"/>
              <a:t>39</a:t>
            </a:fld>
            <a:endParaRPr lang="es-ES"/>
          </a:p>
        </p:txBody>
      </p:sp>
    </p:spTree>
    <p:extLst>
      <p:ext uri="{BB962C8B-B14F-4D97-AF65-F5344CB8AC3E}">
        <p14:creationId xmlns:p14="http://schemas.microsoft.com/office/powerpoint/2010/main" val="618436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Sort by mapping quality, and by read direction, and the variant is present across all reads, so you can probably conclude that this is a good call</a:t>
            </a:r>
          </a:p>
        </p:txBody>
      </p:sp>
      <p:sp>
        <p:nvSpPr>
          <p:cNvPr id="4" name="Slide Number Placeholder 3"/>
          <p:cNvSpPr>
            <a:spLocks noGrp="1"/>
          </p:cNvSpPr>
          <p:nvPr>
            <p:ph type="sldNum" sz="quarter" idx="5"/>
          </p:nvPr>
        </p:nvSpPr>
        <p:spPr/>
        <p:txBody>
          <a:bodyPr/>
          <a:lstStyle/>
          <a:p>
            <a:fld id="{3508E2E7-94B1-0741-939F-ABF269728770}" type="slidenum">
              <a:rPr lang="es-ES" smtClean="0"/>
              <a:t>40</a:t>
            </a:fld>
            <a:endParaRPr lang="es-ES"/>
          </a:p>
        </p:txBody>
      </p:sp>
    </p:spTree>
    <p:extLst>
      <p:ext uri="{BB962C8B-B14F-4D97-AF65-F5344CB8AC3E}">
        <p14:creationId xmlns:p14="http://schemas.microsoft.com/office/powerpoint/2010/main" val="1183781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You have done variant calling and filtering. So how do we estimate how good our calls. This metric can give you a good idea of that</a:t>
            </a:r>
          </a:p>
          <a:p>
            <a:endParaRPr lang="en-MX" dirty="0"/>
          </a:p>
          <a:p>
            <a:pPr marL="0" marR="0" lvl="0" indent="0" algn="l" defTabSz="457200" rtl="0" eaLnBrk="1" fontAlgn="auto" latinLnBrk="0" hangingPunct="1">
              <a:lnSpc>
                <a:spcPct val="100000"/>
              </a:lnSpc>
              <a:spcBef>
                <a:spcPts val="0"/>
              </a:spcBef>
              <a:spcAft>
                <a:spcPts val="0"/>
              </a:spcAft>
              <a:buClrTx/>
              <a:buSzTx/>
              <a:buFontTx/>
              <a:buNone/>
              <a:tabLst/>
              <a:defRPr/>
            </a:pPr>
            <a:r>
              <a:rPr lang="en-MX" dirty="0"/>
              <a:t>Related to mutational processes. They are know and they have a specific signature. Very common to see </a:t>
            </a:r>
            <a:r>
              <a:rPr lang="en-US" sz="1200" b="0" i="0" kern="1200" dirty="0">
                <a:solidFill>
                  <a:schemeClr val="tx1"/>
                </a:solidFill>
                <a:effectLst/>
                <a:latin typeface="+mn-lt"/>
                <a:ea typeface="+mn-ea"/>
                <a:cs typeface="+mn-cs"/>
              </a:rPr>
              <a:t>methylated cytosine undergo deamination to become thymine</a:t>
            </a:r>
            <a:endParaRPr lang="en-MX" dirty="0"/>
          </a:p>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41</a:t>
            </a:fld>
            <a:endParaRPr lang="es-ES"/>
          </a:p>
        </p:txBody>
      </p:sp>
    </p:spTree>
    <p:extLst>
      <p:ext uri="{BB962C8B-B14F-4D97-AF65-F5344CB8AC3E}">
        <p14:creationId xmlns:p14="http://schemas.microsoft.com/office/powerpoint/2010/main" val="470226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look at completely random mutations, generated by computer, you would get a pattern like this</a:t>
            </a:r>
          </a:p>
          <a:p>
            <a:endParaRPr lang="en-MX" dirty="0"/>
          </a:p>
          <a:p>
            <a:r>
              <a:rPr lang="en-MX" dirty="0"/>
              <a:t>In reality, what you see in your sequenicng, you see something like this, as they are much more frequent in nature</a:t>
            </a:r>
          </a:p>
          <a:p>
            <a:endParaRPr lang="en-MX" dirty="0"/>
          </a:p>
          <a:p>
            <a:r>
              <a:rPr lang="en-MX" dirty="0"/>
              <a:t>More extreme, in ancient DNA data- they have changes in a completely natural way – transitions are exacerbated </a:t>
            </a:r>
          </a:p>
          <a:p>
            <a:endParaRPr lang="en-MX" dirty="0"/>
          </a:p>
          <a:p>
            <a:r>
              <a:rPr lang="en-MX" dirty="0"/>
              <a:t>Measure this ratio, and you should get a fixed number – it is about 3 for exomes, about 2 for whole genomes</a:t>
            </a:r>
          </a:p>
        </p:txBody>
      </p:sp>
      <p:sp>
        <p:nvSpPr>
          <p:cNvPr id="4" name="Slide Number Placeholder 3"/>
          <p:cNvSpPr>
            <a:spLocks noGrp="1"/>
          </p:cNvSpPr>
          <p:nvPr>
            <p:ph type="sldNum" sz="quarter" idx="5"/>
          </p:nvPr>
        </p:nvSpPr>
        <p:spPr/>
        <p:txBody>
          <a:bodyPr/>
          <a:lstStyle/>
          <a:p>
            <a:fld id="{3508E2E7-94B1-0741-939F-ABF269728770}" type="slidenum">
              <a:rPr lang="es-ES" smtClean="0"/>
              <a:t>42</a:t>
            </a:fld>
            <a:endParaRPr lang="es-ES"/>
          </a:p>
        </p:txBody>
      </p:sp>
    </p:spTree>
    <p:extLst>
      <p:ext uri="{BB962C8B-B14F-4D97-AF65-F5344CB8AC3E}">
        <p14:creationId xmlns:p14="http://schemas.microsoft.com/office/powerpoint/2010/main" val="980875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look at completely random mutations, generated by computer, you would get a pattern like this</a:t>
            </a:r>
          </a:p>
          <a:p>
            <a:endParaRPr lang="en-MX" dirty="0"/>
          </a:p>
          <a:p>
            <a:r>
              <a:rPr lang="en-MX" dirty="0"/>
              <a:t>In reality, what you see in your sequenicng, you see something like this, as they are much more frequent in nature</a:t>
            </a:r>
          </a:p>
          <a:p>
            <a:endParaRPr lang="en-MX" dirty="0"/>
          </a:p>
          <a:p>
            <a:r>
              <a:rPr lang="en-MX" dirty="0"/>
              <a:t>More extreme, in ancient DNA data- they have changes in a completely natural way – transitions are exacerbated </a:t>
            </a:r>
          </a:p>
          <a:p>
            <a:endParaRPr lang="en-MX" dirty="0"/>
          </a:p>
          <a:p>
            <a:r>
              <a:rPr lang="en-MX" dirty="0"/>
              <a:t>Measure this ratio, and you should get a fixed number – it is about 3 for exomes, about 2 for whole genomes</a:t>
            </a:r>
          </a:p>
        </p:txBody>
      </p:sp>
      <p:sp>
        <p:nvSpPr>
          <p:cNvPr id="4" name="Slide Number Placeholder 3"/>
          <p:cNvSpPr>
            <a:spLocks noGrp="1"/>
          </p:cNvSpPr>
          <p:nvPr>
            <p:ph type="sldNum" sz="quarter" idx="5"/>
          </p:nvPr>
        </p:nvSpPr>
        <p:spPr/>
        <p:txBody>
          <a:bodyPr/>
          <a:lstStyle/>
          <a:p>
            <a:fld id="{3508E2E7-94B1-0741-939F-ABF269728770}" type="slidenum">
              <a:rPr lang="es-ES" smtClean="0"/>
              <a:t>43</a:t>
            </a:fld>
            <a:endParaRPr lang="es-ES"/>
          </a:p>
        </p:txBody>
      </p:sp>
    </p:spTree>
    <p:extLst>
      <p:ext uri="{BB962C8B-B14F-4D97-AF65-F5344CB8AC3E}">
        <p14:creationId xmlns:p14="http://schemas.microsoft.com/office/powerpoint/2010/main" val="2614820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IGV screenshot, the situation is explained at the bottom. Three haplotypes. Diploid sample so should not happen</a:t>
            </a:r>
          </a:p>
        </p:txBody>
      </p:sp>
      <p:sp>
        <p:nvSpPr>
          <p:cNvPr id="4" name="Slide Number Placeholder 3"/>
          <p:cNvSpPr>
            <a:spLocks noGrp="1"/>
          </p:cNvSpPr>
          <p:nvPr>
            <p:ph type="sldNum" sz="quarter" idx="5"/>
          </p:nvPr>
        </p:nvSpPr>
        <p:spPr/>
        <p:txBody>
          <a:bodyPr/>
          <a:lstStyle/>
          <a:p>
            <a:fld id="{3508E2E7-94B1-0741-939F-ABF269728770}" type="slidenum">
              <a:rPr lang="es-ES" smtClean="0"/>
              <a:t>44</a:t>
            </a:fld>
            <a:endParaRPr lang="es-ES"/>
          </a:p>
        </p:txBody>
      </p:sp>
    </p:spTree>
    <p:extLst>
      <p:ext uri="{BB962C8B-B14F-4D97-AF65-F5344CB8AC3E}">
        <p14:creationId xmlns:p14="http://schemas.microsoft.com/office/powerpoint/2010/main" val="332677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Realign. One haplotype, and one read has one sequencing error</a:t>
            </a:r>
          </a:p>
        </p:txBody>
      </p:sp>
      <p:sp>
        <p:nvSpPr>
          <p:cNvPr id="4" name="Slide Number Placeholder 3"/>
          <p:cNvSpPr>
            <a:spLocks noGrp="1"/>
          </p:cNvSpPr>
          <p:nvPr>
            <p:ph type="sldNum" sz="quarter" idx="5"/>
          </p:nvPr>
        </p:nvSpPr>
        <p:spPr/>
        <p:txBody>
          <a:bodyPr/>
          <a:lstStyle/>
          <a:p>
            <a:fld id="{3508E2E7-94B1-0741-939F-ABF269728770}" type="slidenum">
              <a:rPr lang="es-ES" smtClean="0"/>
              <a:t>45</a:t>
            </a:fld>
            <a:endParaRPr lang="es-ES"/>
          </a:p>
        </p:txBody>
      </p:sp>
    </p:spTree>
    <p:extLst>
      <p:ext uri="{BB962C8B-B14F-4D97-AF65-F5344CB8AC3E}">
        <p14:creationId xmlns:p14="http://schemas.microsoft.com/office/powerpoint/2010/main" val="262117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 terms of the algorithms used, they can be quite different</a:t>
            </a:r>
          </a:p>
        </p:txBody>
      </p:sp>
      <p:sp>
        <p:nvSpPr>
          <p:cNvPr id="4" name="Slide Number Placeholder 3"/>
          <p:cNvSpPr>
            <a:spLocks noGrp="1"/>
          </p:cNvSpPr>
          <p:nvPr>
            <p:ph type="sldNum" sz="quarter" idx="5"/>
          </p:nvPr>
        </p:nvSpPr>
        <p:spPr/>
        <p:txBody>
          <a:bodyPr/>
          <a:lstStyle/>
          <a:p>
            <a:fld id="{3508E2E7-94B1-0741-939F-ABF269728770}" type="slidenum">
              <a:rPr lang="es-ES" smtClean="0"/>
              <a:t>5</a:t>
            </a:fld>
            <a:endParaRPr lang="es-ES"/>
          </a:p>
        </p:txBody>
      </p:sp>
    </p:spTree>
    <p:extLst>
      <p:ext uri="{BB962C8B-B14F-4D97-AF65-F5344CB8AC3E}">
        <p14:creationId xmlns:p14="http://schemas.microsoft.com/office/powerpoint/2010/main" val="174043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Because indels are difficult – so be optimistic! We can do stuff with indels. Attempts to improve the situation.</a:t>
            </a:r>
          </a:p>
          <a:p>
            <a:endParaRPr lang="en-MX" dirty="0"/>
          </a:p>
          <a:p>
            <a:r>
              <a:rPr lang="en-MX" dirty="0"/>
              <a:t>We rely on alignments, but aligners only see one read at a time. Calling is also site-based, we don’t see the context, we don’t see the local haplotypes. There are various callers that try to fix this by looking at creating a local de novo assembly </a:t>
            </a:r>
          </a:p>
          <a:p>
            <a:endParaRPr lang="en-MX" dirty="0"/>
          </a:p>
          <a:p>
            <a:r>
              <a:rPr lang="en-MX" dirty="0"/>
              <a:t>Start using these variation graphs. The reference is a linear sequence but when there are big differences, SVs, these methodis not very accurate in breakpoints. But if you are aligning against a graph structure that contains all the possible variation there, we should be able to improve in aliinging and variant calling</a:t>
            </a:r>
          </a:p>
          <a:p>
            <a:endParaRPr lang="en-MX" dirty="0"/>
          </a:p>
          <a:p>
            <a:r>
              <a:rPr lang="en-MX" dirty="0"/>
              <a:t>Some implementations that are still in the testing phase, but it is promising</a:t>
            </a:r>
          </a:p>
        </p:txBody>
      </p:sp>
      <p:sp>
        <p:nvSpPr>
          <p:cNvPr id="4" name="Slide Number Placeholder 3"/>
          <p:cNvSpPr>
            <a:spLocks noGrp="1"/>
          </p:cNvSpPr>
          <p:nvPr>
            <p:ph type="sldNum" sz="quarter" idx="5"/>
          </p:nvPr>
        </p:nvSpPr>
        <p:spPr/>
        <p:txBody>
          <a:bodyPr/>
          <a:lstStyle/>
          <a:p>
            <a:fld id="{3508E2E7-94B1-0741-939F-ABF269728770}" type="slidenum">
              <a:rPr lang="es-ES" smtClean="0"/>
              <a:t>46</a:t>
            </a:fld>
            <a:endParaRPr lang="es-ES"/>
          </a:p>
        </p:txBody>
      </p:sp>
    </p:spTree>
    <p:extLst>
      <p:ext uri="{BB962C8B-B14F-4D97-AF65-F5344CB8AC3E}">
        <p14:creationId xmlns:p14="http://schemas.microsoft.com/office/powerpoint/2010/main" val="3014625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47</a:t>
            </a:fld>
            <a:endParaRPr lang="es-ES"/>
          </a:p>
        </p:txBody>
      </p:sp>
    </p:spTree>
    <p:extLst>
      <p:ext uri="{BB962C8B-B14F-4D97-AF65-F5344CB8AC3E}">
        <p14:creationId xmlns:p14="http://schemas.microsoft.com/office/powerpoint/2010/main" val="3566568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664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Germline variant calling allows us to do some simplifications.</a:t>
            </a:r>
          </a:p>
          <a:p>
            <a:endParaRPr lang="en-MX" dirty="0"/>
          </a:p>
          <a:p>
            <a:r>
              <a:rPr lang="en-MX" dirty="0"/>
              <a:t>We assume that alleles are sampled from the two chromosomes. We should observe the frequency of the alternative allele in the sequenced reads to be either zero (reference genotype), 1 or 0.5, accounting for some random variation from binomial sampling – coin example</a:t>
            </a:r>
          </a:p>
          <a:p>
            <a:endParaRPr lang="en-MX" dirty="0"/>
          </a:p>
          <a:p>
            <a:r>
              <a:rPr lang="en-MX" dirty="0"/>
              <a:t>In somatic variant calling we can observe any fraction of allelic frequency possible, and it is a harder to detect some kinds of errors </a:t>
            </a:r>
          </a:p>
          <a:p>
            <a:endParaRPr lang="en-MX" dirty="0"/>
          </a:p>
          <a:p>
            <a:endParaRPr lang="en-MX" dirty="0"/>
          </a:p>
          <a:p>
            <a:r>
              <a:rPr lang="en-MX" dirty="0"/>
              <a:t>IN red there are marked the differences against the reference</a:t>
            </a:r>
          </a:p>
          <a:p>
            <a:endParaRPr lang="en-MX" dirty="0"/>
          </a:p>
        </p:txBody>
      </p:sp>
      <p:sp>
        <p:nvSpPr>
          <p:cNvPr id="4" name="Slide Number Placeholder 3"/>
          <p:cNvSpPr>
            <a:spLocks noGrp="1"/>
          </p:cNvSpPr>
          <p:nvPr>
            <p:ph type="sldNum" sz="quarter" idx="5"/>
          </p:nvPr>
        </p:nvSpPr>
        <p:spPr/>
        <p:txBody>
          <a:bodyPr/>
          <a:lstStyle/>
          <a:p>
            <a:fld id="{3508E2E7-94B1-0741-939F-ABF269728770}" type="slidenum">
              <a:rPr lang="es-ES" smtClean="0"/>
              <a:t>6</a:t>
            </a:fld>
            <a:endParaRPr lang="es-ES"/>
          </a:p>
        </p:txBody>
      </p:sp>
    </p:spTree>
    <p:extLst>
      <p:ext uri="{BB962C8B-B14F-4D97-AF65-F5344CB8AC3E}">
        <p14:creationId xmlns:p14="http://schemas.microsoft.com/office/powerpoint/2010/main" val="227416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What would we think about doing variant calling, naively? Count R and A alleles</a:t>
            </a:r>
          </a:p>
          <a:p>
            <a:endParaRPr lang="en-MX" dirty="0"/>
          </a:p>
          <a:p>
            <a:r>
              <a:rPr lang="en-MX" dirty="0"/>
              <a:t>The problem with this approach is that it doesn’t take into account all the available information</a:t>
            </a:r>
          </a:p>
        </p:txBody>
      </p:sp>
      <p:sp>
        <p:nvSpPr>
          <p:cNvPr id="4" name="Slide Number Placeholder 3"/>
          <p:cNvSpPr>
            <a:spLocks noGrp="1"/>
          </p:cNvSpPr>
          <p:nvPr>
            <p:ph type="sldNum" sz="quarter" idx="5"/>
          </p:nvPr>
        </p:nvSpPr>
        <p:spPr/>
        <p:txBody>
          <a:bodyPr/>
          <a:lstStyle/>
          <a:p>
            <a:fld id="{3508E2E7-94B1-0741-939F-ABF269728770}" type="slidenum">
              <a:rPr lang="es-ES" smtClean="0"/>
              <a:t>7</a:t>
            </a:fld>
            <a:endParaRPr lang="es-ES"/>
          </a:p>
        </p:txBody>
      </p:sp>
    </p:spTree>
    <p:extLst>
      <p:ext uri="{BB962C8B-B14F-4D97-AF65-F5344CB8AC3E}">
        <p14:creationId xmlns:p14="http://schemas.microsoft.com/office/powerpoint/2010/main" val="5942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Ignore low quality bases</a:t>
            </a:r>
          </a:p>
        </p:txBody>
      </p:sp>
      <p:sp>
        <p:nvSpPr>
          <p:cNvPr id="4" name="Slide Number Placeholder 3"/>
          <p:cNvSpPr>
            <a:spLocks noGrp="1"/>
          </p:cNvSpPr>
          <p:nvPr>
            <p:ph type="sldNum" sz="quarter" idx="5"/>
          </p:nvPr>
        </p:nvSpPr>
        <p:spPr/>
        <p:txBody>
          <a:bodyPr/>
          <a:lstStyle/>
          <a:p>
            <a:fld id="{3508E2E7-94B1-0741-939F-ABF269728770}" type="slidenum">
              <a:rPr lang="es-ES" smtClean="0"/>
              <a:t>8</a:t>
            </a:fld>
            <a:endParaRPr lang="es-ES"/>
          </a:p>
        </p:txBody>
      </p:sp>
    </p:spTree>
    <p:extLst>
      <p:ext uri="{BB962C8B-B14F-4D97-AF65-F5344CB8AC3E}">
        <p14:creationId xmlns:p14="http://schemas.microsoft.com/office/powerpoint/2010/main" val="365724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But then we can also take into account mapping quality</a:t>
            </a:r>
          </a:p>
        </p:txBody>
      </p:sp>
      <p:sp>
        <p:nvSpPr>
          <p:cNvPr id="4" name="Slide Number Placeholder 3"/>
          <p:cNvSpPr>
            <a:spLocks noGrp="1"/>
          </p:cNvSpPr>
          <p:nvPr>
            <p:ph type="sldNum" sz="quarter" idx="5"/>
          </p:nvPr>
        </p:nvSpPr>
        <p:spPr/>
        <p:txBody>
          <a:bodyPr/>
          <a:lstStyle/>
          <a:p>
            <a:fld id="{3508E2E7-94B1-0741-939F-ABF269728770}" type="slidenum">
              <a:rPr lang="es-ES" smtClean="0"/>
              <a:t>9</a:t>
            </a:fld>
            <a:endParaRPr lang="es-ES"/>
          </a:p>
        </p:txBody>
      </p:sp>
    </p:spTree>
    <p:extLst>
      <p:ext uri="{BB962C8B-B14F-4D97-AF65-F5344CB8AC3E}">
        <p14:creationId xmlns:p14="http://schemas.microsoft.com/office/powerpoint/2010/main" val="90603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You can see the problems there – it undercalls heterozygous genotypes in low-coverage data, we may miss them completely or we may mistake them for homozygous alternative calls</a:t>
            </a:r>
          </a:p>
          <a:p>
            <a:endParaRPr lang="en-MX" dirty="0"/>
          </a:p>
          <a:p>
            <a:r>
              <a:rPr lang="en-MX" dirty="0"/>
              <a:t>We also throw away information due to hard quality thresholds – for example </a:t>
            </a:r>
            <a:r>
              <a:rPr lang="en-US" dirty="0"/>
              <a:t>in some positions here we have thrown away some bases due to these thresholds, but there is cumulative information here, even if they are low quality, if you have a stack of Ts, that is telling you something</a:t>
            </a:r>
          </a:p>
          <a:p>
            <a:endParaRPr lang="en-US" dirty="0"/>
          </a:p>
          <a:p>
            <a:r>
              <a:rPr lang="en-MX" dirty="0"/>
              <a:t>Also, we have no quality information coming from this approach, for example, to tell us we have called a certain variant  with more confidence than we have called other variants. So we need to do better</a:t>
            </a:r>
          </a:p>
        </p:txBody>
      </p:sp>
      <p:sp>
        <p:nvSpPr>
          <p:cNvPr id="4" name="Slide Number Placeholder 3"/>
          <p:cNvSpPr>
            <a:spLocks noGrp="1"/>
          </p:cNvSpPr>
          <p:nvPr>
            <p:ph type="sldNum" sz="quarter" idx="5"/>
          </p:nvPr>
        </p:nvSpPr>
        <p:spPr/>
        <p:txBody>
          <a:bodyPr/>
          <a:lstStyle/>
          <a:p>
            <a:fld id="{3508E2E7-94B1-0741-939F-ABF269728770}" type="slidenum">
              <a:rPr lang="es-ES" smtClean="0"/>
              <a:t>10</a:t>
            </a:fld>
            <a:endParaRPr lang="es-ES"/>
          </a:p>
        </p:txBody>
      </p:sp>
    </p:spTree>
    <p:extLst>
      <p:ext uri="{BB962C8B-B14F-4D97-AF65-F5344CB8AC3E}">
        <p14:creationId xmlns:p14="http://schemas.microsoft.com/office/powerpoint/2010/main" val="171037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sz="half" idx="2"/>
          </p:nvPr>
        </p:nvSpPr>
        <p:spPr>
          <a:xfrm>
            <a:off x="347294" y="647382"/>
            <a:ext cx="1083945" cy="2265680"/>
          </a:xfrm>
          <a:prstGeom prst="rect">
            <a:avLst/>
          </a:prstGeom>
        </p:spPr>
        <p:txBody>
          <a:bodyPr wrap="square" lIns="0" tIns="0" rIns="0" bIns="0">
            <a:spAutoFit/>
          </a:bodyPr>
          <a:lstStyle>
            <a:lvl1pPr>
              <a:defRPr sz="800" b="0" i="0">
                <a:solidFill>
                  <a:schemeClr val="tx1"/>
                </a:solidFill>
                <a:latin typeface="Arial"/>
                <a:cs typeface="Arial"/>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59994" y="366978"/>
            <a:ext cx="3887981" cy="91833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608195" cy="290830"/>
          </a:xfrm>
          <a:custGeom>
            <a:avLst/>
            <a:gdLst/>
            <a:ahLst/>
            <a:cxnLst/>
            <a:rect l="l" t="t" r="r" b="b"/>
            <a:pathLst>
              <a:path w="4608195" h="290830">
                <a:moveTo>
                  <a:pt x="0" y="290233"/>
                </a:moveTo>
                <a:lnTo>
                  <a:pt x="4608004" y="290233"/>
                </a:lnTo>
                <a:lnTo>
                  <a:pt x="4608004" y="0"/>
                </a:lnTo>
                <a:lnTo>
                  <a:pt x="0" y="0"/>
                </a:lnTo>
                <a:lnTo>
                  <a:pt x="0" y="290233"/>
                </a:lnTo>
                <a:close/>
              </a:path>
            </a:pathLst>
          </a:custGeom>
          <a:solidFill>
            <a:srgbClr val="FCBB06"/>
          </a:solidFill>
        </p:spPr>
        <p:txBody>
          <a:bodyPr wrap="square" lIns="0" tIns="0" rIns="0" bIns="0" rtlCol="0"/>
          <a:lstStyle/>
          <a:p>
            <a:endParaRPr/>
          </a:p>
        </p:txBody>
      </p:sp>
      <p:sp>
        <p:nvSpPr>
          <p:cNvPr id="2" name="Holder 2"/>
          <p:cNvSpPr>
            <a:spLocks noGrp="1"/>
          </p:cNvSpPr>
          <p:nvPr>
            <p:ph type="title"/>
          </p:nvPr>
        </p:nvSpPr>
        <p:spPr>
          <a:xfrm>
            <a:off x="95300" y="58547"/>
            <a:ext cx="4419498" cy="182245"/>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a:xfrm>
            <a:off x="347294" y="525919"/>
            <a:ext cx="3915511" cy="974090"/>
          </a:xfrm>
          <a:prstGeom prst="rect">
            <a:avLst/>
          </a:prstGeom>
        </p:spPr>
        <p:txBody>
          <a:bodyPr wrap="square" lIns="0" tIns="0" rIns="0" bIns="0">
            <a:spAutoFit/>
          </a:bodyPr>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1/11/23</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ithub.com/samtools/bcftool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github.com/willmclaren/ensembl-vep"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3;p4">
            <a:extLst>
              <a:ext uri="{FF2B5EF4-FFF2-40B4-BE49-F238E27FC236}">
                <a16:creationId xmlns:a16="http://schemas.microsoft.com/office/drawing/2014/main" id="{B7C63D1C-C00E-0944-A10C-8C06C4FE2BD6}"/>
              </a:ext>
            </a:extLst>
          </p:cNvPr>
          <p:cNvSpPr txBox="1">
            <a:spLocks/>
          </p:cNvSpPr>
          <p:nvPr/>
        </p:nvSpPr>
        <p:spPr>
          <a:xfrm>
            <a:off x="0" y="36011"/>
            <a:ext cx="4610100" cy="498240"/>
          </a:xfrm>
          <a:prstGeom prst="rect">
            <a:avLst/>
          </a:prstGeom>
          <a:solidFill>
            <a:srgbClr val="FABA05"/>
          </a:solidFill>
          <a:ln>
            <a:noFill/>
          </a:ln>
        </p:spPr>
        <p:txBody>
          <a:bodyPr spcFirstLastPara="1" vert="horz" wrap="square" lIns="46093" tIns="23040" rIns="46093" bIns="2304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12" b="1" dirty="0">
                <a:solidFill>
                  <a:schemeClr val="tx1">
                    <a:lumMod val="85000"/>
                    <a:lumOff val="15000"/>
                  </a:schemeClr>
                </a:solidFill>
                <a:latin typeface="Arial"/>
                <a:ea typeface="Arial"/>
                <a:cs typeface="Arial"/>
                <a:sym typeface="Arial"/>
              </a:rPr>
              <a:t>Module 6</a:t>
            </a:r>
            <a:r>
              <a:rPr lang="en-US" sz="1412" dirty="0">
                <a:solidFill>
                  <a:schemeClr val="tx1">
                    <a:lumMod val="85000"/>
                    <a:lumOff val="15000"/>
                  </a:schemeClr>
                </a:solidFill>
                <a:latin typeface="Arial"/>
                <a:ea typeface="Arial"/>
                <a:cs typeface="Arial"/>
                <a:sym typeface="Arial"/>
              </a:rPr>
              <a:t>: Variant calling, SNPs and short indels</a:t>
            </a:r>
          </a:p>
        </p:txBody>
      </p:sp>
      <p:sp>
        <p:nvSpPr>
          <p:cNvPr id="19" name="Rectangle 18">
            <a:extLst>
              <a:ext uri="{FF2B5EF4-FFF2-40B4-BE49-F238E27FC236}">
                <a16:creationId xmlns:a16="http://schemas.microsoft.com/office/drawing/2014/main" id="{3903F22D-BC59-194A-AE74-430C9A3D6AD4}"/>
              </a:ext>
            </a:extLst>
          </p:cNvPr>
          <p:cNvSpPr/>
          <p:nvPr/>
        </p:nvSpPr>
        <p:spPr>
          <a:xfrm>
            <a:off x="36260" y="3353556"/>
            <a:ext cx="4537581" cy="71183"/>
          </a:xfrm>
          <a:prstGeom prst="rect">
            <a:avLst/>
          </a:prstGeom>
          <a:solidFill>
            <a:srgbClr val="FABA05"/>
          </a:solidFill>
          <a:ln>
            <a:solidFill>
              <a:srgbClr val="FABA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8"/>
          </a:p>
        </p:txBody>
      </p:sp>
      <p:cxnSp>
        <p:nvCxnSpPr>
          <p:cNvPr id="20" name="Straight Connector 19">
            <a:extLst>
              <a:ext uri="{FF2B5EF4-FFF2-40B4-BE49-F238E27FC236}">
                <a16:creationId xmlns:a16="http://schemas.microsoft.com/office/drawing/2014/main" id="{9AE32524-3324-AD49-811C-2FB8F95FAD9A}"/>
              </a:ext>
            </a:extLst>
          </p:cNvPr>
          <p:cNvCxnSpPr>
            <a:cxnSpLocks/>
          </p:cNvCxnSpPr>
          <p:nvPr/>
        </p:nvCxnSpPr>
        <p:spPr>
          <a:xfrm>
            <a:off x="36260" y="2763236"/>
            <a:ext cx="4465764" cy="0"/>
          </a:xfrm>
          <a:prstGeom prst="line">
            <a:avLst/>
          </a:prstGeom>
          <a:ln>
            <a:solidFill>
              <a:srgbClr val="FABA05"/>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E41C9F62-FFF9-8C4B-AF44-D886133F7B9A}"/>
              </a:ext>
            </a:extLst>
          </p:cNvPr>
          <p:cNvSpPr txBox="1">
            <a:spLocks/>
          </p:cNvSpPr>
          <p:nvPr/>
        </p:nvSpPr>
        <p:spPr>
          <a:xfrm>
            <a:off x="1238250" y="2394215"/>
            <a:ext cx="3263774" cy="34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76"/>
              </a:spcBef>
              <a:buNone/>
            </a:pPr>
            <a:r>
              <a:rPr lang="en-US" sz="908" b="1" dirty="0">
                <a:latin typeface="Arial" panose="020B0604020202020204" pitchFamily="34" charset="0"/>
                <a:ea typeface="Helvetica Neue" charset="0"/>
                <a:cs typeface="Arial" panose="020B0604020202020204" pitchFamily="34" charset="0"/>
              </a:rPr>
              <a:t>Next Generation Sequencing Bioinformatics Course </a:t>
            </a:r>
          </a:p>
          <a:p>
            <a:pPr marL="0" indent="0" algn="r">
              <a:lnSpc>
                <a:spcPct val="100000"/>
              </a:lnSpc>
              <a:spcBef>
                <a:spcPts val="76"/>
              </a:spcBef>
              <a:buNone/>
            </a:pPr>
            <a:r>
              <a:rPr lang="en-US" sz="908" dirty="0">
                <a:latin typeface="Arial" panose="020B0604020202020204" pitchFamily="34" charset="0"/>
                <a:ea typeface="Helvetica Neue" charset="0"/>
                <a:cs typeface="Arial" panose="020B0604020202020204" pitchFamily="34" charset="0"/>
              </a:rPr>
              <a:t>22-27 January 2023 - Santiago - Chile</a:t>
            </a:r>
          </a:p>
          <a:p>
            <a:pPr marL="0" indent="0" algn="r">
              <a:lnSpc>
                <a:spcPct val="100000"/>
              </a:lnSpc>
              <a:spcBef>
                <a:spcPts val="76"/>
              </a:spcBef>
              <a:buNone/>
            </a:pPr>
            <a:endParaRPr lang="en-US" sz="908" dirty="0">
              <a:latin typeface="Arial" panose="020B0604020202020204" pitchFamily="34" charset="0"/>
              <a:ea typeface="Helvetica Neue" charset="0"/>
              <a:cs typeface="Arial" panose="020B0604020202020204" pitchFamily="34" charset="0"/>
            </a:endParaRPr>
          </a:p>
          <a:p>
            <a:pPr marL="0" indent="0" algn="r">
              <a:lnSpc>
                <a:spcPct val="100000"/>
              </a:lnSpc>
              <a:spcBef>
                <a:spcPts val="76"/>
              </a:spcBef>
              <a:buNone/>
            </a:pPr>
            <a:endParaRPr lang="en-US" sz="807" dirty="0">
              <a:latin typeface="Arial" panose="020B0604020202020204" pitchFamily="34" charset="0"/>
              <a:ea typeface="Helvetica Neue" charset="0"/>
              <a:cs typeface="Arial" panose="020B0604020202020204" pitchFamily="34" charset="0"/>
            </a:endParaRPr>
          </a:p>
        </p:txBody>
      </p:sp>
      <p:pic>
        <p:nvPicPr>
          <p:cNvPr id="22" name="Picture 21">
            <a:extLst>
              <a:ext uri="{FF2B5EF4-FFF2-40B4-BE49-F238E27FC236}">
                <a16:creationId xmlns:a16="http://schemas.microsoft.com/office/drawing/2014/main" id="{197B41C8-9F55-404C-9E94-3949EAFD515C}"/>
              </a:ext>
            </a:extLst>
          </p:cNvPr>
          <p:cNvPicPr>
            <a:picLocks noChangeAspect="1"/>
          </p:cNvPicPr>
          <p:nvPr/>
        </p:nvPicPr>
        <p:blipFill>
          <a:blip r:embed="rId2"/>
          <a:stretch>
            <a:fillRect/>
          </a:stretch>
        </p:blipFill>
        <p:spPr>
          <a:xfrm>
            <a:off x="175777" y="2783955"/>
            <a:ext cx="412414" cy="554697"/>
          </a:xfrm>
          <a:prstGeom prst="rect">
            <a:avLst/>
          </a:prstGeom>
        </p:spPr>
      </p:pic>
      <p:sp>
        <p:nvSpPr>
          <p:cNvPr id="23" name="TextBox 22">
            <a:extLst>
              <a:ext uri="{FF2B5EF4-FFF2-40B4-BE49-F238E27FC236}">
                <a16:creationId xmlns:a16="http://schemas.microsoft.com/office/drawing/2014/main" id="{9D3166EA-E281-9844-BA35-F05B438917F7}"/>
              </a:ext>
            </a:extLst>
          </p:cNvPr>
          <p:cNvSpPr txBox="1"/>
          <p:nvPr/>
        </p:nvSpPr>
        <p:spPr>
          <a:xfrm>
            <a:off x="588191" y="2811202"/>
            <a:ext cx="1016806" cy="519373"/>
          </a:xfrm>
          <a:prstGeom prst="rect">
            <a:avLst/>
          </a:prstGeom>
          <a:noFill/>
        </p:spPr>
        <p:txBody>
          <a:bodyPr wrap="square" rtlCol="0">
            <a:spAutoFit/>
          </a:bodyPr>
          <a:lstStyle/>
          <a:p>
            <a:r>
              <a:rPr lang="sv-SE" sz="555" dirty="0">
                <a:latin typeface="Helvetica" pitchFamily="2" charset="0"/>
              </a:rPr>
              <a:t>FACULTAD DE </a:t>
            </a:r>
          </a:p>
          <a:p>
            <a:r>
              <a:rPr lang="sv-SE" sz="555" dirty="0">
                <a:latin typeface="Helvetica" pitchFamily="2" charset="0"/>
              </a:rPr>
              <a:t>CIENCIAS BIOLOGICAS</a:t>
            </a:r>
          </a:p>
          <a:p>
            <a:r>
              <a:rPr lang="sv-SE" sz="555" dirty="0">
                <a:latin typeface="Helvetica" pitchFamily="2" charset="0"/>
              </a:rPr>
              <a:t>PONTIFICIA UNIVERSIDAD CATÓLICA DE CHILE</a:t>
            </a:r>
          </a:p>
        </p:txBody>
      </p:sp>
      <p:pic>
        <p:nvPicPr>
          <p:cNvPr id="24" name="Picture 2" descr="Online courses from Wellcome Genome Campus Advanced Courses and Scientific  Confe">
            <a:extLst>
              <a:ext uri="{FF2B5EF4-FFF2-40B4-BE49-F238E27FC236}">
                <a16:creationId xmlns:a16="http://schemas.microsoft.com/office/drawing/2014/main" id="{6C7C2DD9-CCF3-7C40-A916-A02FDA1CB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822" y="2803945"/>
            <a:ext cx="1055663" cy="5147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15EDA51-BE72-4141-8C34-F80CBA491B7B}"/>
              </a:ext>
            </a:extLst>
          </p:cNvPr>
          <p:cNvPicPr>
            <a:picLocks noChangeAspect="1"/>
          </p:cNvPicPr>
          <p:nvPr/>
        </p:nvPicPr>
        <p:blipFill>
          <a:blip r:embed="rId4"/>
          <a:stretch>
            <a:fillRect/>
          </a:stretch>
        </p:blipFill>
        <p:spPr>
          <a:xfrm>
            <a:off x="2139183" y="2760329"/>
            <a:ext cx="549666" cy="603291"/>
          </a:xfrm>
          <a:prstGeom prst="rect">
            <a:avLst/>
          </a:prstGeom>
        </p:spPr>
      </p:pic>
      <p:sp>
        <p:nvSpPr>
          <p:cNvPr id="11" name="Google Shape;34;p4">
            <a:extLst>
              <a:ext uri="{FF2B5EF4-FFF2-40B4-BE49-F238E27FC236}">
                <a16:creationId xmlns:a16="http://schemas.microsoft.com/office/drawing/2014/main" id="{C2CFCF31-EDC6-D74E-9A77-3FB17B4D848F}"/>
              </a:ext>
            </a:extLst>
          </p:cNvPr>
          <p:cNvSpPr txBox="1">
            <a:spLocks/>
          </p:cNvSpPr>
          <p:nvPr/>
        </p:nvSpPr>
        <p:spPr>
          <a:xfrm>
            <a:off x="147456" y="948161"/>
            <a:ext cx="3425371" cy="669591"/>
          </a:xfrm>
          <a:prstGeom prst="rect">
            <a:avLst/>
          </a:prstGeom>
          <a:noFill/>
          <a:ln>
            <a:noFill/>
          </a:ln>
        </p:spPr>
        <p:txBody>
          <a:bodyPr spcFirstLastPara="1" vert="horz" wrap="square" lIns="46093" tIns="23040" rIns="46093" bIns="230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None/>
            </a:pP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Carla Daniela Robles Espinoza</a:t>
            </a:r>
          </a:p>
          <a:p>
            <a:pPr marL="0" indent="0">
              <a:lnSpc>
                <a:spcPct val="100000"/>
              </a:lnSpc>
              <a:spcBef>
                <a:spcPts val="0"/>
              </a:spcBef>
              <a:buClr>
                <a:schemeClr val="dk1"/>
              </a:buClr>
              <a:buSzPts val="2200"/>
              <a:buNone/>
            </a:pPr>
            <a:endPar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Laboratorio</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Internacional</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Investigación</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sobre</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el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Genoma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Humano</a:t>
            </a: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Universidad Nacional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Autónoma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México</a:t>
            </a: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daniela_oaks</a:t>
            </a: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 action="ppaction://noaction">
                  <a:extLst>
                    <a:ext uri="{A12FA001-AC4F-418D-AE19-62706E023703}">
                      <ahyp:hlinkClr xmlns:ahyp="http://schemas.microsoft.com/office/drawing/2018/hyperlinkcolor" val="tx"/>
                    </a:ext>
                  </a:extLst>
                </a:hlinkClick>
              </a:rPr>
              <a:t>drobles@liigh.unam.mx</a:t>
            </a: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Based on slides by:</a:t>
            </a:r>
          </a:p>
          <a:p>
            <a:pPr marL="0" indent="0">
              <a:lnSpc>
                <a:spcPct val="100000"/>
              </a:lnSpc>
              <a:spcBef>
                <a:spcPts val="0"/>
              </a:spcBef>
              <a:buClr>
                <a:schemeClr val="dk1"/>
              </a:buClr>
              <a:buSzPts val="2200"/>
              <a:buNone/>
            </a:pPr>
            <a:r>
              <a:rPr lang="en-GB" sz="800" b="1" dirty="0">
                <a:latin typeface="Arial" panose="020B0604020202020204" pitchFamily="34" charset="0"/>
                <a:ea typeface="Arial"/>
                <a:cs typeface="Arial" panose="020B0604020202020204" pitchFamily="34" charset="0"/>
                <a:sym typeface="Arial"/>
              </a:rPr>
              <a:t>Petr </a:t>
            </a:r>
            <a:r>
              <a:rPr lang="en-GB" sz="800" b="1" dirty="0" err="1">
                <a:latin typeface="Arial" panose="020B0604020202020204" pitchFamily="34" charset="0"/>
                <a:ea typeface="Arial"/>
                <a:cs typeface="Arial" panose="020B0604020202020204" pitchFamily="34" charset="0"/>
                <a:sym typeface="Arial"/>
              </a:rPr>
              <a:t>Danecek</a:t>
            </a:r>
            <a:endParaRPr lang="en-GB" sz="800" b="1" dirty="0">
              <a:latin typeface="Arial" panose="020B0604020202020204" pitchFamily="34" charset="0"/>
              <a:ea typeface="Arial"/>
              <a:cs typeface="Arial" panose="020B0604020202020204" pitchFamily="34" charset="0"/>
              <a:sym typeface="Arial"/>
            </a:endParaRPr>
          </a:p>
        </p:txBody>
      </p:sp>
      <p:pic>
        <p:nvPicPr>
          <p:cNvPr id="12" name="Google Shape;34;p4">
            <a:extLst>
              <a:ext uri="{FF2B5EF4-FFF2-40B4-BE49-F238E27FC236}">
                <a16:creationId xmlns:a16="http://schemas.microsoft.com/office/drawing/2014/main" id="{3C0AEDF4-6476-3B4D-89DF-871288436A49}"/>
              </a:ext>
            </a:extLst>
          </p:cNvPr>
          <p:cNvPicPr preferRelativeResize="0"/>
          <p:nvPr/>
        </p:nvPicPr>
        <p:blipFill rotWithShape="1">
          <a:blip r:embed="rId5">
            <a:alphaModFix/>
          </a:blip>
          <a:srcRect/>
          <a:stretch/>
        </p:blipFill>
        <p:spPr>
          <a:xfrm>
            <a:off x="175776" y="1577975"/>
            <a:ext cx="224273" cy="192765"/>
          </a:xfrm>
          <a:prstGeom prst="rect">
            <a:avLst/>
          </a:prstGeom>
          <a:noFill/>
          <a:ln>
            <a:noFill/>
          </a:ln>
        </p:spPr>
      </p:pic>
    </p:spTree>
    <p:extLst>
      <p:ext uri="{BB962C8B-B14F-4D97-AF65-F5344CB8AC3E}">
        <p14:creationId xmlns:p14="http://schemas.microsoft.com/office/powerpoint/2010/main" val="260558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bject 11"/>
          <p:cNvSpPr/>
          <p:nvPr/>
        </p:nvSpPr>
        <p:spPr>
          <a:xfrm>
            <a:off x="3733200" y="1238400"/>
            <a:ext cx="51435" cy="74930"/>
          </a:xfrm>
          <a:custGeom>
            <a:avLst/>
            <a:gdLst/>
            <a:ahLst/>
            <a:cxnLst/>
            <a:rect l="l" t="t" r="r" b="b"/>
            <a:pathLst>
              <a:path w="51435" h="74930">
                <a:moveTo>
                  <a:pt x="49939" y="0"/>
                </a:moveTo>
                <a:lnTo>
                  <a:pt x="1282" y="0"/>
                </a:lnTo>
                <a:lnTo>
                  <a:pt x="0" y="1282"/>
                </a:lnTo>
                <a:lnTo>
                  <a:pt x="0" y="73516"/>
                </a:lnTo>
                <a:lnTo>
                  <a:pt x="1282" y="74799"/>
                </a:lnTo>
                <a:lnTo>
                  <a:pt x="49939" y="74799"/>
                </a:lnTo>
                <a:lnTo>
                  <a:pt x="51221" y="73516"/>
                </a:lnTo>
                <a:lnTo>
                  <a:pt x="51221" y="1282"/>
                </a:lnTo>
                <a:lnTo>
                  <a:pt x="49939" y="0"/>
                </a:lnTo>
                <a:close/>
              </a:path>
            </a:pathLst>
          </a:custGeom>
          <a:solidFill>
            <a:srgbClr val="F2DDDD"/>
          </a:solidFill>
        </p:spPr>
        <p:txBody>
          <a:bodyPr wrap="square" lIns="0" tIns="0" rIns="0" bIns="0" rtlCol="0"/>
          <a:lstStyle/>
          <a:p>
            <a:endParaRPr/>
          </a:p>
        </p:txBody>
      </p:sp>
      <p:sp>
        <p:nvSpPr>
          <p:cNvPr id="32" name="object 32"/>
          <p:cNvSpPr txBox="1"/>
          <p:nvPr/>
        </p:nvSpPr>
        <p:spPr>
          <a:xfrm>
            <a:off x="347294" y="2263775"/>
            <a:ext cx="3429000" cy="843465"/>
          </a:xfrm>
          <a:prstGeom prst="rect">
            <a:avLst/>
          </a:prstGeom>
        </p:spPr>
        <p:txBody>
          <a:bodyPr vert="horz" wrap="square" lIns="0" tIns="0" rIns="0" bIns="0" rtlCol="0">
            <a:spAutoFit/>
          </a:bodyPr>
          <a:lstStyle/>
          <a:p>
            <a:pPr marL="12700" marR="1334135">
              <a:lnSpc>
                <a:spcPct val="186800"/>
              </a:lnSpc>
              <a:buAutoNum type="arabicParenR" startAt="2"/>
              <a:tabLst>
                <a:tab pos="144145" algn="l"/>
              </a:tabLst>
            </a:pPr>
            <a:r>
              <a:rPr lang="es-ES_tradnl" sz="800" spc="5" dirty="0">
                <a:latin typeface="Euphemia UCAS"/>
                <a:cs typeface="Euphemia UCAS"/>
              </a:rPr>
              <a:t> </a:t>
            </a:r>
            <a:r>
              <a:rPr sz="800" spc="5" dirty="0">
                <a:latin typeface="Euphemia UCAS"/>
                <a:cs typeface="Euphemia UCAS"/>
              </a:rPr>
              <a:t>Filter </a:t>
            </a:r>
            <a:r>
              <a:rPr sz="800" spc="-35" dirty="0">
                <a:latin typeface="Euphemia UCAS"/>
                <a:cs typeface="Euphemia UCAS"/>
              </a:rPr>
              <a:t>reads </a:t>
            </a:r>
            <a:r>
              <a:rPr sz="800" spc="20" dirty="0">
                <a:latin typeface="Euphemia UCAS"/>
                <a:cs typeface="Euphemia UCAS"/>
              </a:rPr>
              <a:t>with </a:t>
            </a:r>
            <a:r>
              <a:rPr sz="800" spc="-10" dirty="0">
                <a:latin typeface="Euphemia UCAS"/>
                <a:cs typeface="Euphemia UCAS"/>
              </a:rPr>
              <a:t>low </a:t>
            </a:r>
            <a:r>
              <a:rPr sz="800" spc="-15" dirty="0">
                <a:latin typeface="Euphemia UCAS"/>
                <a:cs typeface="Euphemia UCAS"/>
              </a:rPr>
              <a:t>mapping </a:t>
            </a:r>
            <a:r>
              <a:rPr sz="800" dirty="0">
                <a:latin typeface="Euphemia UCAS"/>
                <a:cs typeface="Euphemia UCAS"/>
              </a:rPr>
              <a:t>quality  </a:t>
            </a:r>
            <a:r>
              <a:rPr sz="800" spc="-25" dirty="0">
                <a:latin typeface="Euphemia UCAS"/>
                <a:cs typeface="Euphemia UCAS"/>
              </a:rPr>
              <a:t>Problems:</a:t>
            </a:r>
            <a:endParaRPr sz="800" dirty="0">
              <a:latin typeface="Euphemia UCAS"/>
              <a:cs typeface="Euphemia UCAS"/>
            </a:endParaRPr>
          </a:p>
          <a:p>
            <a:pPr marL="227329" lvl="1" indent="-100330">
              <a:lnSpc>
                <a:spcPts val="955"/>
              </a:lnSpc>
              <a:spcBef>
                <a:spcPts val="135"/>
              </a:spcBef>
              <a:buSzPct val="62500"/>
              <a:buFont typeface="Arial"/>
              <a:buChar char="•"/>
              <a:tabLst>
                <a:tab pos="227965" algn="l"/>
              </a:tabLst>
            </a:pPr>
            <a:r>
              <a:rPr sz="800" spc="-25" dirty="0">
                <a:latin typeface="Euphemia UCAS"/>
                <a:cs typeface="Euphemia UCAS"/>
              </a:rPr>
              <a:t>undercalls hets </a:t>
            </a:r>
            <a:r>
              <a:rPr sz="800" spc="5" dirty="0">
                <a:latin typeface="Euphemia UCAS"/>
                <a:cs typeface="Euphemia UCAS"/>
              </a:rPr>
              <a:t>in </a:t>
            </a:r>
            <a:r>
              <a:rPr sz="800" spc="-30" dirty="0">
                <a:latin typeface="Euphemia UCAS"/>
                <a:cs typeface="Euphemia UCAS"/>
              </a:rPr>
              <a:t>low-coverage</a:t>
            </a:r>
            <a:r>
              <a:rPr sz="800" spc="-45" dirty="0">
                <a:latin typeface="Euphemia UCAS"/>
                <a:cs typeface="Euphemia UCAS"/>
              </a:rPr>
              <a:t> </a:t>
            </a:r>
            <a:r>
              <a:rPr sz="800" spc="-10" dirty="0">
                <a:latin typeface="Euphemia UCAS"/>
                <a:cs typeface="Euphemia UCAS"/>
              </a:rPr>
              <a:t>data</a:t>
            </a:r>
            <a:endParaRPr sz="800" dirty="0">
              <a:latin typeface="Euphemia UCAS"/>
              <a:cs typeface="Euphemia UCAS"/>
            </a:endParaRPr>
          </a:p>
          <a:p>
            <a:pPr marL="227329" lvl="1" indent="-100330">
              <a:lnSpc>
                <a:spcPts val="944"/>
              </a:lnSpc>
              <a:buSzPct val="62500"/>
              <a:buFont typeface="Arial"/>
              <a:buChar char="•"/>
              <a:tabLst>
                <a:tab pos="227965" algn="l"/>
              </a:tabLst>
            </a:pPr>
            <a:r>
              <a:rPr sz="800" spc="-10" dirty="0">
                <a:latin typeface="Euphemia UCAS"/>
                <a:cs typeface="Euphemia UCAS"/>
              </a:rPr>
              <a:t>throws </a:t>
            </a:r>
            <a:r>
              <a:rPr sz="800" spc="-45" dirty="0">
                <a:latin typeface="Euphemia UCAS"/>
                <a:cs typeface="Euphemia UCAS"/>
              </a:rPr>
              <a:t>away </a:t>
            </a:r>
            <a:r>
              <a:rPr sz="800" spc="5" dirty="0">
                <a:latin typeface="Euphemia UCAS"/>
                <a:cs typeface="Euphemia UCAS"/>
              </a:rPr>
              <a:t>information </a:t>
            </a:r>
            <a:r>
              <a:rPr sz="800" spc="-35" dirty="0">
                <a:latin typeface="Euphemia UCAS"/>
                <a:cs typeface="Euphemia UCAS"/>
              </a:rPr>
              <a:t>due </a:t>
            </a:r>
            <a:r>
              <a:rPr sz="800" spc="25" dirty="0">
                <a:latin typeface="Euphemia UCAS"/>
                <a:cs typeface="Euphemia UCAS"/>
              </a:rPr>
              <a:t>to </a:t>
            </a:r>
            <a:r>
              <a:rPr sz="800" spc="-20" dirty="0">
                <a:latin typeface="Euphemia UCAS"/>
                <a:cs typeface="Euphemia UCAS"/>
              </a:rPr>
              <a:t>hard </a:t>
            </a:r>
            <a:r>
              <a:rPr sz="800" dirty="0">
                <a:latin typeface="Euphemia UCAS"/>
                <a:cs typeface="Euphemia UCAS"/>
              </a:rPr>
              <a:t>quality</a:t>
            </a:r>
            <a:r>
              <a:rPr sz="800" spc="195" dirty="0">
                <a:latin typeface="Euphemia UCAS"/>
                <a:cs typeface="Euphemia UCAS"/>
              </a:rPr>
              <a:t> </a:t>
            </a:r>
            <a:r>
              <a:rPr sz="800" spc="-25" dirty="0">
                <a:latin typeface="Euphemia UCAS"/>
                <a:cs typeface="Euphemia UCAS"/>
              </a:rPr>
              <a:t>thresholds</a:t>
            </a:r>
            <a:endParaRPr sz="800" dirty="0">
              <a:latin typeface="Euphemia UCAS"/>
              <a:cs typeface="Euphemia UCAS"/>
            </a:endParaRPr>
          </a:p>
          <a:p>
            <a:pPr marL="227329" lvl="1" indent="-100330">
              <a:lnSpc>
                <a:spcPts val="955"/>
              </a:lnSpc>
              <a:buSzPct val="62500"/>
              <a:buFont typeface="Arial"/>
              <a:buChar char="•"/>
              <a:tabLst>
                <a:tab pos="227965" algn="l"/>
              </a:tabLst>
            </a:pPr>
            <a:r>
              <a:rPr lang="es-ES" sz="800" spc="-35" dirty="0">
                <a:latin typeface="Euphemia UCAS"/>
                <a:cs typeface="Euphemia UCAS"/>
              </a:rPr>
              <a:t>G</a:t>
            </a:r>
            <a:r>
              <a:rPr sz="800" spc="-35" dirty="0">
                <a:latin typeface="Euphemia UCAS"/>
                <a:cs typeface="Euphemia UCAS"/>
              </a:rPr>
              <a:t>ives </a:t>
            </a:r>
            <a:r>
              <a:rPr sz="800" spc="-20" dirty="0">
                <a:latin typeface="Euphemia UCAS"/>
                <a:cs typeface="Euphemia UCAS"/>
              </a:rPr>
              <a:t>no </a:t>
            </a:r>
            <a:r>
              <a:rPr sz="800" spc="-45" dirty="0">
                <a:latin typeface="Euphemia UCAS"/>
                <a:cs typeface="Euphemia UCAS"/>
              </a:rPr>
              <a:t>measure </a:t>
            </a:r>
            <a:r>
              <a:rPr sz="800" dirty="0">
                <a:latin typeface="Euphemia UCAS"/>
                <a:cs typeface="Euphemia UCAS"/>
              </a:rPr>
              <a:t>of</a:t>
            </a:r>
            <a:r>
              <a:rPr sz="800" spc="-15" dirty="0">
                <a:latin typeface="Euphemia UCAS"/>
                <a:cs typeface="Euphemia UCAS"/>
              </a:rPr>
              <a:t> </a:t>
            </a:r>
            <a:r>
              <a:rPr sz="800" spc="-20" dirty="0">
                <a:latin typeface="Euphemia UCAS"/>
                <a:cs typeface="Euphemia UCAS"/>
              </a:rPr>
              <a:t>confidence</a:t>
            </a:r>
            <a:endParaRPr sz="800" dirty="0">
              <a:latin typeface="Euphemia UCAS"/>
              <a:cs typeface="Euphemia UCAS"/>
            </a:endParaRPr>
          </a:p>
        </p:txBody>
      </p:sp>
      <p:sp>
        <p:nvSpPr>
          <p:cNvPr id="36" name="object 10"/>
          <p:cNvSpPr/>
          <p:nvPr/>
        </p:nvSpPr>
        <p:spPr>
          <a:xfrm>
            <a:off x="1390650" y="815975"/>
            <a:ext cx="60325" cy="74930"/>
          </a:xfrm>
          <a:custGeom>
            <a:avLst/>
            <a:gdLst/>
            <a:ahLst/>
            <a:cxnLst/>
            <a:rect l="l" t="t" r="r" b="b"/>
            <a:pathLst>
              <a:path w="60325" h="74929">
                <a:moveTo>
                  <a:pt x="58969" y="0"/>
                </a:moveTo>
                <a:lnTo>
                  <a:pt x="1282" y="0"/>
                </a:lnTo>
                <a:lnTo>
                  <a:pt x="0" y="1282"/>
                </a:lnTo>
                <a:lnTo>
                  <a:pt x="0" y="73527"/>
                </a:lnTo>
                <a:lnTo>
                  <a:pt x="1282" y="74810"/>
                </a:lnTo>
                <a:lnTo>
                  <a:pt x="58969" y="74810"/>
                </a:lnTo>
                <a:lnTo>
                  <a:pt x="60247" y="73527"/>
                </a:lnTo>
                <a:lnTo>
                  <a:pt x="60247" y="1282"/>
                </a:lnTo>
                <a:lnTo>
                  <a:pt x="58969" y="0"/>
                </a:lnTo>
                <a:close/>
              </a:path>
            </a:pathLst>
          </a:custGeom>
          <a:solidFill>
            <a:srgbClr val="F2DDDD"/>
          </a:solidFill>
        </p:spPr>
        <p:txBody>
          <a:bodyPr wrap="square" lIns="0" tIns="0" rIns="0" bIns="0" rtlCol="0"/>
          <a:lstStyle/>
          <a:p>
            <a:endParaRPr/>
          </a:p>
        </p:txBody>
      </p:sp>
      <p:sp>
        <p:nvSpPr>
          <p:cNvPr id="37" name="object 19"/>
          <p:cNvSpPr/>
          <p:nvPr/>
        </p:nvSpPr>
        <p:spPr>
          <a:xfrm>
            <a:off x="476754" y="804850"/>
            <a:ext cx="593725" cy="106045"/>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grpSp>
        <p:nvGrpSpPr>
          <p:cNvPr id="60" name="Agrupar 59"/>
          <p:cNvGrpSpPr/>
          <p:nvPr/>
        </p:nvGrpSpPr>
        <p:grpSpPr>
          <a:xfrm>
            <a:off x="1114174" y="842088"/>
            <a:ext cx="155805" cy="29209"/>
            <a:chOff x="1114174" y="842088"/>
            <a:chExt cx="155805" cy="29209"/>
          </a:xfrm>
        </p:grpSpPr>
        <p:sp>
          <p:nvSpPr>
            <p:cNvPr id="38"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39"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40"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sp>
        <p:nvSpPr>
          <p:cNvPr id="41" name="object 25"/>
          <p:cNvSpPr txBox="1"/>
          <p:nvPr/>
        </p:nvSpPr>
        <p:spPr>
          <a:xfrm>
            <a:off x="347294" y="1684620"/>
            <a:ext cx="3161030" cy="606897"/>
          </a:xfrm>
          <a:prstGeom prst="rect">
            <a:avLst/>
          </a:prstGeom>
        </p:spPr>
        <p:txBody>
          <a:bodyPr vert="horz" wrap="square" lIns="0" tIns="0" rIns="0" bIns="0" rtlCol="0">
            <a:spAutoFit/>
          </a:bodyPr>
          <a:lstStyle/>
          <a:p>
            <a:pPr>
              <a:lnSpc>
                <a:spcPct val="100000"/>
              </a:lnSpc>
            </a:pPr>
            <a:endParaRPr sz="600" dirty="0">
              <a:latin typeface="Euphemia UCAS"/>
              <a:cs typeface="Euphemia UCAS"/>
            </a:endParaRPr>
          </a:p>
          <a:p>
            <a:pPr>
              <a:lnSpc>
                <a:spcPct val="100000"/>
              </a:lnSpc>
            </a:pPr>
            <a:endParaRPr sz="600" dirty="0">
              <a:latin typeface="Euphemia UCAS"/>
              <a:cs typeface="Euphemia UCAS"/>
            </a:endParaRPr>
          </a:p>
          <a:p>
            <a:pPr marL="12700">
              <a:lnSpc>
                <a:spcPts val="955"/>
              </a:lnSpc>
              <a:spcBef>
                <a:spcPts val="465"/>
              </a:spcBef>
            </a:pPr>
            <a:r>
              <a:rPr sz="800" spc="20" dirty="0">
                <a:latin typeface="Euphemia UCAS"/>
                <a:cs typeface="Euphemia UCAS"/>
              </a:rPr>
              <a:t>1) </a:t>
            </a:r>
            <a:r>
              <a:rPr sz="800" spc="5" dirty="0">
                <a:latin typeface="Euphemia UCAS"/>
                <a:cs typeface="Euphemia UCAS"/>
              </a:rPr>
              <a:t>Filter </a:t>
            </a:r>
            <a:r>
              <a:rPr sz="800" spc="-55" dirty="0">
                <a:latin typeface="Euphemia UCAS"/>
                <a:cs typeface="Euphemia UCAS"/>
              </a:rPr>
              <a:t>base </a:t>
            </a:r>
            <a:r>
              <a:rPr sz="800" spc="-20" dirty="0">
                <a:latin typeface="Euphemia UCAS"/>
                <a:cs typeface="Euphemia UCAS"/>
              </a:rPr>
              <a:t>calls </a:t>
            </a:r>
            <a:r>
              <a:rPr sz="800" spc="-25" dirty="0">
                <a:latin typeface="Euphemia UCAS"/>
                <a:cs typeface="Euphemia UCAS"/>
              </a:rPr>
              <a:t>by</a:t>
            </a:r>
            <a:r>
              <a:rPr sz="800" spc="155" dirty="0">
                <a:latin typeface="Euphemia UCAS"/>
                <a:cs typeface="Euphemia UCAS"/>
              </a:rPr>
              <a:t> </a:t>
            </a:r>
            <a:r>
              <a:rPr sz="800" dirty="0">
                <a:latin typeface="Euphemia UCAS"/>
                <a:cs typeface="Euphemia UCAS"/>
              </a:rPr>
              <a:t>quality</a:t>
            </a:r>
          </a:p>
          <a:p>
            <a:pPr marL="227329">
              <a:lnSpc>
                <a:spcPts val="955"/>
              </a:lnSpc>
            </a:pPr>
            <a:r>
              <a:rPr sz="800" spc="-20" dirty="0">
                <a:latin typeface="Euphemia UCAS"/>
                <a:cs typeface="Euphemia UCAS"/>
              </a:rPr>
              <a:t>e.g. ignore </a:t>
            </a:r>
            <a:r>
              <a:rPr sz="800" spc="-65" dirty="0">
                <a:latin typeface="Euphemia UCAS"/>
                <a:cs typeface="Euphemia UCAS"/>
              </a:rPr>
              <a:t>bases </a:t>
            </a:r>
            <a:r>
              <a:rPr sz="800" spc="50" dirty="0">
                <a:latin typeface="Euphemia UCAS"/>
                <a:cs typeface="Euphemia UCAS"/>
              </a:rPr>
              <a:t> </a:t>
            </a:r>
            <a:r>
              <a:rPr sz="800" spc="30" dirty="0">
                <a:latin typeface="Euphemia UCAS"/>
                <a:cs typeface="Euphemia UCAS"/>
              </a:rPr>
              <a:t>Q&lt;20</a:t>
            </a:r>
            <a:endParaRPr lang="es-ES_tradnl" sz="800" dirty="0">
              <a:latin typeface="Euphemia UCAS"/>
              <a:cs typeface="Euphemia UCAS"/>
            </a:endParaRPr>
          </a:p>
          <a:p>
            <a:pPr marL="227329">
              <a:lnSpc>
                <a:spcPts val="955"/>
              </a:lnSpc>
            </a:pPr>
            <a:endParaRPr lang="es-ES_tradnl" sz="600" dirty="0">
              <a:latin typeface="Euphemia UCAS"/>
              <a:cs typeface="Euphemia UCAS"/>
            </a:endParaRPr>
          </a:p>
        </p:txBody>
      </p:sp>
      <p:sp>
        <p:nvSpPr>
          <p:cNvPr id="42" name="object 8"/>
          <p:cNvSpPr/>
          <p:nvPr/>
        </p:nvSpPr>
        <p:spPr>
          <a:xfrm>
            <a:off x="3228975" y="739775"/>
            <a:ext cx="66675" cy="1066800"/>
          </a:xfrm>
          <a:custGeom>
            <a:avLst/>
            <a:gdLst/>
            <a:ahLst/>
            <a:cxnLst/>
            <a:rect l="l" t="t" r="r" b="b"/>
            <a:pathLst>
              <a:path w="66675" h="1066800">
                <a:moveTo>
                  <a:pt x="45774" y="0"/>
                </a:moveTo>
                <a:lnTo>
                  <a:pt x="20520" y="0"/>
                </a:lnTo>
                <a:lnTo>
                  <a:pt x="12522" y="1606"/>
                </a:lnTo>
                <a:lnTo>
                  <a:pt x="6001" y="5992"/>
                </a:lnTo>
                <a:lnTo>
                  <a:pt x="1609" y="12508"/>
                </a:lnTo>
                <a:lnTo>
                  <a:pt x="0" y="20505"/>
                </a:lnTo>
                <a:lnTo>
                  <a:pt x="0" y="1046039"/>
                </a:lnTo>
                <a:lnTo>
                  <a:pt x="1609" y="1054035"/>
                </a:lnTo>
                <a:lnTo>
                  <a:pt x="6001" y="1060551"/>
                </a:lnTo>
                <a:lnTo>
                  <a:pt x="12522" y="1064938"/>
                </a:lnTo>
                <a:lnTo>
                  <a:pt x="20520" y="1066544"/>
                </a:lnTo>
                <a:lnTo>
                  <a:pt x="45774" y="1066544"/>
                </a:lnTo>
                <a:lnTo>
                  <a:pt x="53779" y="1064938"/>
                </a:lnTo>
                <a:lnTo>
                  <a:pt x="60300" y="1060551"/>
                </a:lnTo>
                <a:lnTo>
                  <a:pt x="64688" y="1054035"/>
                </a:lnTo>
                <a:lnTo>
                  <a:pt x="66295" y="1046039"/>
                </a:lnTo>
                <a:lnTo>
                  <a:pt x="66295" y="20505"/>
                </a:lnTo>
                <a:lnTo>
                  <a:pt x="64688" y="12508"/>
                </a:lnTo>
                <a:lnTo>
                  <a:pt x="60300" y="5992"/>
                </a:lnTo>
                <a:lnTo>
                  <a:pt x="53779" y="1606"/>
                </a:lnTo>
                <a:lnTo>
                  <a:pt x="45774" y="0"/>
                </a:lnTo>
                <a:close/>
              </a:path>
            </a:pathLst>
          </a:custGeom>
          <a:solidFill>
            <a:srgbClr val="D8EDF6"/>
          </a:solidFill>
        </p:spPr>
        <p:txBody>
          <a:bodyPr wrap="square" lIns="0" tIns="0" rIns="0" bIns="0" rtlCol="0"/>
          <a:lstStyle/>
          <a:p>
            <a:endParaRPr/>
          </a:p>
        </p:txBody>
      </p:sp>
      <p:sp>
        <p:nvSpPr>
          <p:cNvPr id="43" name="object 10"/>
          <p:cNvSpPr/>
          <p:nvPr/>
        </p:nvSpPr>
        <p:spPr>
          <a:xfrm>
            <a:off x="2137947" y="739775"/>
            <a:ext cx="66675" cy="1069975"/>
          </a:xfrm>
          <a:custGeom>
            <a:avLst/>
            <a:gdLst/>
            <a:ahLst/>
            <a:cxnLst/>
            <a:rect l="l" t="t" r="r" b="b"/>
            <a:pathLst>
              <a:path w="66675" h="1069975">
                <a:moveTo>
                  <a:pt x="45715" y="0"/>
                </a:moveTo>
                <a:lnTo>
                  <a:pt x="20579" y="0"/>
                </a:lnTo>
                <a:lnTo>
                  <a:pt x="12552" y="1611"/>
                </a:lnTo>
                <a:lnTo>
                  <a:pt x="6013" y="6011"/>
                </a:lnTo>
                <a:lnTo>
                  <a:pt x="1611" y="12546"/>
                </a:lnTo>
                <a:lnTo>
                  <a:pt x="0" y="20564"/>
                </a:lnTo>
                <a:lnTo>
                  <a:pt x="0" y="1048995"/>
                </a:lnTo>
                <a:lnTo>
                  <a:pt x="1611" y="1057014"/>
                </a:lnTo>
                <a:lnTo>
                  <a:pt x="6013" y="1063549"/>
                </a:lnTo>
                <a:lnTo>
                  <a:pt x="12552" y="1067949"/>
                </a:lnTo>
                <a:lnTo>
                  <a:pt x="20579" y="1069560"/>
                </a:lnTo>
                <a:lnTo>
                  <a:pt x="45715" y="1069560"/>
                </a:lnTo>
                <a:lnTo>
                  <a:pt x="53741" y="1067949"/>
                </a:lnTo>
                <a:lnTo>
                  <a:pt x="60280" y="1063549"/>
                </a:lnTo>
                <a:lnTo>
                  <a:pt x="64680" y="1057014"/>
                </a:lnTo>
                <a:lnTo>
                  <a:pt x="66291" y="1048995"/>
                </a:lnTo>
                <a:lnTo>
                  <a:pt x="66291" y="20564"/>
                </a:lnTo>
                <a:lnTo>
                  <a:pt x="64680" y="12546"/>
                </a:lnTo>
                <a:lnTo>
                  <a:pt x="60280" y="6011"/>
                </a:lnTo>
                <a:lnTo>
                  <a:pt x="53741" y="1611"/>
                </a:lnTo>
                <a:lnTo>
                  <a:pt x="45715" y="0"/>
                </a:lnTo>
                <a:close/>
              </a:path>
            </a:pathLst>
          </a:custGeom>
          <a:solidFill>
            <a:srgbClr val="D8EDF6"/>
          </a:solidFill>
        </p:spPr>
        <p:txBody>
          <a:bodyPr wrap="square" lIns="0" tIns="0" rIns="0" bIns="0" rtlCol="0"/>
          <a:lstStyle/>
          <a:p>
            <a:endParaRPr/>
          </a:p>
        </p:txBody>
      </p:sp>
      <p:sp>
        <p:nvSpPr>
          <p:cNvPr id="44" name="object 11"/>
          <p:cNvSpPr txBox="1"/>
          <p:nvPr/>
        </p:nvSpPr>
        <p:spPr>
          <a:xfrm>
            <a:off x="482275" y="1354774"/>
            <a:ext cx="620395" cy="100027"/>
          </a:xfrm>
          <a:prstGeom prst="rect">
            <a:avLst/>
          </a:prstGeom>
        </p:spPr>
        <p:txBody>
          <a:bodyPr vert="horz" wrap="square" lIns="0" tIns="0" rIns="0" bIns="0" rtlCol="0">
            <a:spAutoFit/>
          </a:bodyPr>
          <a:lstStyle/>
          <a:p>
            <a:pPr marL="12700">
              <a:lnSpc>
                <a:spcPct val="100000"/>
              </a:lnSpc>
            </a:pPr>
            <a:r>
              <a:rPr sz="650" spc="30" dirty="0">
                <a:latin typeface="Euphemia UCAS"/>
                <a:cs typeface="Euphemia UCAS"/>
              </a:rPr>
              <a:t>Reference</a:t>
            </a:r>
            <a:r>
              <a:rPr sz="650" spc="-55" dirty="0">
                <a:latin typeface="Euphemia UCAS"/>
                <a:cs typeface="Euphemia UCAS"/>
              </a:rPr>
              <a:t> </a:t>
            </a:r>
            <a:r>
              <a:rPr sz="650" spc="30" dirty="0">
                <a:latin typeface="Euphemia UCAS"/>
                <a:cs typeface="Euphemia UCAS"/>
              </a:rPr>
              <a:t>seq</a:t>
            </a:r>
            <a:endParaRPr sz="650" dirty="0">
              <a:latin typeface="Euphemia UCAS"/>
              <a:cs typeface="Euphemia UCAS"/>
            </a:endParaRPr>
          </a:p>
        </p:txBody>
      </p:sp>
      <p:sp>
        <p:nvSpPr>
          <p:cNvPr id="45" name="object 13"/>
          <p:cNvSpPr txBox="1"/>
          <p:nvPr/>
        </p:nvSpPr>
        <p:spPr>
          <a:xfrm>
            <a:off x="1125159" y="1529576"/>
            <a:ext cx="2932491" cy="276999"/>
          </a:xfrm>
          <a:prstGeom prst="rect">
            <a:avLst/>
          </a:prstGeom>
        </p:spPr>
        <p:txBody>
          <a:bodyPr vert="horz" wrap="square" lIns="0" tIns="0" rIns="0" bIns="0" rtlCol="0">
            <a:spAutoFit/>
          </a:bodyPr>
          <a:lstStyle/>
          <a:p>
            <a:pPr algn="ctr">
              <a:lnSpc>
                <a:spcPts val="610"/>
              </a:lnSpc>
            </a:pPr>
            <a:r>
              <a:rPr sz="550" spc="-60" dirty="0">
                <a:latin typeface="Courier"/>
                <a:cs typeface="Courier"/>
              </a:rPr>
              <a:t>R </a:t>
            </a:r>
            <a:r>
              <a:rPr sz="550" spc="185" dirty="0">
                <a:latin typeface="Courier"/>
                <a:cs typeface="Courier"/>
              </a:rPr>
              <a:t>:</a:t>
            </a:r>
            <a:r>
              <a:rPr sz="550" spc="-60" dirty="0">
                <a:latin typeface="Courier"/>
                <a:cs typeface="Courier"/>
              </a:rPr>
              <a:t> </a:t>
            </a:r>
            <a:r>
              <a:rPr lang="es-ES_tradnl" sz="550" spc="30" dirty="0">
                <a:latin typeface="Courier"/>
                <a:cs typeface="Courier"/>
              </a:rPr>
              <a:t>1</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sz="550" spc="30" dirty="0">
                <a:latin typeface="Courier"/>
                <a:cs typeface="Courier"/>
              </a:rPr>
              <a:t>3</a:t>
            </a:r>
            <a:endParaRPr sz="550" dirty="0">
              <a:latin typeface="Courier"/>
              <a:cs typeface="Courier"/>
            </a:endParaRPr>
          </a:p>
          <a:p>
            <a:pPr algn="ctr">
              <a:lnSpc>
                <a:spcPts val="610"/>
              </a:lnSpc>
            </a:pPr>
            <a:r>
              <a:rPr sz="550" spc="-30" dirty="0">
                <a:latin typeface="Courier"/>
                <a:cs typeface="Courier"/>
              </a:rPr>
              <a:t>A</a:t>
            </a:r>
            <a:r>
              <a:rPr sz="550" spc="-60" dirty="0">
                <a:latin typeface="Courier"/>
                <a:cs typeface="Courier"/>
              </a:rPr>
              <a:t> </a:t>
            </a:r>
            <a:r>
              <a:rPr sz="550" spc="185" dirty="0">
                <a:latin typeface="Courier"/>
                <a:cs typeface="Courier"/>
              </a:rPr>
              <a:t>:</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a:p>
            <a:pPr marL="111760" algn="ctr">
              <a:lnSpc>
                <a:spcPct val="100000"/>
              </a:lnSpc>
              <a:spcBef>
                <a:spcPts val="280"/>
              </a:spcBef>
            </a:pPr>
            <a:r>
              <a:rPr lang="es-ES_tradnl" sz="550" spc="3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b="1" spc="30" dirty="0">
                <a:solidFill>
                  <a:srgbClr val="D43F3A"/>
                </a:solidFill>
                <a:latin typeface="Courier"/>
                <a:cs typeface="Courier"/>
              </a:rPr>
              <a:t>2</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solidFill>
                  <a:srgbClr val="000000"/>
                </a:solidFill>
                <a:latin typeface="Courier"/>
                <a:cs typeface="Courier"/>
              </a:rPr>
              <a:t>0</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b="1" spc="30" dirty="0">
                <a:solidFill>
                  <a:srgbClr val="D43F3A"/>
                </a:solidFill>
                <a:latin typeface="Courier"/>
                <a:cs typeface="Courier"/>
              </a:rPr>
              <a:t>2</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solidFill>
                  <a:srgbClr val="000000"/>
                </a:solidFill>
                <a:latin typeface="Courier"/>
                <a:cs typeface="Courier"/>
              </a:rPr>
              <a:t>0</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p:txBody>
      </p:sp>
      <p:sp>
        <p:nvSpPr>
          <p:cNvPr id="46" name="object 14"/>
          <p:cNvSpPr txBox="1"/>
          <p:nvPr/>
        </p:nvSpPr>
        <p:spPr>
          <a:xfrm>
            <a:off x="482275" y="1525459"/>
            <a:ext cx="746760" cy="292663"/>
          </a:xfrm>
          <a:prstGeom prst="rect">
            <a:avLst/>
          </a:prstGeom>
        </p:spPr>
        <p:txBody>
          <a:bodyPr vert="horz" wrap="square" lIns="0" tIns="0" rIns="0" bIns="0" rtlCol="0">
            <a:spAutoFit/>
          </a:bodyPr>
          <a:lstStyle/>
          <a:p>
            <a:pPr marL="12700" marR="5080" indent="5715">
              <a:lnSpc>
                <a:spcPct val="150500"/>
              </a:lnSpc>
            </a:pPr>
            <a:r>
              <a:rPr sz="650" spc="30" dirty="0">
                <a:latin typeface="Euphemia UCAS"/>
                <a:cs typeface="Euphemia UCAS"/>
              </a:rPr>
              <a:t>Allelic </a:t>
            </a:r>
            <a:r>
              <a:rPr sz="650" spc="40" dirty="0">
                <a:latin typeface="Euphemia UCAS"/>
                <a:cs typeface="Euphemia UCAS"/>
              </a:rPr>
              <a:t>counts  </a:t>
            </a:r>
            <a:r>
              <a:rPr sz="650" spc="30" dirty="0">
                <a:latin typeface="Euphemia UCAS"/>
                <a:cs typeface="Euphemia UCAS"/>
              </a:rPr>
              <a:t>Predicted</a:t>
            </a:r>
            <a:r>
              <a:rPr sz="650" spc="-25" dirty="0">
                <a:latin typeface="Euphemia UCAS"/>
                <a:cs typeface="Euphemia UCAS"/>
              </a:rPr>
              <a:t> </a:t>
            </a:r>
            <a:r>
              <a:rPr sz="650" spc="35" dirty="0">
                <a:latin typeface="Euphemia UCAS"/>
                <a:cs typeface="Euphemia UCAS"/>
              </a:rPr>
              <a:t>dosage</a:t>
            </a:r>
            <a:endParaRPr sz="650" dirty="0">
              <a:latin typeface="Euphemia UCAS"/>
              <a:cs typeface="Euphemia UCAS"/>
            </a:endParaRPr>
          </a:p>
        </p:txBody>
      </p:sp>
      <p:sp>
        <p:nvSpPr>
          <p:cNvPr id="48" name="object 3"/>
          <p:cNvSpPr txBox="1"/>
          <p:nvPr/>
        </p:nvSpPr>
        <p:spPr>
          <a:xfrm>
            <a:off x="347294" y="335711"/>
            <a:ext cx="3405556" cy="123111"/>
          </a:xfrm>
          <a:prstGeom prst="rect">
            <a:avLst/>
          </a:prstGeom>
        </p:spPr>
        <p:txBody>
          <a:bodyPr vert="horz" wrap="square" lIns="0" tIns="0" rIns="0" bIns="0" rtlCol="0">
            <a:spAutoFit/>
          </a:bodyPr>
          <a:lstStyle/>
          <a:p>
            <a:pPr marL="12700">
              <a:lnSpc>
                <a:spcPct val="100000"/>
              </a:lnSpc>
            </a:pPr>
            <a:r>
              <a:rPr sz="800" spc="-50" dirty="0">
                <a:latin typeface="Euphemia UCAS"/>
                <a:cs typeface="Euphemia UCAS"/>
              </a:rPr>
              <a:t>Use </a:t>
            </a:r>
            <a:r>
              <a:rPr sz="800" spc="-10" dirty="0">
                <a:latin typeface="Euphemia UCAS"/>
                <a:cs typeface="Euphemia UCAS"/>
              </a:rPr>
              <a:t>fixed </a:t>
            </a:r>
            <a:r>
              <a:rPr sz="800" spc="-20" dirty="0">
                <a:latin typeface="Euphemia UCAS"/>
                <a:cs typeface="Euphemia UCAS"/>
              </a:rPr>
              <a:t>allele </a:t>
            </a:r>
            <a:r>
              <a:rPr sz="800" spc="-25" dirty="0">
                <a:latin typeface="Euphemia UCAS"/>
                <a:cs typeface="Euphemia UCAS"/>
              </a:rPr>
              <a:t>frequency </a:t>
            </a:r>
            <a:r>
              <a:rPr sz="800" spc="-15" dirty="0">
                <a:latin typeface="Euphemia UCAS"/>
                <a:cs typeface="Euphemia UCAS"/>
              </a:rPr>
              <a:t>threshold </a:t>
            </a:r>
            <a:r>
              <a:rPr sz="800" spc="25" dirty="0">
                <a:latin typeface="Euphemia UCAS"/>
                <a:cs typeface="Euphemia UCAS"/>
              </a:rPr>
              <a:t>to </a:t>
            </a:r>
            <a:r>
              <a:rPr sz="800" spc="-20" dirty="0">
                <a:latin typeface="Euphemia UCAS"/>
                <a:cs typeface="Euphemia UCAS"/>
              </a:rPr>
              <a:t>determine </a:t>
            </a:r>
            <a:r>
              <a:rPr sz="800" spc="-5" dirty="0">
                <a:latin typeface="Euphemia UCAS"/>
                <a:cs typeface="Euphemia UCAS"/>
              </a:rPr>
              <a:t>the </a:t>
            </a:r>
            <a:r>
              <a:rPr sz="800" spc="-20" dirty="0">
                <a:latin typeface="Euphemia UCAS"/>
                <a:cs typeface="Euphemia UCAS"/>
              </a:rPr>
              <a:t>genotype</a:t>
            </a:r>
            <a:endParaRPr sz="800" dirty="0">
              <a:latin typeface="Euphemia UCAS"/>
              <a:cs typeface="Euphemia UCAS"/>
            </a:endParaRPr>
          </a:p>
        </p:txBody>
      </p:sp>
      <p:sp>
        <p:nvSpPr>
          <p:cNvPr id="49" name="object 5"/>
          <p:cNvSpPr/>
          <p:nvPr/>
        </p:nvSpPr>
        <p:spPr>
          <a:xfrm>
            <a:off x="2646000" y="815975"/>
            <a:ext cx="51435" cy="74930"/>
          </a:xfrm>
          <a:custGeom>
            <a:avLst/>
            <a:gdLst/>
            <a:ahLst/>
            <a:cxnLst/>
            <a:rect l="l" t="t" r="r" b="b"/>
            <a:pathLst>
              <a:path w="51435" h="74929">
                <a:moveTo>
                  <a:pt x="49920" y="0"/>
                </a:moveTo>
                <a:lnTo>
                  <a:pt x="1282" y="0"/>
                </a:lnTo>
                <a:lnTo>
                  <a:pt x="0" y="1282"/>
                </a:lnTo>
                <a:lnTo>
                  <a:pt x="0" y="73516"/>
                </a:lnTo>
                <a:lnTo>
                  <a:pt x="1282" y="74799"/>
                </a:lnTo>
                <a:lnTo>
                  <a:pt x="49920" y="74799"/>
                </a:lnTo>
                <a:lnTo>
                  <a:pt x="51203" y="73516"/>
                </a:lnTo>
                <a:lnTo>
                  <a:pt x="51203" y="1282"/>
                </a:lnTo>
                <a:lnTo>
                  <a:pt x="49920" y="0"/>
                </a:lnTo>
                <a:close/>
              </a:path>
            </a:pathLst>
          </a:custGeom>
          <a:solidFill>
            <a:srgbClr val="F2DDDD"/>
          </a:solidFill>
        </p:spPr>
        <p:txBody>
          <a:bodyPr wrap="square" lIns="0" tIns="0" rIns="0" bIns="0" rtlCol="0"/>
          <a:lstStyle/>
          <a:p>
            <a:endParaRPr/>
          </a:p>
        </p:txBody>
      </p:sp>
      <p:sp>
        <p:nvSpPr>
          <p:cNvPr id="50" name="object 7"/>
          <p:cNvSpPr/>
          <p:nvPr/>
        </p:nvSpPr>
        <p:spPr>
          <a:xfrm>
            <a:off x="2314800" y="961200"/>
            <a:ext cx="51435" cy="74930"/>
          </a:xfrm>
          <a:custGeom>
            <a:avLst/>
            <a:gdLst/>
            <a:ahLst/>
            <a:cxnLst/>
            <a:rect l="l" t="t" r="r" b="b"/>
            <a:pathLst>
              <a:path w="51435" h="74930">
                <a:moveTo>
                  <a:pt x="49939" y="0"/>
                </a:moveTo>
                <a:lnTo>
                  <a:pt x="1282" y="0"/>
                </a:lnTo>
                <a:lnTo>
                  <a:pt x="0" y="1278"/>
                </a:lnTo>
                <a:lnTo>
                  <a:pt x="0" y="73512"/>
                </a:lnTo>
                <a:lnTo>
                  <a:pt x="1282" y="74810"/>
                </a:lnTo>
                <a:lnTo>
                  <a:pt x="49939" y="74810"/>
                </a:lnTo>
                <a:lnTo>
                  <a:pt x="51221" y="73512"/>
                </a:lnTo>
                <a:lnTo>
                  <a:pt x="51221" y="1278"/>
                </a:lnTo>
                <a:lnTo>
                  <a:pt x="49939" y="0"/>
                </a:lnTo>
                <a:close/>
              </a:path>
            </a:pathLst>
          </a:custGeom>
          <a:solidFill>
            <a:srgbClr val="F2DDDD"/>
          </a:solidFill>
        </p:spPr>
        <p:txBody>
          <a:bodyPr wrap="square" lIns="0" tIns="0" rIns="0" bIns="0" rtlCol="0"/>
          <a:lstStyle/>
          <a:p>
            <a:endParaRPr/>
          </a:p>
        </p:txBody>
      </p:sp>
      <p:sp>
        <p:nvSpPr>
          <p:cNvPr id="51" name="object 8"/>
          <p:cNvSpPr/>
          <p:nvPr/>
        </p:nvSpPr>
        <p:spPr>
          <a:xfrm>
            <a:off x="1810800" y="1044575"/>
            <a:ext cx="51435" cy="74930"/>
          </a:xfrm>
          <a:custGeom>
            <a:avLst/>
            <a:gdLst/>
            <a:ahLst/>
            <a:cxnLst/>
            <a:rect l="l" t="t" r="r" b="b"/>
            <a:pathLst>
              <a:path w="51435" h="74929">
                <a:moveTo>
                  <a:pt x="49924" y="0"/>
                </a:moveTo>
                <a:lnTo>
                  <a:pt x="1282" y="0"/>
                </a:lnTo>
                <a:lnTo>
                  <a:pt x="0" y="1282"/>
                </a:lnTo>
                <a:lnTo>
                  <a:pt x="0" y="73516"/>
                </a:lnTo>
                <a:lnTo>
                  <a:pt x="1282" y="74810"/>
                </a:lnTo>
                <a:lnTo>
                  <a:pt x="49924" y="74810"/>
                </a:lnTo>
                <a:lnTo>
                  <a:pt x="51218" y="73516"/>
                </a:lnTo>
                <a:lnTo>
                  <a:pt x="51218" y="1282"/>
                </a:lnTo>
                <a:lnTo>
                  <a:pt x="49924" y="0"/>
                </a:lnTo>
                <a:close/>
              </a:path>
            </a:pathLst>
          </a:custGeom>
          <a:solidFill>
            <a:srgbClr val="F2DDDD"/>
          </a:solidFill>
        </p:spPr>
        <p:txBody>
          <a:bodyPr wrap="square" lIns="0" tIns="0" rIns="0" bIns="0" rtlCol="0"/>
          <a:lstStyle/>
          <a:p>
            <a:endParaRPr/>
          </a:p>
        </p:txBody>
      </p:sp>
      <p:sp>
        <p:nvSpPr>
          <p:cNvPr id="52" name="object 9"/>
          <p:cNvSpPr/>
          <p:nvPr/>
        </p:nvSpPr>
        <p:spPr>
          <a:xfrm>
            <a:off x="1810800" y="815975"/>
            <a:ext cx="51435" cy="74930"/>
          </a:xfrm>
          <a:custGeom>
            <a:avLst/>
            <a:gdLst/>
            <a:ahLst/>
            <a:cxnLst/>
            <a:rect l="l" t="t" r="r" b="b"/>
            <a:pathLst>
              <a:path w="51435" h="74930">
                <a:moveTo>
                  <a:pt x="49935" y="0"/>
                </a:moveTo>
                <a:lnTo>
                  <a:pt x="1282" y="0"/>
                </a:lnTo>
                <a:lnTo>
                  <a:pt x="0" y="1278"/>
                </a:lnTo>
                <a:lnTo>
                  <a:pt x="0" y="73512"/>
                </a:lnTo>
                <a:lnTo>
                  <a:pt x="1282" y="74795"/>
                </a:lnTo>
                <a:lnTo>
                  <a:pt x="49935" y="74795"/>
                </a:lnTo>
                <a:lnTo>
                  <a:pt x="51218" y="73512"/>
                </a:lnTo>
                <a:lnTo>
                  <a:pt x="51218" y="1278"/>
                </a:lnTo>
                <a:lnTo>
                  <a:pt x="49935" y="0"/>
                </a:lnTo>
                <a:close/>
              </a:path>
            </a:pathLst>
          </a:custGeom>
          <a:solidFill>
            <a:srgbClr val="F2DDDD"/>
          </a:solidFill>
        </p:spPr>
        <p:txBody>
          <a:bodyPr wrap="square" lIns="0" tIns="0" rIns="0" bIns="0" rtlCol="0"/>
          <a:lstStyle/>
          <a:p>
            <a:endParaRPr/>
          </a:p>
        </p:txBody>
      </p:sp>
      <p:sp>
        <p:nvSpPr>
          <p:cNvPr id="54" name="object 20"/>
          <p:cNvSpPr txBox="1"/>
          <p:nvPr/>
        </p:nvSpPr>
        <p:spPr>
          <a:xfrm>
            <a:off x="476250" y="815975"/>
            <a:ext cx="589280" cy="76944"/>
          </a:xfrm>
          <a:prstGeom prst="rect">
            <a:avLst/>
          </a:prstGeom>
        </p:spPr>
        <p:txBody>
          <a:bodyPr vert="horz" wrap="square" lIns="0" tIns="0" rIns="0" bIns="0" rtlCol="0">
            <a:spAutoFit/>
          </a:bodyPr>
          <a:lstStyle/>
          <a:p>
            <a:pPr marL="12700">
              <a:lnSpc>
                <a:spcPct val="100000"/>
              </a:lnSpc>
            </a:pPr>
            <a:r>
              <a:rPr sz="500" spc="35" dirty="0">
                <a:latin typeface="Euphemia UCAS"/>
                <a:cs typeface="Euphemia UCAS"/>
              </a:rPr>
              <a:t>Low </a:t>
            </a:r>
            <a:r>
              <a:rPr sz="500" spc="40" dirty="0">
                <a:latin typeface="Euphemia UCAS"/>
                <a:cs typeface="Euphemia UCAS"/>
              </a:rPr>
              <a:t>base</a:t>
            </a:r>
            <a:r>
              <a:rPr sz="500" spc="-55" dirty="0">
                <a:latin typeface="Euphemia UCAS"/>
                <a:cs typeface="Euphemia UCAS"/>
              </a:rPr>
              <a:t> </a:t>
            </a:r>
            <a:r>
              <a:rPr sz="500" spc="45" dirty="0">
                <a:latin typeface="Euphemia UCAS"/>
                <a:cs typeface="Euphemia UCAS"/>
              </a:rPr>
              <a:t>quality</a:t>
            </a:r>
            <a:endParaRPr sz="500" dirty="0">
              <a:latin typeface="Euphemia UCAS"/>
              <a:cs typeface="Euphemia UCAS"/>
            </a:endParaRPr>
          </a:p>
        </p:txBody>
      </p:sp>
      <p:sp>
        <p:nvSpPr>
          <p:cNvPr id="55" name="object 19"/>
          <p:cNvSpPr/>
          <p:nvPr/>
        </p:nvSpPr>
        <p:spPr>
          <a:xfrm>
            <a:off x="400050" y="1033450"/>
            <a:ext cx="670429" cy="106045"/>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56" name="object 20"/>
          <p:cNvSpPr txBox="1"/>
          <p:nvPr/>
        </p:nvSpPr>
        <p:spPr>
          <a:xfrm>
            <a:off x="400050" y="1044575"/>
            <a:ext cx="685800" cy="76944"/>
          </a:xfrm>
          <a:prstGeom prst="rect">
            <a:avLst/>
          </a:prstGeom>
        </p:spPr>
        <p:txBody>
          <a:bodyPr vert="horz" wrap="square" lIns="0" tIns="0" rIns="0" bIns="0" rtlCol="0">
            <a:spAutoFit/>
          </a:bodyPr>
          <a:lstStyle/>
          <a:p>
            <a:pPr marL="12700">
              <a:lnSpc>
                <a:spcPct val="100000"/>
              </a:lnSpc>
            </a:pPr>
            <a:r>
              <a:rPr sz="500" spc="35" dirty="0">
                <a:latin typeface="Euphemia UCAS"/>
                <a:cs typeface="Euphemia UCAS"/>
              </a:rPr>
              <a:t>Low </a:t>
            </a:r>
            <a:r>
              <a:rPr lang="es-ES_tradnl" sz="500" spc="40" dirty="0" err="1">
                <a:latin typeface="Euphemia UCAS"/>
                <a:cs typeface="Euphemia UCAS"/>
              </a:rPr>
              <a:t>mapping</a:t>
            </a:r>
            <a:r>
              <a:rPr sz="500" spc="-55" dirty="0">
                <a:latin typeface="Euphemia UCAS"/>
                <a:cs typeface="Euphemia UCAS"/>
              </a:rPr>
              <a:t> </a:t>
            </a:r>
            <a:r>
              <a:rPr sz="500" spc="45" dirty="0">
                <a:latin typeface="Euphemia UCAS"/>
                <a:cs typeface="Euphemia UCAS"/>
              </a:rPr>
              <a:t>quality</a:t>
            </a:r>
            <a:endParaRPr sz="500" dirty="0">
              <a:latin typeface="Euphemia UCAS"/>
              <a:cs typeface="Euphemia UCAS"/>
            </a:endParaRPr>
          </a:p>
        </p:txBody>
      </p:sp>
      <p:grpSp>
        <p:nvGrpSpPr>
          <p:cNvPr id="61" name="Agrupar 60"/>
          <p:cNvGrpSpPr/>
          <p:nvPr/>
        </p:nvGrpSpPr>
        <p:grpSpPr>
          <a:xfrm rot="19698880">
            <a:off x="1162050" y="1044575"/>
            <a:ext cx="155805" cy="29209"/>
            <a:chOff x="1114174" y="842088"/>
            <a:chExt cx="155805" cy="29209"/>
          </a:xfrm>
        </p:grpSpPr>
        <p:sp>
          <p:nvSpPr>
            <p:cNvPr id="62"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63"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64"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grpSp>
        <p:nvGrpSpPr>
          <p:cNvPr id="65" name="Agrupar 64"/>
          <p:cNvGrpSpPr/>
          <p:nvPr/>
        </p:nvGrpSpPr>
        <p:grpSpPr>
          <a:xfrm>
            <a:off x="1162050" y="1120775"/>
            <a:ext cx="155805" cy="29209"/>
            <a:chOff x="1114174" y="842088"/>
            <a:chExt cx="155805" cy="29209"/>
          </a:xfrm>
        </p:grpSpPr>
        <p:sp>
          <p:nvSpPr>
            <p:cNvPr id="66"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67"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68"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sp>
        <p:nvSpPr>
          <p:cNvPr id="69" name="object 19"/>
          <p:cNvSpPr/>
          <p:nvPr/>
        </p:nvSpPr>
        <p:spPr>
          <a:xfrm>
            <a:off x="1390650" y="892175"/>
            <a:ext cx="2209800" cy="76200"/>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70" name="object 19"/>
          <p:cNvSpPr/>
          <p:nvPr/>
        </p:nvSpPr>
        <p:spPr>
          <a:xfrm>
            <a:off x="1958400" y="1105200"/>
            <a:ext cx="2057400" cy="76200"/>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53" name="object 12"/>
          <p:cNvSpPr txBox="1"/>
          <p:nvPr/>
        </p:nvSpPr>
        <p:spPr>
          <a:xfrm>
            <a:off x="1378805" y="739775"/>
            <a:ext cx="3182392" cy="736099"/>
          </a:xfrm>
          <a:prstGeom prst="rect">
            <a:avLst/>
          </a:prstGeom>
        </p:spPr>
        <p:txBody>
          <a:bodyPr vert="horz" wrap="square" lIns="0" tIns="0" rIns="0" bIns="0" rtlCol="0">
            <a:spAutoFit/>
          </a:bodyPr>
          <a:lstStyle/>
          <a:p>
            <a:pPr marL="12700">
              <a:lnSpc>
                <a:spcPts val="610"/>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br>
              <a:rPr lang="es-ES_tradnl" sz="550" dirty="0">
                <a:latin typeface="Courier"/>
                <a:cs typeface="Courier"/>
              </a:rPr>
            </a:br>
            <a:r>
              <a:rPr lang="es-ES_tradnl" sz="550"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br>
              <a:rPr lang="es-ES_tradnl" sz="550" dirty="0">
                <a:latin typeface="Courier"/>
                <a:cs typeface="Courier"/>
              </a:rPr>
            </a:br>
            <a:r>
              <a:rPr lang="es-ES_tradnl" sz="550" dirty="0">
                <a:latin typeface="Courier"/>
                <a:cs typeface="Courier"/>
              </a:rPr>
              <a:t>        </a:t>
            </a:r>
            <a:r>
              <a:rPr sz="550" dirty="0">
                <a:latin typeface="Courier"/>
                <a:cs typeface="Courier"/>
              </a:rPr>
              <a:t>T T </a:t>
            </a:r>
            <a:r>
              <a:rPr sz="550" spc="-90" dirty="0">
                <a:latin typeface="Courier"/>
                <a:cs typeface="Courier"/>
              </a:rPr>
              <a:t>G G </a:t>
            </a:r>
            <a:r>
              <a:rPr sz="550" spc="-60" dirty="0">
                <a:latin typeface="Courier"/>
                <a:cs typeface="Courier"/>
              </a:rPr>
              <a:t>C </a:t>
            </a:r>
            <a:r>
              <a:rPr sz="550" b="1" dirty="0">
                <a:solidFill>
                  <a:srgbClr val="D43F3A"/>
                </a:solidFill>
                <a:latin typeface="Courier"/>
                <a:cs typeface="Courier"/>
              </a:rPr>
              <a:t>T </a:t>
            </a:r>
            <a:r>
              <a:rPr sz="550" spc="-60" dirty="0">
                <a:latin typeface="Courier"/>
                <a:cs typeface="Courier"/>
              </a:rPr>
              <a:t>C C C </a:t>
            </a:r>
            <a:r>
              <a:rPr sz="550" dirty="0">
                <a:latin typeface="Courier"/>
                <a:cs typeface="Courier"/>
              </a:rPr>
              <a:t>T </a:t>
            </a:r>
            <a:r>
              <a:rPr sz="550" spc="-60" dirty="0">
                <a:latin typeface="Courier"/>
                <a:cs typeface="Courier"/>
              </a:rPr>
              <a:t>C C C C </a:t>
            </a:r>
            <a:r>
              <a:rPr sz="550" spc="-30" dirty="0">
                <a:latin typeface="Courier"/>
                <a:cs typeface="Courier"/>
              </a:rPr>
              <a:t>A </a:t>
            </a:r>
            <a:r>
              <a:rPr sz="550" dirty="0">
                <a:latin typeface="Courier"/>
                <a:cs typeface="Courier"/>
              </a:rPr>
              <a:t>T T </a:t>
            </a:r>
            <a:r>
              <a:rPr sz="550" spc="-60" dirty="0">
                <a:latin typeface="Courier"/>
                <a:cs typeface="Courier"/>
              </a:rPr>
              <a:t>C </a:t>
            </a:r>
            <a:r>
              <a:rPr sz="550" b="1" spc="-60" dirty="0">
                <a:solidFill>
                  <a:srgbClr val="D43F3A"/>
                </a:solidFill>
                <a:latin typeface="Courier"/>
                <a:cs typeface="Courier"/>
              </a:rPr>
              <a:t>C </a:t>
            </a:r>
            <a:r>
              <a:rPr sz="550" spc="-30" dirty="0">
                <a:latin typeface="Courier"/>
                <a:cs typeface="Courier"/>
              </a:rPr>
              <a:t>A </a:t>
            </a:r>
            <a:r>
              <a:rPr sz="550" spc="-90" dirty="0">
                <a:latin typeface="Courier"/>
                <a:cs typeface="Courier"/>
              </a:rPr>
              <a:t>G G </a:t>
            </a:r>
            <a:r>
              <a:rPr sz="550" dirty="0">
                <a:latin typeface="Courier"/>
                <a:cs typeface="Courier"/>
              </a:rPr>
              <a:t>T </a:t>
            </a:r>
            <a:r>
              <a:rPr sz="550" spc="-60" dirty="0">
                <a:latin typeface="Courier"/>
                <a:cs typeface="Courier"/>
              </a:rPr>
              <a:t>C </a:t>
            </a:r>
            <a:r>
              <a:rPr sz="550" dirty="0">
                <a:latin typeface="Courier"/>
                <a:cs typeface="Courier"/>
              </a:rPr>
              <a:t>T T  </a:t>
            </a:r>
            <a:br>
              <a:rPr lang="es-ES_tradnl" sz="550" dirty="0">
                <a:latin typeface="Courier"/>
                <a:cs typeface="Courier"/>
              </a:rPr>
            </a:br>
            <a:r>
              <a:rPr lang="es-ES_tradnl" sz="550"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727075" marR="5080" indent="-165100">
              <a:lnSpc>
                <a:spcPts val="560"/>
              </a:lnSpc>
            </a:pPr>
            <a:r>
              <a:rPr lang="es-ES_tradnl" sz="550" spc="-60"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  </a:t>
            </a:r>
            <a:br>
              <a:rPr lang="es-ES_tradnl" sz="550" spc="-60" dirty="0">
                <a:latin typeface="Courier"/>
                <a:cs typeface="Courier"/>
              </a:rPr>
            </a:br>
            <a:r>
              <a:rPr lang="es-ES_tradnl" sz="550" spc="-60"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a:lnSpc>
                <a:spcPct val="100000"/>
              </a:lnSpc>
              <a:spcBef>
                <a:spcPts val="5"/>
              </a:spcBef>
            </a:pPr>
            <a:endParaRPr sz="400" dirty="0">
              <a:latin typeface="Courier"/>
              <a:cs typeface="Courier"/>
            </a:endParaRPr>
          </a:p>
          <a:p>
            <a:pPr marL="12700">
              <a:lnSpc>
                <a:spcPct val="100000"/>
              </a:lnSpc>
            </a:pP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endParaRPr sz="550" dirty="0">
              <a:latin typeface="Courier"/>
              <a:cs typeface="Courier"/>
            </a:endParaRPr>
          </a:p>
        </p:txBody>
      </p:sp>
      <p:graphicFrame>
        <p:nvGraphicFramePr>
          <p:cNvPr id="72" name="object 15"/>
          <p:cNvGraphicFramePr>
            <a:graphicFrameLocks noGrp="1"/>
          </p:cNvGraphicFramePr>
          <p:nvPr/>
        </p:nvGraphicFramePr>
        <p:xfrm>
          <a:off x="2457450" y="2035175"/>
          <a:ext cx="1816365" cy="575978"/>
        </p:xfrm>
        <a:graphic>
          <a:graphicData uri="http://schemas.openxmlformats.org/drawingml/2006/table">
            <a:tbl>
              <a:tblPr firstRow="1" bandRow="1">
                <a:tableStyleId>{2D5ABB26-0587-4C30-8999-92F81FD0307C}</a:tableStyleId>
              </a:tblPr>
              <a:tblGrid>
                <a:gridCol w="520785">
                  <a:extLst>
                    <a:ext uri="{9D8B030D-6E8A-4147-A177-3AD203B41FA5}">
                      <a16:colId xmlns:a16="http://schemas.microsoft.com/office/drawing/2014/main" val="20000"/>
                    </a:ext>
                  </a:extLst>
                </a:gridCol>
                <a:gridCol w="215226">
                  <a:extLst>
                    <a:ext uri="{9D8B030D-6E8A-4147-A177-3AD203B41FA5}">
                      <a16:colId xmlns:a16="http://schemas.microsoft.com/office/drawing/2014/main" val="20001"/>
                    </a:ext>
                  </a:extLst>
                </a:gridCol>
                <a:gridCol w="88908">
                  <a:extLst>
                    <a:ext uri="{9D8B030D-6E8A-4147-A177-3AD203B41FA5}">
                      <a16:colId xmlns:a16="http://schemas.microsoft.com/office/drawing/2014/main" val="20002"/>
                    </a:ext>
                  </a:extLst>
                </a:gridCol>
                <a:gridCol w="516989">
                  <a:extLst>
                    <a:ext uri="{9D8B030D-6E8A-4147-A177-3AD203B41FA5}">
                      <a16:colId xmlns:a16="http://schemas.microsoft.com/office/drawing/2014/main" val="20003"/>
                    </a:ext>
                  </a:extLst>
                </a:gridCol>
                <a:gridCol w="474457">
                  <a:extLst>
                    <a:ext uri="{9D8B030D-6E8A-4147-A177-3AD203B41FA5}">
                      <a16:colId xmlns:a16="http://schemas.microsoft.com/office/drawing/2014/main" val="20004"/>
                    </a:ext>
                  </a:extLst>
                </a:gridCol>
              </a:tblGrid>
              <a:tr h="148355">
                <a:tc>
                  <a:txBody>
                    <a:bodyPr/>
                    <a:lstStyle/>
                    <a:p>
                      <a:pPr marR="90170" algn="ctr">
                        <a:lnSpc>
                          <a:spcPct val="100000"/>
                        </a:lnSpc>
                        <a:spcBef>
                          <a:spcPts val="190"/>
                        </a:spcBef>
                      </a:pPr>
                      <a:r>
                        <a:rPr sz="700" spc="20" dirty="0">
                          <a:latin typeface="Euphemia UCAS"/>
                          <a:cs typeface="Euphemia UCAS"/>
                        </a:rPr>
                        <a:t>alt</a:t>
                      </a:r>
                      <a:r>
                        <a:rPr sz="700" spc="-50" dirty="0">
                          <a:latin typeface="Euphemia UCAS"/>
                          <a:cs typeface="Euphemia UCAS"/>
                        </a:rPr>
                        <a:t> </a:t>
                      </a:r>
                      <a:r>
                        <a:rPr sz="700" spc="10" dirty="0">
                          <a:latin typeface="Euphemia UCAS"/>
                          <a:cs typeface="Euphemia UCAS"/>
                        </a:rPr>
                        <a:t>AF</a:t>
                      </a:r>
                      <a:endParaRPr sz="700" dirty="0">
                        <a:latin typeface="Euphemia UCAS"/>
                        <a:cs typeface="Euphemia UCAS"/>
                      </a:endParaRPr>
                    </a:p>
                  </a:txBody>
                  <a:tcPr marL="0" marR="0" marT="0" marB="0">
                    <a:lnL w="5054">
                      <a:solidFill>
                        <a:srgbClr val="000000"/>
                      </a:solidFill>
                      <a:prstDash val="solid"/>
                    </a:lnL>
                    <a:lnT w="5054">
                      <a:solidFill>
                        <a:srgbClr val="000000"/>
                      </a:solidFill>
                      <a:prstDash val="solid"/>
                    </a:lnT>
                    <a:lnB w="5054">
                      <a:solidFill>
                        <a:srgbClr val="000000"/>
                      </a:solidFill>
                      <a:prstDash val="solid"/>
                    </a:lnB>
                    <a:solidFill>
                      <a:srgbClr val="CCCCCC"/>
                    </a:solidFill>
                  </a:tcPr>
                </a:tc>
                <a:tc>
                  <a:txBody>
                    <a:bodyPr/>
                    <a:lstStyle/>
                    <a:p>
                      <a:endParaRPr sz="700">
                        <a:latin typeface="Euphemia UCAS"/>
                        <a:cs typeface="Euphemia UCAS"/>
                      </a:endParaRPr>
                    </a:p>
                  </a:txBody>
                  <a:tcPr marL="0" marR="0" marT="0" marB="0">
                    <a:lnT w="5054">
                      <a:solidFill>
                        <a:srgbClr val="000000"/>
                      </a:solidFill>
                      <a:prstDash val="solid"/>
                    </a:lnT>
                    <a:lnB w="5054">
                      <a:solidFill>
                        <a:srgbClr val="000000"/>
                      </a:solidFill>
                      <a:prstDash val="solid"/>
                    </a:lnB>
                    <a:solidFill>
                      <a:srgbClr val="CCCCCC"/>
                    </a:solidFill>
                  </a:tcPr>
                </a:tc>
                <a:tc gridSpan="3">
                  <a:txBody>
                    <a:bodyPr/>
                    <a:lstStyle/>
                    <a:p>
                      <a:pPr marL="48895">
                        <a:lnSpc>
                          <a:spcPct val="100000"/>
                        </a:lnSpc>
                        <a:spcBef>
                          <a:spcPts val="190"/>
                        </a:spcBef>
                      </a:pPr>
                      <a:r>
                        <a:rPr sz="700" spc="-20" dirty="0">
                          <a:latin typeface="Euphemia UCAS"/>
                          <a:cs typeface="Euphemia UCAS"/>
                        </a:rPr>
                        <a:t>genotype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lnB w="5054">
                      <a:solidFill>
                        <a:srgbClr val="000000"/>
                      </a:solidFill>
                      <a:prstDash val="solid"/>
                    </a:lnB>
                    <a:solidFill>
                      <a:srgbClr val="CCCCCC"/>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41984">
                <a:tc>
                  <a:txBody>
                    <a:bodyPr/>
                    <a:lstStyle/>
                    <a:p>
                      <a:pPr marR="61594" algn="ctr">
                        <a:lnSpc>
                          <a:spcPct val="100000"/>
                        </a:lnSpc>
                        <a:spcBef>
                          <a:spcPts val="190"/>
                        </a:spcBef>
                      </a:pPr>
                      <a:r>
                        <a:rPr sz="700" spc="25" dirty="0">
                          <a:latin typeface="Euphemia UCAS"/>
                          <a:cs typeface="Euphemia UCAS"/>
                        </a:rPr>
                        <a:t>[0</a:t>
                      </a:r>
                      <a:r>
                        <a:rPr sz="700" i="1" spc="25" dirty="0">
                          <a:latin typeface="Euphemia UCAS"/>
                          <a:cs typeface="Euphemia UCAS"/>
                        </a:rPr>
                        <a:t>,</a:t>
                      </a:r>
                      <a:r>
                        <a:rPr sz="700" i="1" spc="-140" dirty="0">
                          <a:latin typeface="Euphemia UCAS"/>
                          <a:cs typeface="Euphemia UCAS"/>
                        </a:rPr>
                        <a:t> </a:t>
                      </a:r>
                      <a:r>
                        <a:rPr sz="700" spc="30" dirty="0">
                          <a:latin typeface="Euphemia UCAS"/>
                          <a:cs typeface="Euphemia UCAS"/>
                        </a:rPr>
                        <a:t>0</a:t>
                      </a:r>
                      <a:r>
                        <a:rPr sz="700" i="1" spc="30" dirty="0">
                          <a:latin typeface="Euphemia UCAS"/>
                          <a:cs typeface="Euphemia UCAS"/>
                        </a:rPr>
                        <a:t>.</a:t>
                      </a:r>
                      <a:r>
                        <a:rPr sz="700" spc="30" dirty="0">
                          <a:latin typeface="Euphemia UCAS"/>
                          <a:cs typeface="Euphemia UCAS"/>
                        </a:rPr>
                        <a:t>2)</a:t>
                      </a:r>
                      <a:endParaRPr sz="700">
                        <a:latin typeface="Euphemia UCAS"/>
                        <a:cs typeface="Euphemia UCAS"/>
                      </a:endParaRPr>
                    </a:p>
                  </a:txBody>
                  <a:tcPr marL="0" marR="0" marT="0" marB="0">
                    <a:lnL w="5054">
                      <a:solidFill>
                        <a:srgbClr val="000000"/>
                      </a:solidFill>
                      <a:prstDash val="solid"/>
                    </a:lnL>
                    <a:lnT w="5054">
                      <a:solidFill>
                        <a:srgbClr val="000000"/>
                      </a:solidFill>
                      <a:prstDash val="solid"/>
                    </a:lnT>
                  </a:tcPr>
                </a:tc>
                <a:tc>
                  <a:txBody>
                    <a:bodyPr/>
                    <a:lstStyle/>
                    <a:p>
                      <a:pPr marR="9525" algn="r">
                        <a:lnSpc>
                          <a:spcPct val="100000"/>
                        </a:lnSpc>
                        <a:spcBef>
                          <a:spcPts val="190"/>
                        </a:spcBef>
                      </a:pPr>
                      <a:r>
                        <a:rPr sz="700" spc="-5" dirty="0">
                          <a:latin typeface="Euphemia UCAS"/>
                          <a:cs typeface="Euphemia UCAS"/>
                        </a:rPr>
                        <a:t>RR</a:t>
                      </a:r>
                      <a:endParaRPr sz="700">
                        <a:latin typeface="Euphemia UCAS"/>
                        <a:cs typeface="Euphemia UCAS"/>
                      </a:endParaRPr>
                    </a:p>
                  </a:txBody>
                  <a:tcPr marL="0" marR="0" marT="0" marB="0">
                    <a:lnT w="5054">
                      <a:solidFill>
                        <a:srgbClr val="000000"/>
                      </a:solidFill>
                      <a:prstDash val="solid"/>
                    </a:lnT>
                  </a:tcPr>
                </a:tc>
                <a:tc>
                  <a:txBody>
                    <a:bodyPr/>
                    <a:lstStyle/>
                    <a:p>
                      <a:pPr marR="14604" algn="r">
                        <a:lnSpc>
                          <a:spcPct val="100000"/>
                        </a:lnSpc>
                        <a:spcBef>
                          <a:spcPts val="190"/>
                        </a:spcBef>
                      </a:pPr>
                      <a:r>
                        <a:rPr sz="700" dirty="0">
                          <a:latin typeface="Euphemia UCAS"/>
                          <a:cs typeface="Euphemia UCAS"/>
                        </a:rPr>
                        <a:t>..</a:t>
                      </a:r>
                      <a:endParaRPr sz="700">
                        <a:latin typeface="Euphemia UCAS"/>
                        <a:cs typeface="Euphemia UCAS"/>
                      </a:endParaRPr>
                    </a:p>
                  </a:txBody>
                  <a:tcPr marL="0" marR="0" marT="0" marB="0">
                    <a:lnT w="5054">
                      <a:solidFill>
                        <a:srgbClr val="000000"/>
                      </a:solidFill>
                      <a:prstDash val="solid"/>
                    </a:lnT>
                  </a:tcPr>
                </a:tc>
                <a:tc>
                  <a:txBody>
                    <a:bodyPr/>
                    <a:lstStyle/>
                    <a:p>
                      <a:pPr marL="1270" algn="ctr">
                        <a:lnSpc>
                          <a:spcPct val="100000"/>
                        </a:lnSpc>
                        <a:spcBef>
                          <a:spcPts val="190"/>
                        </a:spcBef>
                      </a:pPr>
                      <a:r>
                        <a:rPr sz="700" spc="-5" dirty="0">
                          <a:latin typeface="Euphemia UCAS"/>
                          <a:cs typeface="Euphemia UCAS"/>
                        </a:rPr>
                        <a:t>hom</a:t>
                      </a:r>
                      <a:r>
                        <a:rPr sz="700" dirty="0">
                          <a:latin typeface="Euphemia UCAS"/>
                          <a:cs typeface="Euphemia UCAS"/>
                        </a:rPr>
                        <a:t>ozygous</a:t>
                      </a:r>
                      <a:endParaRPr sz="700">
                        <a:latin typeface="Euphemia UCAS"/>
                        <a:cs typeface="Euphemia UCAS"/>
                      </a:endParaRPr>
                    </a:p>
                  </a:txBody>
                  <a:tcPr marL="0" marR="0" marT="0" marB="0">
                    <a:lnT w="5054">
                      <a:solidFill>
                        <a:srgbClr val="000000"/>
                      </a:solidFill>
                      <a:prstDash val="solid"/>
                    </a:lnT>
                  </a:tcPr>
                </a:tc>
                <a:tc>
                  <a:txBody>
                    <a:bodyPr/>
                    <a:lstStyle/>
                    <a:p>
                      <a:pPr marL="13335">
                        <a:lnSpc>
                          <a:spcPct val="100000"/>
                        </a:lnSpc>
                        <a:spcBef>
                          <a:spcPts val="190"/>
                        </a:spcBef>
                      </a:pPr>
                      <a:r>
                        <a:rPr sz="700" spc="-25" dirty="0">
                          <a:latin typeface="Euphemia UCAS"/>
                          <a:cs typeface="Euphemia UCAS"/>
                        </a:rPr>
                        <a:t>reference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tcPr>
                </a:tc>
                <a:extLst>
                  <a:ext uri="{0D108BD9-81ED-4DB2-BD59-A6C34878D82A}">
                    <a16:rowId xmlns:a16="http://schemas.microsoft.com/office/drawing/2014/main" val="10001"/>
                  </a:ext>
                </a:extLst>
              </a:tr>
              <a:tr h="101225">
                <a:tc>
                  <a:txBody>
                    <a:bodyPr/>
                    <a:lstStyle/>
                    <a:p>
                      <a:pPr algn="ctr">
                        <a:lnSpc>
                          <a:spcPts val="730"/>
                        </a:lnSpc>
                      </a:pPr>
                      <a:r>
                        <a:rPr sz="700" spc="25" dirty="0">
                          <a:latin typeface="Euphemia UCAS"/>
                          <a:cs typeface="Euphemia UCAS"/>
                        </a:rPr>
                        <a:t>[0</a:t>
                      </a:r>
                      <a:r>
                        <a:rPr sz="700" i="1" spc="25" dirty="0">
                          <a:latin typeface="Euphemia UCAS"/>
                          <a:cs typeface="Euphemia UCAS"/>
                        </a:rPr>
                        <a:t>.</a:t>
                      </a:r>
                      <a:r>
                        <a:rPr sz="700" spc="25" dirty="0">
                          <a:latin typeface="Euphemia UCAS"/>
                          <a:cs typeface="Euphemia UCAS"/>
                        </a:rPr>
                        <a:t>2</a:t>
                      </a:r>
                      <a:r>
                        <a:rPr sz="700" i="1" spc="25" dirty="0">
                          <a:latin typeface="Euphemia UCAS"/>
                          <a:cs typeface="Euphemia UCAS"/>
                        </a:rPr>
                        <a:t>,</a:t>
                      </a:r>
                      <a:r>
                        <a:rPr sz="700" i="1" spc="-150" dirty="0">
                          <a:latin typeface="Euphemia UCAS"/>
                          <a:cs typeface="Euphemia UCAS"/>
                        </a:rPr>
                        <a:t> </a:t>
                      </a:r>
                      <a:r>
                        <a:rPr sz="700" spc="20" dirty="0">
                          <a:latin typeface="Euphemia UCAS"/>
                          <a:cs typeface="Euphemia UCAS"/>
                        </a:rPr>
                        <a:t>0</a:t>
                      </a:r>
                      <a:r>
                        <a:rPr sz="700" i="1" spc="20" dirty="0">
                          <a:latin typeface="Euphemia UCAS"/>
                          <a:cs typeface="Euphemia UCAS"/>
                        </a:rPr>
                        <a:t>.</a:t>
                      </a:r>
                      <a:r>
                        <a:rPr sz="700" spc="20" dirty="0">
                          <a:latin typeface="Euphemia UCAS"/>
                          <a:cs typeface="Euphemia UCAS"/>
                        </a:rPr>
                        <a:t>8]</a:t>
                      </a:r>
                      <a:endParaRPr sz="700">
                        <a:latin typeface="Euphemia UCAS"/>
                        <a:cs typeface="Euphemia UCAS"/>
                      </a:endParaRPr>
                    </a:p>
                  </a:txBody>
                  <a:tcPr marL="0" marR="0" marT="0" marB="0">
                    <a:lnL w="5054">
                      <a:solidFill>
                        <a:srgbClr val="000000"/>
                      </a:solidFill>
                      <a:prstDash val="solid"/>
                    </a:lnL>
                  </a:tcPr>
                </a:tc>
                <a:tc>
                  <a:txBody>
                    <a:bodyPr/>
                    <a:lstStyle/>
                    <a:p>
                      <a:pPr marR="7620" algn="r">
                        <a:lnSpc>
                          <a:spcPts val="730"/>
                        </a:lnSpc>
                      </a:pPr>
                      <a:r>
                        <a:rPr sz="700" spc="-5" dirty="0">
                          <a:latin typeface="Euphemia UCAS"/>
                          <a:cs typeface="Euphemia UCAS"/>
                        </a:rPr>
                        <a:t>RA</a:t>
                      </a:r>
                      <a:endParaRPr sz="700">
                        <a:latin typeface="Euphemia UCAS"/>
                        <a:cs typeface="Euphemia UCAS"/>
                      </a:endParaRPr>
                    </a:p>
                  </a:txBody>
                  <a:tcPr marL="0" marR="0" marT="0" marB="0"/>
                </a:tc>
                <a:tc>
                  <a:txBody>
                    <a:bodyPr/>
                    <a:lstStyle/>
                    <a:p>
                      <a:pPr marR="12700" algn="r">
                        <a:lnSpc>
                          <a:spcPts val="730"/>
                        </a:lnSpc>
                      </a:pPr>
                      <a:r>
                        <a:rPr sz="700" dirty="0">
                          <a:latin typeface="Euphemia UCAS"/>
                          <a:cs typeface="Euphemia UCAS"/>
                        </a:rPr>
                        <a:t>..</a:t>
                      </a:r>
                      <a:endParaRPr sz="700">
                        <a:latin typeface="Euphemia UCAS"/>
                        <a:cs typeface="Euphemia UCAS"/>
                      </a:endParaRPr>
                    </a:p>
                  </a:txBody>
                  <a:tcPr marL="0" marR="0" marT="0" marB="0"/>
                </a:tc>
                <a:tc>
                  <a:txBody>
                    <a:bodyPr/>
                    <a:lstStyle/>
                    <a:p>
                      <a:pPr algn="ctr">
                        <a:lnSpc>
                          <a:spcPts val="730"/>
                        </a:lnSpc>
                      </a:pPr>
                      <a:r>
                        <a:rPr sz="700" spc="-30" dirty="0">
                          <a:latin typeface="Euphemia UCAS"/>
                          <a:cs typeface="Euphemia UCAS"/>
                        </a:rPr>
                        <a:t>herezogyous</a:t>
                      </a:r>
                      <a:endParaRPr sz="700">
                        <a:latin typeface="Euphemia UCAS"/>
                        <a:cs typeface="Euphemia UCAS"/>
                      </a:endParaRPr>
                    </a:p>
                  </a:txBody>
                  <a:tcPr marL="0" marR="0" marT="0" marB="0"/>
                </a:tc>
                <a:tc>
                  <a:txBody>
                    <a:bodyPr/>
                    <a:lstStyle/>
                    <a:p>
                      <a:endParaRPr sz="700">
                        <a:latin typeface="Euphemia UCAS"/>
                        <a:cs typeface="Euphemia UCAS"/>
                      </a:endParaRPr>
                    </a:p>
                  </a:txBody>
                  <a:tcPr marL="0" marR="0" marT="0" marB="0">
                    <a:lnR w="5054">
                      <a:solidFill>
                        <a:srgbClr val="000000"/>
                      </a:solidFill>
                      <a:prstDash val="solid"/>
                    </a:lnR>
                  </a:tcPr>
                </a:tc>
                <a:extLst>
                  <a:ext uri="{0D108BD9-81ED-4DB2-BD59-A6C34878D82A}">
                    <a16:rowId xmlns:a16="http://schemas.microsoft.com/office/drawing/2014/main" val="10002"/>
                  </a:ext>
                </a:extLst>
              </a:tr>
              <a:tr h="107583">
                <a:tc>
                  <a:txBody>
                    <a:bodyPr/>
                    <a:lstStyle/>
                    <a:p>
                      <a:pPr marR="61594" algn="ctr">
                        <a:lnSpc>
                          <a:spcPts val="730"/>
                        </a:lnSpc>
                      </a:pPr>
                      <a:r>
                        <a:rPr sz="700" dirty="0">
                          <a:latin typeface="Euphemia UCAS"/>
                          <a:cs typeface="Euphemia UCAS"/>
                        </a:rPr>
                        <a:t>(0</a:t>
                      </a:r>
                      <a:r>
                        <a:rPr sz="700" i="1" dirty="0">
                          <a:latin typeface="Euphemia UCAS"/>
                          <a:cs typeface="Euphemia UCAS"/>
                        </a:rPr>
                        <a:t>.</a:t>
                      </a:r>
                      <a:r>
                        <a:rPr sz="700" dirty="0">
                          <a:latin typeface="Euphemia UCAS"/>
                          <a:cs typeface="Euphemia UCAS"/>
                        </a:rPr>
                        <a:t>8</a:t>
                      </a:r>
                      <a:r>
                        <a:rPr sz="700" i="1" dirty="0">
                          <a:latin typeface="Euphemia UCAS"/>
                          <a:cs typeface="Euphemia UCAS"/>
                        </a:rPr>
                        <a:t>,</a:t>
                      </a:r>
                      <a:r>
                        <a:rPr sz="700" i="1" spc="-60" dirty="0">
                          <a:latin typeface="Euphemia UCAS"/>
                          <a:cs typeface="Euphemia UCAS"/>
                        </a:rPr>
                        <a:t> </a:t>
                      </a:r>
                      <a:r>
                        <a:rPr sz="700" dirty="0">
                          <a:latin typeface="Euphemia UCAS"/>
                          <a:cs typeface="Euphemia UCAS"/>
                        </a:rPr>
                        <a:t>1]</a:t>
                      </a:r>
                      <a:endParaRPr sz="700">
                        <a:latin typeface="Euphemia UCAS"/>
                        <a:cs typeface="Euphemia UCAS"/>
                      </a:endParaRPr>
                    </a:p>
                  </a:txBody>
                  <a:tcPr marL="0" marR="0" marT="0" marB="0">
                    <a:lnL w="5054">
                      <a:solidFill>
                        <a:srgbClr val="000000"/>
                      </a:solidFill>
                      <a:prstDash val="solid"/>
                    </a:lnL>
                    <a:lnB w="5054">
                      <a:solidFill>
                        <a:srgbClr val="000000"/>
                      </a:solidFill>
                      <a:prstDash val="solid"/>
                    </a:lnB>
                  </a:tcPr>
                </a:tc>
                <a:tc>
                  <a:txBody>
                    <a:bodyPr/>
                    <a:lstStyle/>
                    <a:p>
                      <a:pPr marR="5715" algn="r">
                        <a:lnSpc>
                          <a:spcPts val="730"/>
                        </a:lnSpc>
                      </a:pPr>
                      <a:r>
                        <a:rPr sz="700" dirty="0">
                          <a:latin typeface="Euphemia UCAS"/>
                          <a:cs typeface="Euphemia UCAS"/>
                        </a:rPr>
                        <a:t>AA</a:t>
                      </a:r>
                      <a:endParaRPr sz="700">
                        <a:latin typeface="Euphemia UCAS"/>
                        <a:cs typeface="Euphemia UCAS"/>
                      </a:endParaRPr>
                    </a:p>
                  </a:txBody>
                  <a:tcPr marL="0" marR="0" marT="0" marB="0">
                    <a:lnB w="5054">
                      <a:solidFill>
                        <a:srgbClr val="000000"/>
                      </a:solidFill>
                      <a:prstDash val="solid"/>
                    </a:lnB>
                  </a:tcPr>
                </a:tc>
                <a:tc>
                  <a:txBody>
                    <a:bodyPr/>
                    <a:lstStyle/>
                    <a:p>
                      <a:pPr marR="11430" algn="r">
                        <a:lnSpc>
                          <a:spcPts val="730"/>
                        </a:lnSpc>
                      </a:pPr>
                      <a:r>
                        <a:rPr sz="700" dirty="0">
                          <a:latin typeface="Euphemia UCAS"/>
                          <a:cs typeface="Euphemia UCAS"/>
                        </a:rPr>
                        <a:t>..</a:t>
                      </a:r>
                    </a:p>
                  </a:txBody>
                  <a:tcPr marL="0" marR="0" marT="0" marB="0">
                    <a:lnB w="5054">
                      <a:solidFill>
                        <a:srgbClr val="000000"/>
                      </a:solidFill>
                      <a:prstDash val="solid"/>
                    </a:lnB>
                  </a:tcPr>
                </a:tc>
                <a:tc>
                  <a:txBody>
                    <a:bodyPr/>
                    <a:lstStyle/>
                    <a:p>
                      <a:pPr marL="8255" algn="ctr">
                        <a:lnSpc>
                          <a:spcPts val="730"/>
                        </a:lnSpc>
                      </a:pPr>
                      <a:r>
                        <a:rPr sz="700" spc="-30" dirty="0">
                          <a:latin typeface="Euphemia UCAS"/>
                          <a:cs typeface="Euphemia UCAS"/>
                        </a:rPr>
                        <a:t>homozygous</a:t>
                      </a:r>
                      <a:endParaRPr sz="700">
                        <a:latin typeface="Euphemia UCAS"/>
                        <a:cs typeface="Euphemia UCAS"/>
                      </a:endParaRPr>
                    </a:p>
                  </a:txBody>
                  <a:tcPr marL="0" marR="0" marT="0" marB="0">
                    <a:lnB w="5054">
                      <a:solidFill>
                        <a:srgbClr val="000000"/>
                      </a:solidFill>
                      <a:prstDash val="solid"/>
                    </a:lnB>
                  </a:tcPr>
                </a:tc>
                <a:tc>
                  <a:txBody>
                    <a:bodyPr/>
                    <a:lstStyle/>
                    <a:p>
                      <a:pPr marL="17145">
                        <a:lnSpc>
                          <a:spcPts val="730"/>
                        </a:lnSpc>
                      </a:pPr>
                      <a:r>
                        <a:rPr sz="700" spc="-5" dirty="0">
                          <a:latin typeface="Euphemia UCAS"/>
                          <a:cs typeface="Euphemia UCAS"/>
                        </a:rPr>
                        <a:t>variant</a:t>
                      </a:r>
                      <a:endParaRPr sz="700" dirty="0">
                        <a:latin typeface="Euphemia UCAS"/>
                        <a:cs typeface="Euphemia UCAS"/>
                      </a:endParaRPr>
                    </a:p>
                  </a:txBody>
                  <a:tcPr marL="0" marR="0" marT="0" marB="0">
                    <a:lnR w="5054">
                      <a:solidFill>
                        <a:srgbClr val="000000"/>
                      </a:solidFill>
                      <a:prstDash val="solid"/>
                    </a:lnR>
                    <a:lnB w="5054">
                      <a:solidFill>
                        <a:srgbClr val="000000"/>
                      </a:solidFill>
                      <a:prstDash val="solid"/>
                    </a:lnB>
                  </a:tcPr>
                </a:tc>
                <a:extLst>
                  <a:ext uri="{0D108BD9-81ED-4DB2-BD59-A6C34878D82A}">
                    <a16:rowId xmlns:a16="http://schemas.microsoft.com/office/drawing/2014/main" val="10003"/>
                  </a:ext>
                </a:extLst>
              </a:tr>
            </a:tbl>
          </a:graphicData>
        </a:graphic>
      </p:graphicFrame>
      <p:sp>
        <p:nvSpPr>
          <p:cNvPr id="73"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Naive </a:t>
            </a:r>
            <a:r>
              <a:rPr spc="-35" dirty="0">
                <a:latin typeface="Euphemia UCAS"/>
                <a:cs typeface="Euphemia UCAS"/>
              </a:rPr>
              <a:t>variant</a:t>
            </a:r>
            <a:r>
              <a:rPr lang="es-ES_tradnl" spc="135" dirty="0">
                <a:latin typeface="Euphemia UCAS"/>
                <a:cs typeface="Euphemia UCAS"/>
              </a:rPr>
              <a:t> </a:t>
            </a:r>
            <a:r>
              <a:rPr spc="-35" dirty="0">
                <a:latin typeface="Euphemia UCAS"/>
                <a:cs typeface="Euphemia UCAS"/>
              </a:rPr>
              <a:t>calling</a:t>
            </a:r>
          </a:p>
        </p:txBody>
      </p:sp>
      <p:pic>
        <p:nvPicPr>
          <p:cNvPr id="3" name="Picture 2" descr="Text&#10;&#10;Description automatically generated">
            <a:extLst>
              <a:ext uri="{FF2B5EF4-FFF2-40B4-BE49-F238E27FC236}">
                <a16:creationId xmlns:a16="http://schemas.microsoft.com/office/drawing/2014/main" id="{5A4B9700-5D85-384A-8D85-84E2EE6FB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8273"/>
            <a:ext cx="4610100" cy="3172477"/>
          </a:xfrm>
          <a:prstGeom prst="rect">
            <a:avLst/>
          </a:prstGeom>
        </p:spPr>
      </p:pic>
    </p:spTree>
    <p:extLst>
      <p:ext uri="{BB962C8B-B14F-4D97-AF65-F5344CB8AC3E}">
        <p14:creationId xmlns:p14="http://schemas.microsoft.com/office/powerpoint/2010/main" val="1407164039"/>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0" dirty="0">
                <a:latin typeface="Euphemia UCAS"/>
                <a:cs typeface="Euphemia UCAS"/>
              </a:rPr>
              <a:t>Real </a:t>
            </a:r>
            <a:r>
              <a:rPr spc="-25" dirty="0">
                <a:latin typeface="Euphemia UCAS"/>
                <a:cs typeface="Euphemia UCAS"/>
              </a:rPr>
              <a:t>life </a:t>
            </a:r>
            <a:r>
              <a:rPr spc="-35" dirty="0">
                <a:latin typeface="Euphemia UCAS"/>
                <a:cs typeface="Euphemia UCAS"/>
              </a:rPr>
              <a:t>calling</a:t>
            </a:r>
            <a:r>
              <a:rPr spc="25" dirty="0">
                <a:latin typeface="Euphemia UCAS"/>
                <a:cs typeface="Euphemia UCAS"/>
              </a:rPr>
              <a:t> </a:t>
            </a:r>
            <a:r>
              <a:rPr spc="-70" dirty="0">
                <a:latin typeface="Euphemia UCAS"/>
                <a:cs typeface="Euphemia UCAS"/>
              </a:rPr>
              <a:t>models</a:t>
            </a:r>
          </a:p>
        </p:txBody>
      </p:sp>
      <p:sp>
        <p:nvSpPr>
          <p:cNvPr id="3" name="object 3"/>
          <p:cNvSpPr txBox="1"/>
          <p:nvPr/>
        </p:nvSpPr>
        <p:spPr>
          <a:xfrm>
            <a:off x="347294" y="697230"/>
            <a:ext cx="3100756"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More sophisticated </a:t>
            </a:r>
            <a:r>
              <a:rPr sz="800" spc="-30" dirty="0">
                <a:latin typeface="Euphemia UCAS"/>
                <a:cs typeface="Euphemia UCAS"/>
              </a:rPr>
              <a:t>models </a:t>
            </a:r>
            <a:r>
              <a:rPr sz="800" spc="-10" dirty="0">
                <a:latin typeface="Euphemia UCAS"/>
                <a:cs typeface="Euphemia UCAS"/>
              </a:rPr>
              <a:t>apply </a:t>
            </a:r>
            <a:r>
              <a:rPr sz="800" spc="-40" dirty="0">
                <a:latin typeface="Euphemia UCAS"/>
                <a:cs typeface="Euphemia UCAS"/>
              </a:rPr>
              <a:t>a </a:t>
            </a:r>
            <a:r>
              <a:rPr sz="800" spc="5" dirty="0">
                <a:latin typeface="Euphemia UCAS"/>
                <a:cs typeface="Euphemia UCAS"/>
              </a:rPr>
              <a:t>statistical</a:t>
            </a:r>
            <a:r>
              <a:rPr sz="800" spc="65" dirty="0">
                <a:latin typeface="Euphemia UCAS"/>
                <a:cs typeface="Euphemia UCAS"/>
              </a:rPr>
              <a:t> </a:t>
            </a:r>
            <a:r>
              <a:rPr sz="800" spc="-15" dirty="0">
                <a:latin typeface="Euphemia UCAS"/>
                <a:cs typeface="Euphemia UCAS"/>
              </a:rPr>
              <a:t>framework</a:t>
            </a:r>
            <a:endParaRPr sz="800" dirty="0">
              <a:latin typeface="Euphemia UCAS"/>
              <a:cs typeface="Euphemia UCAS"/>
            </a:endParaRPr>
          </a:p>
        </p:txBody>
      </p:sp>
      <p:sp>
        <p:nvSpPr>
          <p:cNvPr id="4" name="object 4"/>
          <p:cNvSpPr/>
          <p:nvPr/>
        </p:nvSpPr>
        <p:spPr>
          <a:xfrm>
            <a:off x="1742982" y="1201339"/>
            <a:ext cx="365125" cy="122555"/>
          </a:xfrm>
          <a:custGeom>
            <a:avLst/>
            <a:gdLst/>
            <a:ahLst/>
            <a:cxnLst/>
            <a:rect l="l" t="t" r="r" b="b"/>
            <a:pathLst>
              <a:path w="365125" h="122555">
                <a:moveTo>
                  <a:pt x="336887" y="0"/>
                </a:moveTo>
                <a:lnTo>
                  <a:pt x="27685" y="0"/>
                </a:lnTo>
                <a:lnTo>
                  <a:pt x="18917" y="1407"/>
                </a:lnTo>
                <a:lnTo>
                  <a:pt x="11315" y="5328"/>
                </a:lnTo>
                <a:lnTo>
                  <a:pt x="5328" y="11314"/>
                </a:lnTo>
                <a:lnTo>
                  <a:pt x="1407" y="18916"/>
                </a:lnTo>
                <a:lnTo>
                  <a:pt x="0" y="27682"/>
                </a:lnTo>
                <a:lnTo>
                  <a:pt x="0" y="94596"/>
                </a:lnTo>
                <a:lnTo>
                  <a:pt x="27685" y="122292"/>
                </a:lnTo>
                <a:lnTo>
                  <a:pt x="336887" y="122292"/>
                </a:lnTo>
                <a:lnTo>
                  <a:pt x="364580" y="94596"/>
                </a:lnTo>
                <a:lnTo>
                  <a:pt x="364580" y="27682"/>
                </a:lnTo>
                <a:lnTo>
                  <a:pt x="336887" y="0"/>
                </a:lnTo>
                <a:close/>
              </a:path>
            </a:pathLst>
          </a:custGeom>
          <a:solidFill>
            <a:srgbClr val="DFEFD8"/>
          </a:solidFill>
        </p:spPr>
        <p:txBody>
          <a:bodyPr wrap="square" lIns="0" tIns="0" rIns="0" bIns="0" rtlCol="0"/>
          <a:lstStyle/>
          <a:p>
            <a:endParaRPr/>
          </a:p>
        </p:txBody>
      </p:sp>
      <p:sp>
        <p:nvSpPr>
          <p:cNvPr id="5" name="object 5"/>
          <p:cNvSpPr/>
          <p:nvPr/>
        </p:nvSpPr>
        <p:spPr>
          <a:xfrm>
            <a:off x="2144324" y="1130959"/>
            <a:ext cx="750417" cy="26617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852246" y="1022671"/>
            <a:ext cx="173355" cy="89535"/>
          </a:xfrm>
          <a:prstGeom prst="rect">
            <a:avLst/>
          </a:prstGeom>
        </p:spPr>
        <p:txBody>
          <a:bodyPr vert="horz" wrap="square" lIns="0" tIns="0" rIns="0" bIns="0" rtlCol="0">
            <a:spAutoFit/>
          </a:bodyPr>
          <a:lstStyle/>
          <a:p>
            <a:pPr marL="12700">
              <a:lnSpc>
                <a:spcPct val="100000"/>
              </a:lnSpc>
            </a:pPr>
            <a:r>
              <a:rPr sz="500" spc="-40" dirty="0">
                <a:solidFill>
                  <a:srgbClr val="EFAC4D"/>
                </a:solidFill>
                <a:latin typeface="Arial"/>
                <a:cs typeface="Arial"/>
              </a:rPr>
              <a:t>P</a:t>
            </a:r>
            <a:r>
              <a:rPr sz="500" spc="35" dirty="0">
                <a:solidFill>
                  <a:srgbClr val="EFAC4D"/>
                </a:solidFill>
                <a:latin typeface="Arial"/>
                <a:cs typeface="Arial"/>
              </a:rPr>
              <a:t>rior</a:t>
            </a:r>
            <a:endParaRPr sz="500">
              <a:latin typeface="Arial"/>
              <a:cs typeface="Arial"/>
            </a:endParaRPr>
          </a:p>
        </p:txBody>
      </p:sp>
      <p:sp>
        <p:nvSpPr>
          <p:cNvPr id="7" name="object 7"/>
          <p:cNvSpPr txBox="1"/>
          <p:nvPr/>
        </p:nvSpPr>
        <p:spPr>
          <a:xfrm>
            <a:off x="2150082" y="966633"/>
            <a:ext cx="349885" cy="89535"/>
          </a:xfrm>
          <a:prstGeom prst="rect">
            <a:avLst/>
          </a:prstGeom>
        </p:spPr>
        <p:txBody>
          <a:bodyPr vert="horz" wrap="square" lIns="0" tIns="0" rIns="0" bIns="0" rtlCol="0">
            <a:spAutoFit/>
          </a:bodyPr>
          <a:lstStyle/>
          <a:p>
            <a:pPr marL="12700">
              <a:lnSpc>
                <a:spcPct val="100000"/>
              </a:lnSpc>
            </a:pPr>
            <a:r>
              <a:rPr sz="500" spc="25" dirty="0">
                <a:solidFill>
                  <a:srgbClr val="5BBFDD"/>
                </a:solidFill>
                <a:latin typeface="Arial"/>
                <a:cs typeface="Arial"/>
              </a:rPr>
              <a:t>Likelihood</a:t>
            </a:r>
            <a:endParaRPr sz="500">
              <a:latin typeface="Arial"/>
              <a:cs typeface="Arial"/>
            </a:endParaRPr>
          </a:p>
        </p:txBody>
      </p:sp>
      <p:sp>
        <p:nvSpPr>
          <p:cNvPr id="8" name="object 8"/>
          <p:cNvSpPr/>
          <p:nvPr/>
        </p:nvSpPr>
        <p:spPr>
          <a:xfrm>
            <a:off x="1750944" y="1223799"/>
            <a:ext cx="74930" cy="71755"/>
          </a:xfrm>
          <a:custGeom>
            <a:avLst/>
            <a:gdLst/>
            <a:ahLst/>
            <a:cxnLst/>
            <a:rect l="l" t="t" r="r" b="b"/>
            <a:pathLst>
              <a:path w="74930" h="71755">
                <a:moveTo>
                  <a:pt x="30502" y="68386"/>
                </a:moveTo>
                <a:lnTo>
                  <a:pt x="0" y="68386"/>
                </a:lnTo>
                <a:lnTo>
                  <a:pt x="0" y="71646"/>
                </a:lnTo>
                <a:lnTo>
                  <a:pt x="4506" y="71646"/>
                </a:lnTo>
                <a:lnTo>
                  <a:pt x="11937" y="71312"/>
                </a:lnTo>
                <a:lnTo>
                  <a:pt x="30502" y="71312"/>
                </a:lnTo>
                <a:lnTo>
                  <a:pt x="30502" y="68386"/>
                </a:lnTo>
                <a:close/>
              </a:path>
              <a:path w="74930" h="71755">
                <a:moveTo>
                  <a:pt x="30502" y="71312"/>
                </a:moveTo>
                <a:lnTo>
                  <a:pt x="17072" y="71312"/>
                </a:lnTo>
                <a:lnTo>
                  <a:pt x="19369" y="71460"/>
                </a:lnTo>
                <a:lnTo>
                  <a:pt x="23915" y="71460"/>
                </a:lnTo>
                <a:lnTo>
                  <a:pt x="26212" y="71646"/>
                </a:lnTo>
                <a:lnTo>
                  <a:pt x="30502" y="71646"/>
                </a:lnTo>
                <a:lnTo>
                  <a:pt x="30502" y="71312"/>
                </a:lnTo>
                <a:close/>
              </a:path>
              <a:path w="74930" h="71755">
                <a:moveTo>
                  <a:pt x="36293" y="3239"/>
                </a:moveTo>
                <a:lnTo>
                  <a:pt x="21470" y="3239"/>
                </a:lnTo>
                <a:lnTo>
                  <a:pt x="23395" y="3347"/>
                </a:lnTo>
                <a:lnTo>
                  <a:pt x="24631" y="3455"/>
                </a:lnTo>
                <a:lnTo>
                  <a:pt x="26320" y="3681"/>
                </a:lnTo>
                <a:lnTo>
                  <a:pt x="26949" y="3975"/>
                </a:lnTo>
                <a:lnTo>
                  <a:pt x="26949" y="5556"/>
                </a:lnTo>
                <a:lnTo>
                  <a:pt x="26841" y="5870"/>
                </a:lnTo>
                <a:lnTo>
                  <a:pt x="26506" y="7137"/>
                </a:lnTo>
                <a:lnTo>
                  <a:pt x="12467" y="63458"/>
                </a:lnTo>
                <a:lnTo>
                  <a:pt x="11407" y="67562"/>
                </a:lnTo>
                <a:lnTo>
                  <a:pt x="11221" y="68386"/>
                </a:lnTo>
                <a:lnTo>
                  <a:pt x="20754" y="68386"/>
                </a:lnTo>
                <a:lnTo>
                  <a:pt x="20754" y="65883"/>
                </a:lnTo>
                <a:lnTo>
                  <a:pt x="20950" y="65353"/>
                </a:lnTo>
                <a:lnTo>
                  <a:pt x="21058" y="64745"/>
                </a:lnTo>
                <a:lnTo>
                  <a:pt x="27557" y="38484"/>
                </a:lnTo>
                <a:lnTo>
                  <a:pt x="27999" y="35795"/>
                </a:lnTo>
                <a:lnTo>
                  <a:pt x="36049" y="3583"/>
                </a:lnTo>
                <a:lnTo>
                  <a:pt x="36293" y="3239"/>
                </a:lnTo>
                <a:close/>
              </a:path>
              <a:path w="74930" h="71755">
                <a:moveTo>
                  <a:pt x="54209" y="0"/>
                </a:moveTo>
                <a:lnTo>
                  <a:pt x="17072" y="0"/>
                </a:lnTo>
                <a:lnTo>
                  <a:pt x="17072" y="3239"/>
                </a:lnTo>
                <a:lnTo>
                  <a:pt x="59580" y="3239"/>
                </a:lnTo>
                <a:lnTo>
                  <a:pt x="65137" y="6086"/>
                </a:lnTo>
                <a:lnTo>
                  <a:pt x="65137" y="17436"/>
                </a:lnTo>
                <a:lnTo>
                  <a:pt x="63036" y="26448"/>
                </a:lnTo>
                <a:lnTo>
                  <a:pt x="58952" y="30238"/>
                </a:lnTo>
                <a:lnTo>
                  <a:pt x="53689" y="34931"/>
                </a:lnTo>
                <a:lnTo>
                  <a:pt x="47416" y="35795"/>
                </a:lnTo>
                <a:lnTo>
                  <a:pt x="27999" y="35795"/>
                </a:lnTo>
                <a:lnTo>
                  <a:pt x="27557" y="38484"/>
                </a:lnTo>
                <a:lnTo>
                  <a:pt x="45393" y="38484"/>
                </a:lnTo>
                <a:lnTo>
                  <a:pt x="56279" y="36601"/>
                </a:lnTo>
                <a:lnTo>
                  <a:pt x="65698" y="31577"/>
                </a:lnTo>
                <a:lnTo>
                  <a:pt x="72322" y="24349"/>
                </a:lnTo>
                <a:lnTo>
                  <a:pt x="74825" y="15855"/>
                </a:lnTo>
                <a:lnTo>
                  <a:pt x="73538" y="9965"/>
                </a:lnTo>
                <a:lnTo>
                  <a:pt x="69675" y="4894"/>
                </a:lnTo>
                <a:lnTo>
                  <a:pt x="63233" y="1339"/>
                </a:lnTo>
                <a:lnTo>
                  <a:pt x="54209" y="0"/>
                </a:lnTo>
                <a:close/>
              </a:path>
            </a:pathLst>
          </a:custGeom>
          <a:solidFill>
            <a:srgbClr val="000000"/>
          </a:solidFill>
        </p:spPr>
        <p:txBody>
          <a:bodyPr wrap="square" lIns="0" tIns="0" rIns="0" bIns="0" rtlCol="0"/>
          <a:lstStyle/>
          <a:p>
            <a:endParaRPr/>
          </a:p>
        </p:txBody>
      </p:sp>
      <p:sp>
        <p:nvSpPr>
          <p:cNvPr id="9" name="object 9"/>
          <p:cNvSpPr/>
          <p:nvPr/>
        </p:nvSpPr>
        <p:spPr>
          <a:xfrm>
            <a:off x="1839240" y="1216790"/>
            <a:ext cx="24765" cy="105410"/>
          </a:xfrm>
          <a:custGeom>
            <a:avLst/>
            <a:gdLst/>
            <a:ahLst/>
            <a:cxnLst/>
            <a:rect l="l" t="t" r="r" b="b"/>
            <a:pathLst>
              <a:path w="24764" h="105409">
                <a:moveTo>
                  <a:pt x="24003" y="0"/>
                </a:moveTo>
                <a:lnTo>
                  <a:pt x="23375" y="0"/>
                </a:lnTo>
                <a:lnTo>
                  <a:pt x="21188" y="1317"/>
                </a:lnTo>
                <a:lnTo>
                  <a:pt x="1290" y="37455"/>
                </a:lnTo>
                <a:lnTo>
                  <a:pt x="0" y="52443"/>
                </a:lnTo>
                <a:lnTo>
                  <a:pt x="257" y="59339"/>
                </a:lnTo>
                <a:lnTo>
                  <a:pt x="17139" y="99858"/>
                </a:lnTo>
                <a:lnTo>
                  <a:pt x="23375" y="104868"/>
                </a:lnTo>
                <a:lnTo>
                  <a:pt x="24003" y="104868"/>
                </a:lnTo>
                <a:lnTo>
                  <a:pt x="24219" y="104574"/>
                </a:lnTo>
                <a:lnTo>
                  <a:pt x="24219" y="103287"/>
                </a:lnTo>
                <a:lnTo>
                  <a:pt x="24003" y="103229"/>
                </a:lnTo>
                <a:lnTo>
                  <a:pt x="24003" y="103021"/>
                </a:lnTo>
                <a:lnTo>
                  <a:pt x="23797" y="102953"/>
                </a:lnTo>
                <a:lnTo>
                  <a:pt x="23797" y="102787"/>
                </a:lnTo>
                <a:lnTo>
                  <a:pt x="23581" y="102747"/>
                </a:lnTo>
                <a:lnTo>
                  <a:pt x="23581" y="102531"/>
                </a:lnTo>
                <a:lnTo>
                  <a:pt x="23375" y="102473"/>
                </a:lnTo>
                <a:lnTo>
                  <a:pt x="23375" y="102304"/>
                </a:lnTo>
                <a:lnTo>
                  <a:pt x="23169" y="102237"/>
                </a:lnTo>
                <a:lnTo>
                  <a:pt x="23169" y="102108"/>
                </a:lnTo>
                <a:lnTo>
                  <a:pt x="22953" y="102051"/>
                </a:lnTo>
                <a:lnTo>
                  <a:pt x="22953" y="101902"/>
                </a:lnTo>
                <a:lnTo>
                  <a:pt x="22747" y="101834"/>
                </a:lnTo>
                <a:lnTo>
                  <a:pt x="22747" y="101686"/>
                </a:lnTo>
                <a:lnTo>
                  <a:pt x="22530" y="101608"/>
                </a:lnTo>
                <a:lnTo>
                  <a:pt x="15811" y="92878"/>
                </a:lnTo>
                <a:lnTo>
                  <a:pt x="11111" y="83152"/>
                </a:lnTo>
                <a:lnTo>
                  <a:pt x="8128" y="72839"/>
                </a:lnTo>
                <a:lnTo>
                  <a:pt x="6560" y="62437"/>
                </a:lnTo>
                <a:lnTo>
                  <a:pt x="6104" y="52443"/>
                </a:lnTo>
                <a:lnTo>
                  <a:pt x="6460" y="43333"/>
                </a:lnTo>
                <a:lnTo>
                  <a:pt x="22953" y="2817"/>
                </a:lnTo>
                <a:lnTo>
                  <a:pt x="24219" y="1533"/>
                </a:lnTo>
                <a:lnTo>
                  <a:pt x="24219" y="294"/>
                </a:lnTo>
                <a:lnTo>
                  <a:pt x="24003" y="0"/>
                </a:lnTo>
                <a:close/>
              </a:path>
            </a:pathLst>
          </a:custGeom>
          <a:solidFill>
            <a:srgbClr val="000000"/>
          </a:solidFill>
        </p:spPr>
        <p:txBody>
          <a:bodyPr wrap="square" lIns="0" tIns="0" rIns="0" bIns="0" rtlCol="0"/>
          <a:lstStyle/>
          <a:p>
            <a:endParaRPr/>
          </a:p>
        </p:txBody>
      </p:sp>
      <p:sp>
        <p:nvSpPr>
          <p:cNvPr id="10" name="object 10"/>
          <p:cNvSpPr/>
          <p:nvPr/>
        </p:nvSpPr>
        <p:spPr>
          <a:xfrm>
            <a:off x="1874827" y="1221482"/>
            <a:ext cx="74930" cy="76835"/>
          </a:xfrm>
          <a:custGeom>
            <a:avLst/>
            <a:gdLst/>
            <a:ahLst/>
            <a:cxnLst/>
            <a:rect l="l" t="t" r="r" b="b"/>
            <a:pathLst>
              <a:path w="74930" h="76834">
                <a:moveTo>
                  <a:pt x="58529" y="0"/>
                </a:moveTo>
                <a:lnTo>
                  <a:pt x="46946" y="0"/>
                </a:lnTo>
                <a:lnTo>
                  <a:pt x="38221" y="1044"/>
                </a:lnTo>
                <a:lnTo>
                  <a:pt x="4049" y="29833"/>
                </a:lnTo>
                <a:lnTo>
                  <a:pt x="0" y="47517"/>
                </a:lnTo>
                <a:lnTo>
                  <a:pt x="1340" y="56910"/>
                </a:lnTo>
                <a:lnTo>
                  <a:pt x="5165" y="64839"/>
                </a:lnTo>
                <a:lnTo>
                  <a:pt x="11185" y="70946"/>
                </a:lnTo>
                <a:lnTo>
                  <a:pt x="19106" y="74872"/>
                </a:lnTo>
                <a:lnTo>
                  <a:pt x="28637" y="76260"/>
                </a:lnTo>
                <a:lnTo>
                  <a:pt x="33259" y="76260"/>
                </a:lnTo>
                <a:lnTo>
                  <a:pt x="37894" y="75308"/>
                </a:lnTo>
                <a:lnTo>
                  <a:pt x="43569" y="73021"/>
                </a:lnTo>
                <a:lnTo>
                  <a:pt x="30530" y="73021"/>
                </a:lnTo>
                <a:lnTo>
                  <a:pt x="22974" y="71838"/>
                </a:lnTo>
                <a:lnTo>
                  <a:pt x="16209" y="68033"/>
                </a:lnTo>
                <a:lnTo>
                  <a:pt x="11340" y="61214"/>
                </a:lnTo>
                <a:lnTo>
                  <a:pt x="9472" y="50992"/>
                </a:lnTo>
                <a:lnTo>
                  <a:pt x="9807" y="46200"/>
                </a:lnTo>
                <a:lnTo>
                  <a:pt x="26534" y="11654"/>
                </a:lnTo>
                <a:lnTo>
                  <a:pt x="47791" y="3259"/>
                </a:lnTo>
                <a:lnTo>
                  <a:pt x="60533" y="3259"/>
                </a:lnTo>
                <a:lnTo>
                  <a:pt x="58529" y="0"/>
                </a:lnTo>
                <a:close/>
              </a:path>
              <a:path w="74930" h="76834">
                <a:moveTo>
                  <a:pt x="58023" y="67356"/>
                </a:moveTo>
                <a:lnTo>
                  <a:pt x="50744" y="67356"/>
                </a:lnTo>
                <a:lnTo>
                  <a:pt x="51794" y="69987"/>
                </a:lnTo>
                <a:lnTo>
                  <a:pt x="54533" y="73855"/>
                </a:lnTo>
                <a:lnTo>
                  <a:pt x="56006" y="73855"/>
                </a:lnTo>
                <a:lnTo>
                  <a:pt x="56212" y="73541"/>
                </a:lnTo>
                <a:lnTo>
                  <a:pt x="56428" y="73247"/>
                </a:lnTo>
                <a:lnTo>
                  <a:pt x="57479" y="69251"/>
                </a:lnTo>
                <a:lnTo>
                  <a:pt x="58023" y="67356"/>
                </a:lnTo>
                <a:close/>
              </a:path>
              <a:path w="74930" h="76834">
                <a:moveTo>
                  <a:pt x="46094" y="72008"/>
                </a:moveTo>
                <a:lnTo>
                  <a:pt x="34320" y="73021"/>
                </a:lnTo>
                <a:lnTo>
                  <a:pt x="43569" y="73021"/>
                </a:lnTo>
                <a:lnTo>
                  <a:pt x="46094" y="72008"/>
                </a:lnTo>
                <a:close/>
              </a:path>
              <a:path w="74930" h="76834">
                <a:moveTo>
                  <a:pt x="48218" y="70190"/>
                </a:moveTo>
                <a:lnTo>
                  <a:pt x="46946" y="71666"/>
                </a:lnTo>
                <a:lnTo>
                  <a:pt x="46094" y="72008"/>
                </a:lnTo>
                <a:lnTo>
                  <a:pt x="47791" y="71862"/>
                </a:lnTo>
                <a:lnTo>
                  <a:pt x="48218" y="70190"/>
                </a:lnTo>
                <a:close/>
              </a:path>
              <a:path w="74930" h="76834">
                <a:moveTo>
                  <a:pt x="68633" y="48577"/>
                </a:moveTo>
                <a:lnTo>
                  <a:pt x="47368" y="48577"/>
                </a:lnTo>
                <a:lnTo>
                  <a:pt x="49683" y="48801"/>
                </a:lnTo>
                <a:lnTo>
                  <a:pt x="52422" y="49097"/>
                </a:lnTo>
                <a:lnTo>
                  <a:pt x="53051" y="49422"/>
                </a:lnTo>
                <a:lnTo>
                  <a:pt x="53051" y="51729"/>
                </a:lnTo>
                <a:lnTo>
                  <a:pt x="51794" y="56469"/>
                </a:lnTo>
                <a:lnTo>
                  <a:pt x="50744" y="60299"/>
                </a:lnTo>
                <a:lnTo>
                  <a:pt x="48218" y="70190"/>
                </a:lnTo>
                <a:lnTo>
                  <a:pt x="48849" y="69457"/>
                </a:lnTo>
                <a:lnTo>
                  <a:pt x="50744" y="67356"/>
                </a:lnTo>
                <a:lnTo>
                  <a:pt x="58023" y="67356"/>
                </a:lnTo>
                <a:lnTo>
                  <a:pt x="58107" y="67062"/>
                </a:lnTo>
                <a:lnTo>
                  <a:pt x="60002" y="58954"/>
                </a:lnTo>
                <a:lnTo>
                  <a:pt x="60424" y="57185"/>
                </a:lnTo>
                <a:lnTo>
                  <a:pt x="61053" y="55418"/>
                </a:lnTo>
                <a:lnTo>
                  <a:pt x="61475" y="53604"/>
                </a:lnTo>
                <a:lnTo>
                  <a:pt x="62536" y="48891"/>
                </a:lnTo>
                <a:lnTo>
                  <a:pt x="62742" y="48703"/>
                </a:lnTo>
                <a:lnTo>
                  <a:pt x="68633" y="48577"/>
                </a:lnTo>
                <a:close/>
              </a:path>
              <a:path w="74930" h="76834">
                <a:moveTo>
                  <a:pt x="46534" y="45355"/>
                </a:moveTo>
                <a:lnTo>
                  <a:pt x="41055" y="45355"/>
                </a:lnTo>
                <a:lnTo>
                  <a:pt x="41055" y="48577"/>
                </a:lnTo>
                <a:lnTo>
                  <a:pt x="69055" y="48577"/>
                </a:lnTo>
                <a:lnTo>
                  <a:pt x="70319" y="48469"/>
                </a:lnTo>
                <a:lnTo>
                  <a:pt x="70319" y="45730"/>
                </a:lnTo>
                <a:lnTo>
                  <a:pt x="54740" y="45652"/>
                </a:lnTo>
                <a:lnTo>
                  <a:pt x="46534" y="45355"/>
                </a:lnTo>
                <a:close/>
              </a:path>
              <a:path w="74930" h="76834">
                <a:moveTo>
                  <a:pt x="69897" y="45355"/>
                </a:moveTo>
                <a:lnTo>
                  <a:pt x="66532" y="45355"/>
                </a:lnTo>
                <a:lnTo>
                  <a:pt x="60424" y="45652"/>
                </a:lnTo>
                <a:lnTo>
                  <a:pt x="70231" y="45652"/>
                </a:lnTo>
                <a:lnTo>
                  <a:pt x="69897" y="45355"/>
                </a:lnTo>
                <a:close/>
              </a:path>
              <a:path w="74930" h="76834">
                <a:moveTo>
                  <a:pt x="60533" y="3259"/>
                </a:moveTo>
                <a:lnTo>
                  <a:pt x="47791" y="3259"/>
                </a:lnTo>
                <a:lnTo>
                  <a:pt x="54953" y="4710"/>
                </a:lnTo>
                <a:lnTo>
                  <a:pt x="60241" y="8815"/>
                </a:lnTo>
                <a:lnTo>
                  <a:pt x="63515" y="15200"/>
                </a:lnTo>
                <a:lnTo>
                  <a:pt x="64637" y="23493"/>
                </a:lnTo>
                <a:lnTo>
                  <a:pt x="64637" y="27705"/>
                </a:lnTo>
                <a:lnTo>
                  <a:pt x="64430" y="27813"/>
                </a:lnTo>
                <a:lnTo>
                  <a:pt x="64430" y="29924"/>
                </a:lnTo>
                <a:lnTo>
                  <a:pt x="67160" y="29924"/>
                </a:lnTo>
                <a:lnTo>
                  <a:pt x="67160" y="29688"/>
                </a:lnTo>
                <a:lnTo>
                  <a:pt x="67798" y="27813"/>
                </a:lnTo>
                <a:lnTo>
                  <a:pt x="72302" y="9346"/>
                </a:lnTo>
                <a:lnTo>
                  <a:pt x="64430" y="9346"/>
                </a:lnTo>
                <a:lnTo>
                  <a:pt x="63370" y="7873"/>
                </a:lnTo>
                <a:lnTo>
                  <a:pt x="60533" y="3259"/>
                </a:lnTo>
                <a:close/>
              </a:path>
              <a:path w="74930" h="76834">
                <a:moveTo>
                  <a:pt x="73264" y="0"/>
                </a:moveTo>
                <a:lnTo>
                  <a:pt x="73058" y="0"/>
                </a:lnTo>
                <a:lnTo>
                  <a:pt x="72842" y="108"/>
                </a:lnTo>
                <a:lnTo>
                  <a:pt x="71586" y="1266"/>
                </a:lnTo>
                <a:lnTo>
                  <a:pt x="64430" y="9346"/>
                </a:lnTo>
                <a:lnTo>
                  <a:pt x="72302" y="9346"/>
                </a:lnTo>
                <a:lnTo>
                  <a:pt x="74325" y="1050"/>
                </a:lnTo>
                <a:lnTo>
                  <a:pt x="74325" y="512"/>
                </a:lnTo>
                <a:lnTo>
                  <a:pt x="74109" y="462"/>
                </a:lnTo>
                <a:lnTo>
                  <a:pt x="74109" y="256"/>
                </a:lnTo>
                <a:lnTo>
                  <a:pt x="73903" y="208"/>
                </a:lnTo>
                <a:lnTo>
                  <a:pt x="73687" y="108"/>
                </a:lnTo>
                <a:lnTo>
                  <a:pt x="73264" y="0"/>
                </a:lnTo>
                <a:close/>
              </a:path>
            </a:pathLst>
          </a:custGeom>
          <a:solidFill>
            <a:srgbClr val="000000"/>
          </a:solidFill>
        </p:spPr>
        <p:txBody>
          <a:bodyPr wrap="square" lIns="0" tIns="0" rIns="0" bIns="0" rtlCol="0"/>
          <a:lstStyle/>
          <a:p>
            <a:endParaRPr/>
          </a:p>
        </p:txBody>
      </p:sp>
      <p:sp>
        <p:nvSpPr>
          <p:cNvPr id="11" name="object 11"/>
          <p:cNvSpPr/>
          <p:nvPr/>
        </p:nvSpPr>
        <p:spPr>
          <a:xfrm>
            <a:off x="1966416" y="1216215"/>
            <a:ext cx="0" cy="105410"/>
          </a:xfrm>
          <a:custGeom>
            <a:avLst/>
            <a:gdLst/>
            <a:ahLst/>
            <a:cxnLst/>
            <a:rect l="l" t="t" r="r" b="b"/>
            <a:pathLst>
              <a:path h="105409">
                <a:moveTo>
                  <a:pt x="0" y="0"/>
                </a:moveTo>
                <a:lnTo>
                  <a:pt x="0" y="105410"/>
                </a:lnTo>
              </a:path>
            </a:pathLst>
          </a:custGeom>
          <a:ln w="4212">
            <a:solidFill>
              <a:srgbClr val="000000"/>
            </a:solidFill>
          </a:ln>
        </p:spPr>
        <p:txBody>
          <a:bodyPr wrap="square" lIns="0" tIns="0" rIns="0" bIns="0" rtlCol="0"/>
          <a:lstStyle/>
          <a:p>
            <a:endParaRPr/>
          </a:p>
        </p:txBody>
      </p:sp>
      <p:sp>
        <p:nvSpPr>
          <p:cNvPr id="12" name="object 12"/>
          <p:cNvSpPr/>
          <p:nvPr/>
        </p:nvSpPr>
        <p:spPr>
          <a:xfrm>
            <a:off x="1985152" y="1223799"/>
            <a:ext cx="80010" cy="71755"/>
          </a:xfrm>
          <a:custGeom>
            <a:avLst/>
            <a:gdLst/>
            <a:ahLst/>
            <a:cxnLst/>
            <a:rect l="l" t="t" r="r" b="b"/>
            <a:pathLst>
              <a:path w="80010" h="71755">
                <a:moveTo>
                  <a:pt x="36217" y="3239"/>
                </a:moveTo>
                <a:lnTo>
                  <a:pt x="21470" y="3239"/>
                </a:lnTo>
                <a:lnTo>
                  <a:pt x="23365" y="3347"/>
                </a:lnTo>
                <a:lnTo>
                  <a:pt x="24631" y="3455"/>
                </a:lnTo>
                <a:lnTo>
                  <a:pt x="26320" y="3681"/>
                </a:lnTo>
                <a:lnTo>
                  <a:pt x="26949" y="3975"/>
                </a:lnTo>
                <a:lnTo>
                  <a:pt x="26949" y="5556"/>
                </a:lnTo>
                <a:lnTo>
                  <a:pt x="26742" y="5870"/>
                </a:lnTo>
                <a:lnTo>
                  <a:pt x="26526" y="7137"/>
                </a:lnTo>
                <a:lnTo>
                  <a:pt x="12420" y="63458"/>
                </a:lnTo>
                <a:lnTo>
                  <a:pt x="12420" y="63832"/>
                </a:lnTo>
                <a:lnTo>
                  <a:pt x="12214" y="64194"/>
                </a:lnTo>
                <a:lnTo>
                  <a:pt x="12214" y="64528"/>
                </a:lnTo>
                <a:lnTo>
                  <a:pt x="12011" y="64823"/>
                </a:lnTo>
                <a:lnTo>
                  <a:pt x="11998" y="65137"/>
                </a:lnTo>
                <a:lnTo>
                  <a:pt x="11791" y="65433"/>
                </a:lnTo>
                <a:lnTo>
                  <a:pt x="11791" y="65707"/>
                </a:lnTo>
                <a:lnTo>
                  <a:pt x="11575" y="65961"/>
                </a:lnTo>
                <a:lnTo>
                  <a:pt x="11575" y="66197"/>
                </a:lnTo>
                <a:lnTo>
                  <a:pt x="11369" y="66423"/>
                </a:lnTo>
                <a:lnTo>
                  <a:pt x="11369" y="66640"/>
                </a:lnTo>
                <a:lnTo>
                  <a:pt x="11163" y="66826"/>
                </a:lnTo>
                <a:lnTo>
                  <a:pt x="10525" y="67336"/>
                </a:lnTo>
                <a:lnTo>
                  <a:pt x="10103" y="67582"/>
                </a:lnTo>
                <a:lnTo>
                  <a:pt x="9896" y="67710"/>
                </a:lnTo>
                <a:lnTo>
                  <a:pt x="9680" y="67818"/>
                </a:lnTo>
                <a:lnTo>
                  <a:pt x="9258" y="67926"/>
                </a:lnTo>
                <a:lnTo>
                  <a:pt x="9052" y="68004"/>
                </a:lnTo>
                <a:lnTo>
                  <a:pt x="8846" y="68024"/>
                </a:lnTo>
                <a:lnTo>
                  <a:pt x="8630" y="68072"/>
                </a:lnTo>
                <a:lnTo>
                  <a:pt x="8424" y="68112"/>
                </a:lnTo>
                <a:lnTo>
                  <a:pt x="8208" y="68132"/>
                </a:lnTo>
                <a:lnTo>
                  <a:pt x="8002" y="68170"/>
                </a:lnTo>
                <a:lnTo>
                  <a:pt x="7785" y="68190"/>
                </a:lnTo>
                <a:lnTo>
                  <a:pt x="7579" y="68220"/>
                </a:lnTo>
                <a:lnTo>
                  <a:pt x="6951" y="68261"/>
                </a:lnTo>
                <a:lnTo>
                  <a:pt x="6529" y="68298"/>
                </a:lnTo>
                <a:lnTo>
                  <a:pt x="5890" y="68339"/>
                </a:lnTo>
                <a:lnTo>
                  <a:pt x="5684" y="68339"/>
                </a:lnTo>
                <a:lnTo>
                  <a:pt x="5262" y="68366"/>
                </a:lnTo>
                <a:lnTo>
                  <a:pt x="0" y="68386"/>
                </a:lnTo>
                <a:lnTo>
                  <a:pt x="0" y="71646"/>
                </a:lnTo>
                <a:lnTo>
                  <a:pt x="37690" y="71646"/>
                </a:lnTo>
                <a:lnTo>
                  <a:pt x="35795" y="68386"/>
                </a:lnTo>
                <a:lnTo>
                  <a:pt x="22108" y="68386"/>
                </a:lnTo>
                <a:lnTo>
                  <a:pt x="20635" y="68190"/>
                </a:lnTo>
                <a:lnTo>
                  <a:pt x="20213" y="68092"/>
                </a:lnTo>
                <a:lnTo>
                  <a:pt x="20231" y="66640"/>
                </a:lnTo>
                <a:lnTo>
                  <a:pt x="20635" y="64823"/>
                </a:lnTo>
                <a:lnTo>
                  <a:pt x="35182" y="7137"/>
                </a:lnTo>
                <a:lnTo>
                  <a:pt x="36001" y="3583"/>
                </a:lnTo>
                <a:lnTo>
                  <a:pt x="36217" y="3239"/>
                </a:lnTo>
                <a:close/>
              </a:path>
              <a:path w="80010" h="71755">
                <a:moveTo>
                  <a:pt x="55370" y="0"/>
                </a:moveTo>
                <a:lnTo>
                  <a:pt x="17054" y="0"/>
                </a:lnTo>
                <a:lnTo>
                  <a:pt x="17054" y="3239"/>
                </a:lnTo>
                <a:lnTo>
                  <a:pt x="52003" y="3239"/>
                </a:lnTo>
                <a:lnTo>
                  <a:pt x="59316" y="4328"/>
                </a:lnTo>
                <a:lnTo>
                  <a:pt x="65345" y="7762"/>
                </a:lnTo>
                <a:lnTo>
                  <a:pt x="69440" y="13789"/>
                </a:lnTo>
                <a:lnTo>
                  <a:pt x="70950" y="22659"/>
                </a:lnTo>
                <a:lnTo>
                  <a:pt x="70483" y="28495"/>
                </a:lnTo>
                <a:lnTo>
                  <a:pt x="51529" y="63921"/>
                </a:lnTo>
                <a:lnTo>
                  <a:pt x="35795" y="68386"/>
                </a:lnTo>
                <a:lnTo>
                  <a:pt x="37690" y="71646"/>
                </a:lnTo>
                <a:lnTo>
                  <a:pt x="75405" y="45525"/>
                </a:lnTo>
                <a:lnTo>
                  <a:pt x="80000" y="26546"/>
                </a:lnTo>
                <a:lnTo>
                  <a:pt x="78955" y="18104"/>
                </a:lnTo>
                <a:lnTo>
                  <a:pt x="75879" y="10810"/>
                </a:lnTo>
                <a:lnTo>
                  <a:pt x="70864" y="5083"/>
                </a:lnTo>
                <a:lnTo>
                  <a:pt x="63997" y="1340"/>
                </a:lnTo>
                <a:lnTo>
                  <a:pt x="55370" y="0"/>
                </a:lnTo>
                <a:close/>
              </a:path>
            </a:pathLst>
          </a:custGeom>
          <a:solidFill>
            <a:srgbClr val="000000"/>
          </a:solidFill>
        </p:spPr>
        <p:txBody>
          <a:bodyPr wrap="square" lIns="0" tIns="0" rIns="0" bIns="0" rtlCol="0"/>
          <a:lstStyle/>
          <a:p>
            <a:endParaRPr/>
          </a:p>
        </p:txBody>
      </p:sp>
      <p:sp>
        <p:nvSpPr>
          <p:cNvPr id="13" name="object 13"/>
          <p:cNvSpPr/>
          <p:nvPr/>
        </p:nvSpPr>
        <p:spPr>
          <a:xfrm>
            <a:off x="2076738" y="1216790"/>
            <a:ext cx="24765" cy="105410"/>
          </a:xfrm>
          <a:custGeom>
            <a:avLst/>
            <a:gdLst/>
            <a:ahLst/>
            <a:cxnLst/>
            <a:rect l="l" t="t" r="r" b="b"/>
            <a:pathLst>
              <a:path w="24764" h="105409">
                <a:moveTo>
                  <a:pt x="1050" y="0"/>
                </a:moveTo>
                <a:lnTo>
                  <a:pt x="628" y="0"/>
                </a:lnTo>
                <a:lnTo>
                  <a:pt x="0" y="402"/>
                </a:lnTo>
                <a:lnTo>
                  <a:pt x="0" y="1533"/>
                </a:lnTo>
                <a:lnTo>
                  <a:pt x="2111" y="3455"/>
                </a:lnTo>
                <a:lnTo>
                  <a:pt x="7754" y="10419"/>
                </a:lnTo>
                <a:lnTo>
                  <a:pt x="12268" y="18848"/>
                </a:lnTo>
                <a:lnTo>
                  <a:pt x="15581" y="28695"/>
                </a:lnTo>
                <a:lnTo>
                  <a:pt x="17622" y="39909"/>
                </a:lnTo>
                <a:lnTo>
                  <a:pt x="18318" y="52443"/>
                </a:lnTo>
                <a:lnTo>
                  <a:pt x="17977" y="61420"/>
                </a:lnTo>
                <a:lnTo>
                  <a:pt x="1472" y="102051"/>
                </a:lnTo>
                <a:lnTo>
                  <a:pt x="0" y="103287"/>
                </a:lnTo>
                <a:lnTo>
                  <a:pt x="0" y="104446"/>
                </a:lnTo>
                <a:lnTo>
                  <a:pt x="628" y="104868"/>
                </a:lnTo>
                <a:lnTo>
                  <a:pt x="1050" y="104868"/>
                </a:lnTo>
                <a:lnTo>
                  <a:pt x="23134" y="67409"/>
                </a:lnTo>
                <a:lnTo>
                  <a:pt x="24425" y="52443"/>
                </a:lnTo>
                <a:lnTo>
                  <a:pt x="24425" y="49165"/>
                </a:lnTo>
                <a:lnTo>
                  <a:pt x="24209" y="47388"/>
                </a:lnTo>
                <a:lnTo>
                  <a:pt x="24209" y="45541"/>
                </a:lnTo>
                <a:lnTo>
                  <a:pt x="23787" y="41606"/>
                </a:lnTo>
                <a:lnTo>
                  <a:pt x="23375" y="39535"/>
                </a:lnTo>
                <a:lnTo>
                  <a:pt x="23159" y="37434"/>
                </a:lnTo>
                <a:lnTo>
                  <a:pt x="22736" y="35282"/>
                </a:lnTo>
                <a:lnTo>
                  <a:pt x="22314" y="33093"/>
                </a:lnTo>
                <a:lnTo>
                  <a:pt x="21058" y="28658"/>
                </a:lnTo>
                <a:lnTo>
                  <a:pt x="3176" y="1263"/>
                </a:lnTo>
                <a:lnTo>
                  <a:pt x="1050" y="0"/>
                </a:lnTo>
                <a:close/>
              </a:path>
            </a:pathLst>
          </a:custGeom>
          <a:solidFill>
            <a:srgbClr val="000000"/>
          </a:solidFill>
        </p:spPr>
        <p:txBody>
          <a:bodyPr wrap="square" lIns="0" tIns="0" rIns="0" bIns="0" rtlCol="0"/>
          <a:lstStyle/>
          <a:p>
            <a:endParaRPr/>
          </a:p>
        </p:txBody>
      </p:sp>
      <p:sp>
        <p:nvSpPr>
          <p:cNvPr id="14" name="object 14"/>
          <p:cNvSpPr txBox="1"/>
          <p:nvPr/>
        </p:nvSpPr>
        <p:spPr>
          <a:xfrm>
            <a:off x="347294" y="1363875"/>
            <a:ext cx="3786556" cy="878205"/>
          </a:xfrm>
          <a:prstGeom prst="rect">
            <a:avLst/>
          </a:prstGeom>
        </p:spPr>
        <p:txBody>
          <a:bodyPr vert="horz" wrap="square" lIns="0" tIns="0" rIns="0" bIns="0" rtlCol="0">
            <a:spAutoFit/>
          </a:bodyPr>
          <a:lstStyle/>
          <a:p>
            <a:pPr marR="661035" algn="ctr">
              <a:lnSpc>
                <a:spcPct val="100000"/>
              </a:lnSpc>
            </a:pPr>
            <a:r>
              <a:rPr sz="500" spc="20" dirty="0">
                <a:solidFill>
                  <a:srgbClr val="5BB85B"/>
                </a:solidFill>
                <a:latin typeface="Arial"/>
                <a:cs typeface="Arial"/>
              </a:rPr>
              <a:t>Posterior</a:t>
            </a:r>
            <a:endParaRPr sz="500" dirty="0">
              <a:latin typeface="Arial"/>
              <a:cs typeface="Arial"/>
            </a:endParaRPr>
          </a:p>
          <a:p>
            <a:pPr marL="2235200">
              <a:lnSpc>
                <a:spcPct val="100000"/>
              </a:lnSpc>
              <a:spcBef>
                <a:spcPts val="40"/>
              </a:spcBef>
            </a:pPr>
            <a:r>
              <a:rPr sz="500" spc="35" dirty="0">
                <a:solidFill>
                  <a:srgbClr val="D8524F"/>
                </a:solidFill>
                <a:latin typeface="Arial"/>
                <a:cs typeface="Arial"/>
              </a:rPr>
              <a:t>Normalization</a:t>
            </a:r>
            <a:endParaRPr sz="500" dirty="0">
              <a:latin typeface="Arial"/>
              <a:cs typeface="Arial"/>
            </a:endParaRPr>
          </a:p>
          <a:p>
            <a:pPr marL="12700">
              <a:lnSpc>
                <a:spcPct val="100000"/>
              </a:lnSpc>
              <a:spcBef>
                <a:spcPts val="334"/>
              </a:spcBef>
            </a:pPr>
            <a:r>
              <a:rPr sz="800" spc="25" dirty="0">
                <a:latin typeface="Euphemia UCAS"/>
                <a:cs typeface="Euphemia UCAS"/>
              </a:rPr>
              <a:t>to</a:t>
            </a:r>
            <a:r>
              <a:rPr sz="800" spc="-5" dirty="0">
                <a:latin typeface="Euphemia UCAS"/>
                <a:cs typeface="Euphemia UCAS"/>
              </a:rPr>
              <a:t> </a:t>
            </a:r>
            <a:r>
              <a:rPr sz="800" spc="-15" dirty="0">
                <a:latin typeface="Euphemia UCAS"/>
                <a:cs typeface="Euphemia UCAS"/>
              </a:rPr>
              <a:t>determine:</a:t>
            </a:r>
            <a:endParaRPr sz="800" dirty="0">
              <a:latin typeface="Euphemia UCAS"/>
              <a:cs typeface="Euphemia UCAS"/>
            </a:endParaRPr>
          </a:p>
          <a:p>
            <a:pPr marL="949325" marR="5080" indent="-859790">
              <a:lnSpc>
                <a:spcPct val="181600"/>
              </a:lnSpc>
              <a:spcBef>
                <a:spcPts val="50"/>
              </a:spcBef>
            </a:pPr>
            <a:r>
              <a:rPr sz="800" spc="-5" dirty="0">
                <a:latin typeface="Euphemia UCAS"/>
                <a:cs typeface="Euphemia UCAS"/>
              </a:rPr>
              <a:t>1. the </a:t>
            </a:r>
            <a:r>
              <a:rPr sz="800" spc="-10" dirty="0">
                <a:latin typeface="Euphemia UCAS"/>
                <a:cs typeface="Euphemia UCAS"/>
              </a:rPr>
              <a:t>most </a:t>
            </a:r>
            <a:r>
              <a:rPr sz="800" spc="-5" dirty="0">
                <a:latin typeface="Euphemia UCAS"/>
                <a:cs typeface="Euphemia UCAS"/>
              </a:rPr>
              <a:t>likely </a:t>
            </a:r>
            <a:r>
              <a:rPr sz="800" spc="-20" dirty="0">
                <a:latin typeface="Euphemia UCAS"/>
                <a:cs typeface="Euphemia UCAS"/>
              </a:rPr>
              <a:t>genotype </a:t>
            </a:r>
            <a:r>
              <a:rPr lang="es-ES_tradnl" sz="800" spc="-45" dirty="0">
                <a:latin typeface="Arial"/>
                <a:cs typeface="Arial"/>
              </a:rPr>
              <a:t>g</a:t>
            </a:r>
            <a:r>
              <a:rPr sz="800" spc="-45" dirty="0">
                <a:latin typeface="Symbol" charset="2"/>
                <a:cs typeface="Symbol" charset="2"/>
              </a:rPr>
              <a:t> </a:t>
            </a:r>
            <a:r>
              <a:rPr sz="800" spc="-80" dirty="0">
                <a:latin typeface="Symbol" charset="2"/>
                <a:cs typeface="Symbol" charset="2"/>
              </a:rPr>
              <a:t>∈ </a:t>
            </a:r>
            <a:r>
              <a:rPr sz="800" spc="-35" dirty="0">
                <a:latin typeface="Symbol" charset="2"/>
                <a:cs typeface="Symbol" charset="2"/>
              </a:rPr>
              <a:t>{</a:t>
            </a:r>
            <a:r>
              <a:rPr sz="800" spc="-35" dirty="0">
                <a:latin typeface="Euphemia UCAS"/>
                <a:cs typeface="Euphemia UCAS"/>
              </a:rPr>
              <a:t>RR</a:t>
            </a:r>
            <a:r>
              <a:rPr sz="800" i="1" spc="-35" dirty="0">
                <a:latin typeface="Euphemia UCAS"/>
                <a:cs typeface="Euphemia UCAS"/>
              </a:rPr>
              <a:t>, </a:t>
            </a:r>
            <a:r>
              <a:rPr sz="800" dirty="0">
                <a:latin typeface="Euphemia UCAS"/>
                <a:cs typeface="Euphemia UCAS"/>
              </a:rPr>
              <a:t>RA</a:t>
            </a:r>
            <a:r>
              <a:rPr sz="800" i="1" dirty="0">
                <a:latin typeface="Euphemia UCAS"/>
                <a:cs typeface="Euphemia UCAS"/>
              </a:rPr>
              <a:t>, </a:t>
            </a:r>
            <a:r>
              <a:rPr sz="800" dirty="0">
                <a:latin typeface="Euphemia UCAS"/>
                <a:cs typeface="Euphemia UCAS"/>
              </a:rPr>
              <a:t>AA</a:t>
            </a:r>
            <a:r>
              <a:rPr sz="800" dirty="0">
                <a:latin typeface="Symbol" charset="2"/>
                <a:cs typeface="Symbol" charset="2"/>
              </a:rPr>
              <a:t>}</a:t>
            </a:r>
            <a:r>
              <a:rPr sz="800" i="1" dirty="0">
                <a:latin typeface="Euphemia UCAS"/>
                <a:cs typeface="Euphemia UCAS"/>
              </a:rPr>
              <a:t> </a:t>
            </a:r>
            <a:r>
              <a:rPr sz="800" spc="-20" dirty="0">
                <a:latin typeface="Euphemia UCAS"/>
                <a:cs typeface="Euphemia UCAS"/>
              </a:rPr>
              <a:t>given </a:t>
            </a:r>
            <a:r>
              <a:rPr sz="800" spc="-5" dirty="0">
                <a:latin typeface="Euphemia UCAS"/>
                <a:cs typeface="Euphemia UCAS"/>
              </a:rPr>
              <a:t>the </a:t>
            </a:r>
            <a:r>
              <a:rPr sz="800" spc="-30" dirty="0">
                <a:latin typeface="Euphemia UCAS"/>
                <a:cs typeface="Euphemia UCAS"/>
              </a:rPr>
              <a:t>observed </a:t>
            </a:r>
            <a:r>
              <a:rPr sz="800" spc="-5" dirty="0">
                <a:latin typeface="Euphemia UCAS"/>
                <a:cs typeface="Euphemia UCAS"/>
              </a:rPr>
              <a:t>data </a:t>
            </a:r>
            <a:r>
              <a:rPr sz="800" i="1" spc="114" dirty="0">
                <a:latin typeface="Euphemia UCAS"/>
                <a:cs typeface="Euphemia UCAS"/>
              </a:rPr>
              <a:t>D  </a:t>
            </a:r>
            <a:endParaRPr lang="es-ES_tradnl" sz="800" i="1" spc="114" dirty="0">
              <a:latin typeface="Euphemia UCAS"/>
              <a:cs typeface="Euphemia UCAS"/>
            </a:endParaRPr>
          </a:p>
          <a:p>
            <a:pPr marL="949325" marR="5080" indent="-859790">
              <a:lnSpc>
                <a:spcPct val="181600"/>
              </a:lnSpc>
              <a:spcBef>
                <a:spcPts val="50"/>
              </a:spcBef>
            </a:pPr>
            <a:r>
              <a:rPr lang="es-ES_tradnl" sz="800" i="1" spc="114" dirty="0">
                <a:latin typeface="Euphemia UCAS"/>
                <a:cs typeface="Euphemia UCAS"/>
              </a:rPr>
              <a:t>		</a:t>
            </a:r>
            <a:r>
              <a:rPr sz="800" i="1" spc="-45" dirty="0">
                <a:latin typeface="Arial"/>
                <a:cs typeface="Arial"/>
              </a:rPr>
              <a:t>g</a:t>
            </a:r>
            <a:r>
              <a:rPr sz="800" i="1" spc="15" dirty="0">
                <a:latin typeface="Arial"/>
                <a:cs typeface="Arial"/>
              </a:rPr>
              <a:t> </a:t>
            </a:r>
            <a:r>
              <a:rPr sz="800" spc="204" dirty="0">
                <a:latin typeface="Times New Roman"/>
                <a:cs typeface="Times New Roman"/>
              </a:rPr>
              <a:t>=</a:t>
            </a:r>
            <a:r>
              <a:rPr sz="800" spc="15" dirty="0">
                <a:latin typeface="Times New Roman"/>
                <a:cs typeface="Times New Roman"/>
              </a:rPr>
              <a:t> </a:t>
            </a:r>
            <a:r>
              <a:rPr sz="800" spc="55" dirty="0">
                <a:latin typeface="Arial"/>
                <a:cs typeface="Arial"/>
              </a:rPr>
              <a:t>argmax</a:t>
            </a:r>
            <a:r>
              <a:rPr sz="800" spc="-70" dirty="0">
                <a:latin typeface="Arial"/>
                <a:cs typeface="Arial"/>
              </a:rPr>
              <a:t> </a:t>
            </a:r>
            <a:r>
              <a:rPr sz="800" i="1" dirty="0">
                <a:latin typeface="Arial"/>
                <a:cs typeface="Arial"/>
              </a:rPr>
              <a:t>P</a:t>
            </a:r>
            <a:r>
              <a:rPr sz="800" i="1" spc="-114" dirty="0">
                <a:latin typeface="Arial"/>
                <a:cs typeface="Arial"/>
              </a:rPr>
              <a:t> </a:t>
            </a:r>
            <a:r>
              <a:rPr sz="800" spc="35" dirty="0">
                <a:latin typeface="Arial"/>
                <a:cs typeface="Arial"/>
              </a:rPr>
              <a:t>(</a:t>
            </a:r>
            <a:r>
              <a:rPr sz="800" i="1" spc="35" dirty="0">
                <a:latin typeface="Arial"/>
                <a:cs typeface="Arial"/>
              </a:rPr>
              <a:t>G|D</a:t>
            </a:r>
            <a:r>
              <a:rPr sz="800" spc="35" dirty="0">
                <a:latin typeface="Arial"/>
                <a:cs typeface="Arial"/>
              </a:rPr>
              <a:t>)</a:t>
            </a:r>
            <a:endParaRPr sz="800" dirty="0">
              <a:latin typeface="Arial"/>
              <a:cs typeface="Arial"/>
            </a:endParaRPr>
          </a:p>
          <a:p>
            <a:pPr marR="758190" algn="ctr">
              <a:lnSpc>
                <a:spcPts val="715"/>
              </a:lnSpc>
            </a:pPr>
            <a:r>
              <a:rPr lang="es-ES_tradnl" sz="600" i="1" spc="100" dirty="0">
                <a:latin typeface="Arial"/>
                <a:cs typeface="Arial"/>
              </a:rPr>
              <a:t>                </a:t>
            </a:r>
            <a:r>
              <a:rPr sz="600" i="1" spc="100" dirty="0">
                <a:latin typeface="Arial"/>
                <a:cs typeface="Arial"/>
              </a:rPr>
              <a:t>G</a:t>
            </a:r>
            <a:endParaRPr sz="600" dirty="0">
              <a:latin typeface="Arial"/>
              <a:cs typeface="Arial"/>
            </a:endParaRPr>
          </a:p>
        </p:txBody>
      </p:sp>
      <p:sp>
        <p:nvSpPr>
          <p:cNvPr id="15" name="object 15"/>
          <p:cNvSpPr txBox="1"/>
          <p:nvPr/>
        </p:nvSpPr>
        <p:spPr>
          <a:xfrm>
            <a:off x="424966" y="2412873"/>
            <a:ext cx="1803883" cy="123111"/>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2.  </a:t>
            </a:r>
            <a:r>
              <a:rPr sz="800" spc="-20" dirty="0">
                <a:latin typeface="Euphemia UCAS"/>
                <a:cs typeface="Euphemia UCAS"/>
              </a:rPr>
              <a:t>and </a:t>
            </a:r>
            <a:r>
              <a:rPr sz="800" spc="-5" dirty="0">
                <a:latin typeface="Euphemia UCAS"/>
                <a:cs typeface="Euphemia UCAS"/>
              </a:rPr>
              <a:t>the </a:t>
            </a:r>
            <a:r>
              <a:rPr sz="800" spc="-20" dirty="0">
                <a:latin typeface="Euphemia UCAS"/>
                <a:cs typeface="Euphemia UCAS"/>
              </a:rPr>
              <a:t>genotype</a:t>
            </a:r>
            <a:r>
              <a:rPr sz="800" spc="150" dirty="0">
                <a:latin typeface="Euphemia UCAS"/>
                <a:cs typeface="Euphemia UCAS"/>
              </a:rPr>
              <a:t> </a:t>
            </a:r>
            <a:r>
              <a:rPr sz="800" dirty="0">
                <a:latin typeface="Euphemia UCAS"/>
                <a:cs typeface="Euphemia UCAS"/>
              </a:rPr>
              <a:t>quality</a:t>
            </a:r>
            <a:endParaRPr sz="800">
              <a:latin typeface="Euphemia UCAS"/>
              <a:cs typeface="Euphemia UCAS"/>
            </a:endParaRPr>
          </a:p>
        </p:txBody>
      </p:sp>
      <p:sp>
        <p:nvSpPr>
          <p:cNvPr id="16" name="object 16"/>
          <p:cNvSpPr txBox="1"/>
          <p:nvPr/>
        </p:nvSpPr>
        <p:spPr>
          <a:xfrm>
            <a:off x="1107655" y="2634297"/>
            <a:ext cx="1577240" cy="123111"/>
          </a:xfrm>
          <a:prstGeom prst="rect">
            <a:avLst/>
          </a:prstGeom>
        </p:spPr>
        <p:txBody>
          <a:bodyPr vert="horz" wrap="square" lIns="0" tIns="0" rIns="0" bIns="0" rtlCol="0">
            <a:spAutoFit/>
          </a:bodyPr>
          <a:lstStyle/>
          <a:p>
            <a:pPr marL="12700">
              <a:lnSpc>
                <a:spcPct val="100000"/>
              </a:lnSpc>
            </a:pPr>
            <a:r>
              <a:rPr sz="800" i="1" spc="40" dirty="0">
                <a:latin typeface="Helvetica" pitchFamily="2" charset="0"/>
                <a:cs typeface="Al Nile" pitchFamily="2" charset="-78"/>
              </a:rPr>
              <a:t>Q</a:t>
            </a:r>
            <a:r>
              <a:rPr sz="800" i="1" dirty="0">
                <a:latin typeface="Helvetica" pitchFamily="2" charset="0"/>
                <a:cs typeface="Al Nile" pitchFamily="2" charset="-78"/>
              </a:rPr>
              <a:t> </a:t>
            </a:r>
            <a:r>
              <a:rPr sz="800" spc="204" dirty="0">
                <a:latin typeface="Helvetica" pitchFamily="2" charset="0"/>
                <a:cs typeface="Al Nile" pitchFamily="2" charset="-78"/>
              </a:rPr>
              <a:t>=</a:t>
            </a:r>
            <a:r>
              <a:rPr sz="800" spc="25" dirty="0">
                <a:latin typeface="Helvetica" pitchFamily="2" charset="0"/>
                <a:cs typeface="Al Nile" pitchFamily="2" charset="-78"/>
              </a:rPr>
              <a:t> </a:t>
            </a:r>
            <a:r>
              <a:rPr sz="800" i="1" spc="20" dirty="0">
                <a:latin typeface="Helvetica" pitchFamily="2" charset="0"/>
                <a:cs typeface="Al Nile" pitchFamily="2" charset="-78"/>
              </a:rPr>
              <a:t>−</a:t>
            </a:r>
            <a:r>
              <a:rPr sz="800" spc="20" dirty="0">
                <a:latin typeface="Helvetica" pitchFamily="2" charset="0"/>
                <a:cs typeface="Al Nile" pitchFamily="2" charset="-78"/>
              </a:rPr>
              <a:t>10</a:t>
            </a:r>
            <a:r>
              <a:rPr sz="800" spc="-65" dirty="0">
                <a:latin typeface="Helvetica" pitchFamily="2" charset="0"/>
                <a:cs typeface="Al Nile" pitchFamily="2" charset="-78"/>
              </a:rPr>
              <a:t> </a:t>
            </a:r>
            <a:r>
              <a:rPr sz="800" spc="20" dirty="0">
                <a:latin typeface="Helvetica" pitchFamily="2" charset="0"/>
                <a:cs typeface="Al Nile" pitchFamily="2" charset="-78"/>
              </a:rPr>
              <a:t>log</a:t>
            </a:r>
            <a:r>
              <a:rPr sz="900" spc="30" baseline="-18518" dirty="0">
                <a:latin typeface="Helvetica" pitchFamily="2" charset="0"/>
                <a:cs typeface="Al Nile" pitchFamily="2" charset="-78"/>
              </a:rPr>
              <a:t>10</a:t>
            </a:r>
            <a:r>
              <a:rPr sz="800" spc="20" dirty="0">
                <a:latin typeface="Helvetica" pitchFamily="2" charset="0"/>
                <a:cs typeface="Al Nile" pitchFamily="2" charset="-78"/>
              </a:rPr>
              <a:t>[1</a:t>
            </a:r>
            <a:r>
              <a:rPr sz="800" spc="-25" dirty="0">
                <a:latin typeface="Helvetica" pitchFamily="2" charset="0"/>
                <a:cs typeface="Al Nile" pitchFamily="2" charset="-78"/>
              </a:rPr>
              <a:t> </a:t>
            </a:r>
            <a:r>
              <a:rPr sz="800" i="1" spc="15" dirty="0">
                <a:latin typeface="Helvetica" pitchFamily="2" charset="0"/>
                <a:cs typeface="Al Nile" pitchFamily="2" charset="-78"/>
              </a:rPr>
              <a:t>−</a:t>
            </a:r>
            <a:r>
              <a:rPr sz="800" i="1" spc="-95" dirty="0">
                <a:latin typeface="Helvetica" pitchFamily="2" charset="0"/>
                <a:cs typeface="Al Nile" pitchFamily="2" charset="-78"/>
              </a:rPr>
              <a:t> </a:t>
            </a:r>
            <a:r>
              <a:rPr sz="800" i="1" dirty="0">
                <a:latin typeface="Helvetica" pitchFamily="2" charset="0"/>
                <a:cs typeface="Al Nile" pitchFamily="2" charset="-78"/>
              </a:rPr>
              <a:t>P</a:t>
            </a:r>
            <a:r>
              <a:rPr sz="800" i="1" spc="-110" dirty="0">
                <a:latin typeface="Helvetica" pitchFamily="2" charset="0"/>
                <a:cs typeface="Al Nile" pitchFamily="2" charset="-78"/>
              </a:rPr>
              <a:t> </a:t>
            </a:r>
            <a:r>
              <a:rPr sz="800" spc="20" dirty="0">
                <a:latin typeface="Helvetica" pitchFamily="2" charset="0"/>
                <a:cs typeface="Al Nile" pitchFamily="2" charset="-78"/>
              </a:rPr>
              <a:t>(G</a:t>
            </a:r>
            <a:r>
              <a:rPr lang="en-MX" sz="800" spc="20" dirty="0">
                <a:latin typeface="Helvetica" pitchFamily="2" charset="0"/>
                <a:cs typeface="Al Nile" pitchFamily="2" charset="-78"/>
              </a:rPr>
              <a:t>|</a:t>
            </a:r>
            <a:r>
              <a:rPr sz="800" spc="20" dirty="0">
                <a:latin typeface="Helvetica" pitchFamily="2" charset="0"/>
                <a:cs typeface="Al Nile" pitchFamily="2" charset="-78"/>
              </a:rPr>
              <a:t>D)]</a:t>
            </a:r>
            <a:endParaRPr sz="800" dirty="0">
              <a:latin typeface="Helvetica" pitchFamily="2" charset="0"/>
              <a:cs typeface="Al Nile" pitchFamily="2" charset="-78"/>
            </a:endParaRPr>
          </a:p>
        </p:txBody>
      </p:sp>
      <p:sp>
        <p:nvSpPr>
          <p:cNvPr id="17" name="object 17"/>
          <p:cNvSpPr/>
          <p:nvPr/>
        </p:nvSpPr>
        <p:spPr>
          <a:xfrm>
            <a:off x="3147411" y="2417449"/>
            <a:ext cx="1009015" cy="676275"/>
          </a:xfrm>
          <a:custGeom>
            <a:avLst/>
            <a:gdLst/>
            <a:ahLst/>
            <a:cxnLst/>
            <a:rect l="l" t="t" r="r" b="b"/>
            <a:pathLst>
              <a:path w="1009014" h="676275">
                <a:moveTo>
                  <a:pt x="0" y="675674"/>
                </a:moveTo>
                <a:lnTo>
                  <a:pt x="105131" y="664920"/>
                </a:lnTo>
                <a:lnTo>
                  <a:pt x="199143" y="654187"/>
                </a:lnTo>
                <a:lnTo>
                  <a:pt x="284057" y="643363"/>
                </a:lnTo>
                <a:lnTo>
                  <a:pt x="359873" y="632570"/>
                </a:lnTo>
                <a:lnTo>
                  <a:pt x="427602" y="621805"/>
                </a:lnTo>
                <a:lnTo>
                  <a:pt x="488255" y="611044"/>
                </a:lnTo>
                <a:lnTo>
                  <a:pt x="542843" y="600230"/>
                </a:lnTo>
                <a:lnTo>
                  <a:pt x="592376" y="589262"/>
                </a:lnTo>
                <a:lnTo>
                  <a:pt x="636855" y="578241"/>
                </a:lnTo>
                <a:lnTo>
                  <a:pt x="676279" y="567314"/>
                </a:lnTo>
                <a:lnTo>
                  <a:pt x="742997" y="545484"/>
                </a:lnTo>
                <a:lnTo>
                  <a:pt x="796574" y="523562"/>
                </a:lnTo>
                <a:lnTo>
                  <a:pt x="841053" y="500683"/>
                </a:lnTo>
                <a:lnTo>
                  <a:pt x="877445" y="476931"/>
                </a:lnTo>
                <a:lnTo>
                  <a:pt x="906760" y="452452"/>
                </a:lnTo>
                <a:lnTo>
                  <a:pt x="940119" y="414214"/>
                </a:lnTo>
                <a:lnTo>
                  <a:pt x="965391" y="370200"/>
                </a:lnTo>
                <a:lnTo>
                  <a:pt x="984598" y="314896"/>
                </a:lnTo>
                <a:lnTo>
                  <a:pt x="993696" y="271237"/>
                </a:lnTo>
                <a:lnTo>
                  <a:pt x="1000772" y="214950"/>
                </a:lnTo>
                <a:lnTo>
                  <a:pt x="1003805" y="175284"/>
                </a:lnTo>
                <a:lnTo>
                  <a:pt x="1005827" y="135618"/>
                </a:lnTo>
                <a:lnTo>
                  <a:pt x="1007848" y="67809"/>
                </a:lnTo>
                <a:lnTo>
                  <a:pt x="1008859" y="0"/>
                </a:lnTo>
              </a:path>
            </a:pathLst>
          </a:custGeom>
          <a:ln w="12857">
            <a:solidFill>
              <a:srgbClr val="D9534F"/>
            </a:solidFill>
          </a:ln>
        </p:spPr>
        <p:txBody>
          <a:bodyPr wrap="square" lIns="0" tIns="0" rIns="0" bIns="0" rtlCol="0"/>
          <a:lstStyle/>
          <a:p>
            <a:endParaRPr/>
          </a:p>
        </p:txBody>
      </p:sp>
      <p:sp>
        <p:nvSpPr>
          <p:cNvPr id="18" name="object 18"/>
          <p:cNvSpPr/>
          <p:nvPr/>
        </p:nvSpPr>
        <p:spPr>
          <a:xfrm>
            <a:off x="3146400" y="2417449"/>
            <a:ext cx="1010919" cy="0"/>
          </a:xfrm>
          <a:custGeom>
            <a:avLst/>
            <a:gdLst/>
            <a:ahLst/>
            <a:cxnLst/>
            <a:rect l="l" t="t" r="r" b="b"/>
            <a:pathLst>
              <a:path w="1010920">
                <a:moveTo>
                  <a:pt x="0" y="0"/>
                </a:moveTo>
                <a:lnTo>
                  <a:pt x="1010881" y="0"/>
                </a:lnTo>
              </a:path>
            </a:pathLst>
          </a:custGeom>
          <a:ln w="5142">
            <a:solidFill>
              <a:srgbClr val="000000"/>
            </a:solidFill>
          </a:ln>
        </p:spPr>
        <p:txBody>
          <a:bodyPr wrap="square" lIns="0" tIns="0" rIns="0" bIns="0" rtlCol="0"/>
          <a:lstStyle/>
          <a:p>
            <a:endParaRPr/>
          </a:p>
        </p:txBody>
      </p:sp>
      <p:sp>
        <p:nvSpPr>
          <p:cNvPr id="19" name="object 19"/>
          <p:cNvSpPr/>
          <p:nvPr/>
        </p:nvSpPr>
        <p:spPr>
          <a:xfrm>
            <a:off x="4157282" y="2417449"/>
            <a:ext cx="0" cy="676275"/>
          </a:xfrm>
          <a:custGeom>
            <a:avLst/>
            <a:gdLst/>
            <a:ahLst/>
            <a:cxnLst/>
            <a:rect l="l" t="t" r="r" b="b"/>
            <a:pathLst>
              <a:path h="676275">
                <a:moveTo>
                  <a:pt x="0" y="675772"/>
                </a:moveTo>
                <a:lnTo>
                  <a:pt x="0" y="0"/>
                </a:lnTo>
              </a:path>
            </a:pathLst>
          </a:custGeom>
          <a:ln w="5142">
            <a:solidFill>
              <a:srgbClr val="000000"/>
            </a:solidFill>
          </a:ln>
        </p:spPr>
        <p:txBody>
          <a:bodyPr wrap="square" lIns="0" tIns="0" rIns="0" bIns="0" rtlCol="0"/>
          <a:lstStyle/>
          <a:p>
            <a:endParaRPr/>
          </a:p>
        </p:txBody>
      </p:sp>
      <p:sp>
        <p:nvSpPr>
          <p:cNvPr id="20" name="object 20"/>
          <p:cNvSpPr/>
          <p:nvPr/>
        </p:nvSpPr>
        <p:spPr>
          <a:xfrm>
            <a:off x="3146400" y="3093222"/>
            <a:ext cx="1010919" cy="0"/>
          </a:xfrm>
          <a:custGeom>
            <a:avLst/>
            <a:gdLst/>
            <a:ahLst/>
            <a:cxnLst/>
            <a:rect l="l" t="t" r="r" b="b"/>
            <a:pathLst>
              <a:path w="1010920">
                <a:moveTo>
                  <a:pt x="0" y="0"/>
                </a:moveTo>
                <a:lnTo>
                  <a:pt x="1010881" y="0"/>
                </a:lnTo>
              </a:path>
            </a:pathLst>
          </a:custGeom>
          <a:ln w="5142">
            <a:solidFill>
              <a:srgbClr val="000000"/>
            </a:solidFill>
          </a:ln>
        </p:spPr>
        <p:txBody>
          <a:bodyPr wrap="square" lIns="0" tIns="0" rIns="0" bIns="0" rtlCol="0"/>
          <a:lstStyle/>
          <a:p>
            <a:endParaRPr/>
          </a:p>
        </p:txBody>
      </p:sp>
      <p:sp>
        <p:nvSpPr>
          <p:cNvPr id="21" name="object 21"/>
          <p:cNvSpPr/>
          <p:nvPr/>
        </p:nvSpPr>
        <p:spPr>
          <a:xfrm>
            <a:off x="3146400" y="2417449"/>
            <a:ext cx="0" cy="676275"/>
          </a:xfrm>
          <a:custGeom>
            <a:avLst/>
            <a:gdLst/>
            <a:ahLst/>
            <a:cxnLst/>
            <a:rect l="l" t="t" r="r" b="b"/>
            <a:pathLst>
              <a:path h="676275">
                <a:moveTo>
                  <a:pt x="0" y="675772"/>
                </a:moveTo>
                <a:lnTo>
                  <a:pt x="0" y="0"/>
                </a:lnTo>
              </a:path>
            </a:pathLst>
          </a:custGeom>
          <a:ln w="5142">
            <a:solidFill>
              <a:srgbClr val="000000"/>
            </a:solidFill>
          </a:ln>
        </p:spPr>
        <p:txBody>
          <a:bodyPr wrap="square" lIns="0" tIns="0" rIns="0" bIns="0" rtlCol="0"/>
          <a:lstStyle/>
          <a:p>
            <a:endParaRPr/>
          </a:p>
        </p:txBody>
      </p:sp>
      <p:sp>
        <p:nvSpPr>
          <p:cNvPr id="22" name="object 22"/>
          <p:cNvSpPr/>
          <p:nvPr/>
        </p:nvSpPr>
        <p:spPr>
          <a:xfrm>
            <a:off x="3146400"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23" name="object 23"/>
          <p:cNvSpPr/>
          <p:nvPr/>
        </p:nvSpPr>
        <p:spPr>
          <a:xfrm>
            <a:off x="3146400"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24" name="object 24"/>
          <p:cNvSpPr/>
          <p:nvPr/>
        </p:nvSpPr>
        <p:spPr>
          <a:xfrm>
            <a:off x="3146400"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25" name="object 25"/>
          <p:cNvSpPr/>
          <p:nvPr/>
        </p:nvSpPr>
        <p:spPr>
          <a:xfrm>
            <a:off x="3146400"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26" name="object 26"/>
          <p:cNvSpPr/>
          <p:nvPr/>
        </p:nvSpPr>
        <p:spPr>
          <a:xfrm>
            <a:off x="3348577"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27" name="object 27"/>
          <p:cNvSpPr/>
          <p:nvPr/>
        </p:nvSpPr>
        <p:spPr>
          <a:xfrm>
            <a:off x="3348577"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28" name="object 28"/>
          <p:cNvSpPr/>
          <p:nvPr/>
        </p:nvSpPr>
        <p:spPr>
          <a:xfrm>
            <a:off x="3348577"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29" name="object 29"/>
          <p:cNvSpPr/>
          <p:nvPr/>
        </p:nvSpPr>
        <p:spPr>
          <a:xfrm>
            <a:off x="3348577"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30" name="object 30"/>
          <p:cNvSpPr/>
          <p:nvPr/>
        </p:nvSpPr>
        <p:spPr>
          <a:xfrm>
            <a:off x="3550753"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31" name="object 31"/>
          <p:cNvSpPr/>
          <p:nvPr/>
        </p:nvSpPr>
        <p:spPr>
          <a:xfrm>
            <a:off x="3550753"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32" name="object 32"/>
          <p:cNvSpPr/>
          <p:nvPr/>
        </p:nvSpPr>
        <p:spPr>
          <a:xfrm>
            <a:off x="3550753"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33" name="object 33"/>
          <p:cNvSpPr/>
          <p:nvPr/>
        </p:nvSpPr>
        <p:spPr>
          <a:xfrm>
            <a:off x="3550753"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34" name="object 34"/>
          <p:cNvSpPr/>
          <p:nvPr/>
        </p:nvSpPr>
        <p:spPr>
          <a:xfrm>
            <a:off x="3752929"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35" name="object 35"/>
          <p:cNvSpPr/>
          <p:nvPr/>
        </p:nvSpPr>
        <p:spPr>
          <a:xfrm>
            <a:off x="3752929"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36" name="object 36"/>
          <p:cNvSpPr/>
          <p:nvPr/>
        </p:nvSpPr>
        <p:spPr>
          <a:xfrm>
            <a:off x="3752929"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37" name="object 37"/>
          <p:cNvSpPr/>
          <p:nvPr/>
        </p:nvSpPr>
        <p:spPr>
          <a:xfrm>
            <a:off x="3752929"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38" name="object 38"/>
          <p:cNvSpPr/>
          <p:nvPr/>
        </p:nvSpPr>
        <p:spPr>
          <a:xfrm>
            <a:off x="3955106"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39" name="object 39"/>
          <p:cNvSpPr/>
          <p:nvPr/>
        </p:nvSpPr>
        <p:spPr>
          <a:xfrm>
            <a:off x="3955106"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40" name="object 40"/>
          <p:cNvSpPr/>
          <p:nvPr/>
        </p:nvSpPr>
        <p:spPr>
          <a:xfrm>
            <a:off x="3955106"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41" name="object 41"/>
          <p:cNvSpPr/>
          <p:nvPr/>
        </p:nvSpPr>
        <p:spPr>
          <a:xfrm>
            <a:off x="3955106"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42" name="object 42"/>
          <p:cNvSpPr/>
          <p:nvPr/>
        </p:nvSpPr>
        <p:spPr>
          <a:xfrm>
            <a:off x="4157282" y="3082936"/>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43" name="object 43"/>
          <p:cNvSpPr/>
          <p:nvPr/>
        </p:nvSpPr>
        <p:spPr>
          <a:xfrm>
            <a:off x="4157282" y="3072650"/>
            <a:ext cx="0" cy="20955"/>
          </a:xfrm>
          <a:custGeom>
            <a:avLst/>
            <a:gdLst/>
            <a:ahLst/>
            <a:cxnLst/>
            <a:rect l="l" t="t" r="r" b="b"/>
            <a:pathLst>
              <a:path h="20955">
                <a:moveTo>
                  <a:pt x="0" y="20571"/>
                </a:moveTo>
                <a:lnTo>
                  <a:pt x="0" y="0"/>
                </a:lnTo>
              </a:path>
            </a:pathLst>
          </a:custGeom>
          <a:ln w="3175">
            <a:solidFill>
              <a:srgbClr val="000000"/>
            </a:solidFill>
          </a:ln>
        </p:spPr>
        <p:txBody>
          <a:bodyPr wrap="square" lIns="0" tIns="0" rIns="0" bIns="0" rtlCol="0"/>
          <a:lstStyle/>
          <a:p>
            <a:endParaRPr/>
          </a:p>
        </p:txBody>
      </p:sp>
      <p:sp>
        <p:nvSpPr>
          <p:cNvPr id="44" name="object 44"/>
          <p:cNvSpPr/>
          <p:nvPr/>
        </p:nvSpPr>
        <p:spPr>
          <a:xfrm>
            <a:off x="4157282" y="2427735"/>
            <a:ext cx="0" cy="0"/>
          </a:xfrm>
          <a:custGeom>
            <a:avLst/>
            <a:gdLst/>
            <a:ahLst/>
            <a:cxnLst/>
            <a:rect l="l" t="t" r="r" b="b"/>
            <a:pathLst>
              <a:path>
                <a:moveTo>
                  <a:pt x="0" y="0"/>
                </a:moveTo>
                <a:lnTo>
                  <a:pt x="0" y="0"/>
                </a:lnTo>
              </a:path>
            </a:pathLst>
          </a:custGeom>
          <a:ln w="20571">
            <a:solidFill>
              <a:srgbClr val="000000"/>
            </a:solidFill>
          </a:ln>
        </p:spPr>
        <p:txBody>
          <a:bodyPr wrap="square" lIns="0" tIns="0" rIns="0" bIns="0" rtlCol="0"/>
          <a:lstStyle/>
          <a:p>
            <a:endParaRPr/>
          </a:p>
        </p:txBody>
      </p:sp>
      <p:sp>
        <p:nvSpPr>
          <p:cNvPr id="45" name="object 45"/>
          <p:cNvSpPr/>
          <p:nvPr/>
        </p:nvSpPr>
        <p:spPr>
          <a:xfrm>
            <a:off x="4157282" y="2417449"/>
            <a:ext cx="0" cy="20955"/>
          </a:xfrm>
          <a:custGeom>
            <a:avLst/>
            <a:gdLst/>
            <a:ahLst/>
            <a:cxnLst/>
            <a:rect l="l" t="t" r="r" b="b"/>
            <a:pathLst>
              <a:path h="20955">
                <a:moveTo>
                  <a:pt x="0" y="0"/>
                </a:moveTo>
                <a:lnTo>
                  <a:pt x="0" y="20571"/>
                </a:lnTo>
              </a:path>
            </a:pathLst>
          </a:custGeom>
          <a:ln w="3175">
            <a:solidFill>
              <a:srgbClr val="000000"/>
            </a:solidFill>
          </a:ln>
        </p:spPr>
        <p:txBody>
          <a:bodyPr wrap="square" lIns="0" tIns="0" rIns="0" bIns="0" rtlCol="0"/>
          <a:lstStyle/>
          <a:p>
            <a:endParaRPr/>
          </a:p>
        </p:txBody>
      </p:sp>
      <p:sp>
        <p:nvSpPr>
          <p:cNvPr id="46" name="object 46"/>
          <p:cNvSpPr txBox="1"/>
          <p:nvPr/>
        </p:nvSpPr>
        <p:spPr>
          <a:xfrm>
            <a:off x="3067050" y="3101975"/>
            <a:ext cx="1136015" cy="67860"/>
          </a:xfrm>
          <a:prstGeom prst="rect">
            <a:avLst/>
          </a:prstGeom>
        </p:spPr>
        <p:txBody>
          <a:bodyPr vert="horz" wrap="square" lIns="0" tIns="0" rIns="0" bIns="0" rtlCol="0">
            <a:spAutoFit/>
          </a:bodyPr>
          <a:lstStyle/>
          <a:p>
            <a:pPr algn="ctr">
              <a:lnSpc>
                <a:spcPts val="515"/>
              </a:lnSpc>
            </a:pPr>
            <a:r>
              <a:rPr sz="500" dirty="0">
                <a:latin typeface="Euphemia UCAS"/>
                <a:cs typeface="Euphemia UCAS"/>
              </a:rPr>
              <a:t>0.0   0.2   0.4   </a:t>
            </a:r>
            <a:r>
              <a:rPr lang="es-ES_tradnl" sz="500" dirty="0">
                <a:latin typeface="Euphemia UCAS"/>
                <a:cs typeface="Euphemia UCAS"/>
              </a:rPr>
              <a:t> </a:t>
            </a:r>
            <a:r>
              <a:rPr sz="500" dirty="0">
                <a:latin typeface="Euphemia UCAS"/>
                <a:cs typeface="Euphemia UCAS"/>
              </a:rPr>
              <a:t>0.6   0.8   </a:t>
            </a:r>
            <a:r>
              <a:rPr sz="500" spc="70" dirty="0">
                <a:latin typeface="Euphemia UCAS"/>
                <a:cs typeface="Euphemia UCAS"/>
              </a:rPr>
              <a:t> </a:t>
            </a:r>
            <a:r>
              <a:rPr sz="500" dirty="0">
                <a:latin typeface="Euphemia UCAS"/>
                <a:cs typeface="Euphemia UCAS"/>
              </a:rPr>
              <a:t>1.0</a:t>
            </a:r>
          </a:p>
        </p:txBody>
      </p:sp>
      <p:sp>
        <p:nvSpPr>
          <p:cNvPr id="47" name="object 47"/>
          <p:cNvSpPr/>
          <p:nvPr/>
        </p:nvSpPr>
        <p:spPr>
          <a:xfrm>
            <a:off x="3146400" y="3093222"/>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48" name="object 48"/>
          <p:cNvSpPr/>
          <p:nvPr/>
        </p:nvSpPr>
        <p:spPr>
          <a:xfrm>
            <a:off x="3146400" y="3093222"/>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49" name="object 49"/>
          <p:cNvSpPr/>
          <p:nvPr/>
        </p:nvSpPr>
        <p:spPr>
          <a:xfrm>
            <a:off x="4136711" y="3093222"/>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50" name="object 50"/>
          <p:cNvSpPr/>
          <p:nvPr/>
        </p:nvSpPr>
        <p:spPr>
          <a:xfrm>
            <a:off x="4136711" y="3093222"/>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51" name="object 51"/>
          <p:cNvSpPr txBox="1"/>
          <p:nvPr/>
        </p:nvSpPr>
        <p:spPr>
          <a:xfrm>
            <a:off x="3082031" y="3040408"/>
            <a:ext cx="64769" cy="97155"/>
          </a:xfrm>
          <a:prstGeom prst="rect">
            <a:avLst/>
          </a:prstGeom>
        </p:spPr>
        <p:txBody>
          <a:bodyPr vert="horz" wrap="square" lIns="0" tIns="0" rIns="0" bIns="0" rtlCol="0">
            <a:spAutoFit/>
          </a:bodyPr>
          <a:lstStyle/>
          <a:p>
            <a:pPr marL="12700">
              <a:lnSpc>
                <a:spcPct val="100000"/>
              </a:lnSpc>
            </a:pPr>
            <a:r>
              <a:rPr sz="550" dirty="0">
                <a:latin typeface="Arial"/>
                <a:cs typeface="Arial"/>
              </a:rPr>
              <a:t>0</a:t>
            </a:r>
            <a:endParaRPr sz="550">
              <a:latin typeface="Arial"/>
              <a:cs typeface="Arial"/>
            </a:endParaRPr>
          </a:p>
        </p:txBody>
      </p:sp>
      <p:sp>
        <p:nvSpPr>
          <p:cNvPr id="52" name="object 52"/>
          <p:cNvSpPr/>
          <p:nvPr/>
        </p:nvSpPr>
        <p:spPr>
          <a:xfrm>
            <a:off x="3146400" y="2980593"/>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53" name="object 53"/>
          <p:cNvSpPr/>
          <p:nvPr/>
        </p:nvSpPr>
        <p:spPr>
          <a:xfrm>
            <a:off x="3146400" y="2980593"/>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54" name="object 54"/>
          <p:cNvSpPr/>
          <p:nvPr/>
        </p:nvSpPr>
        <p:spPr>
          <a:xfrm>
            <a:off x="4136711" y="2980593"/>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55" name="object 55"/>
          <p:cNvSpPr/>
          <p:nvPr/>
        </p:nvSpPr>
        <p:spPr>
          <a:xfrm>
            <a:off x="4136711" y="2980593"/>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56" name="object 56"/>
          <p:cNvSpPr/>
          <p:nvPr/>
        </p:nvSpPr>
        <p:spPr>
          <a:xfrm>
            <a:off x="3146400" y="2867964"/>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57" name="object 57"/>
          <p:cNvSpPr/>
          <p:nvPr/>
        </p:nvSpPr>
        <p:spPr>
          <a:xfrm>
            <a:off x="3146400" y="2867964"/>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58" name="object 58"/>
          <p:cNvSpPr/>
          <p:nvPr/>
        </p:nvSpPr>
        <p:spPr>
          <a:xfrm>
            <a:off x="4136711" y="2867964"/>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59" name="object 59"/>
          <p:cNvSpPr/>
          <p:nvPr/>
        </p:nvSpPr>
        <p:spPr>
          <a:xfrm>
            <a:off x="4136711" y="2867964"/>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60" name="object 60"/>
          <p:cNvSpPr/>
          <p:nvPr/>
        </p:nvSpPr>
        <p:spPr>
          <a:xfrm>
            <a:off x="3146400" y="2755336"/>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61" name="object 61"/>
          <p:cNvSpPr/>
          <p:nvPr/>
        </p:nvSpPr>
        <p:spPr>
          <a:xfrm>
            <a:off x="3146400" y="2755336"/>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62" name="object 62"/>
          <p:cNvSpPr/>
          <p:nvPr/>
        </p:nvSpPr>
        <p:spPr>
          <a:xfrm>
            <a:off x="4136711" y="2755336"/>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63" name="object 63"/>
          <p:cNvSpPr/>
          <p:nvPr/>
        </p:nvSpPr>
        <p:spPr>
          <a:xfrm>
            <a:off x="4136711" y="2755336"/>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64" name="object 64"/>
          <p:cNvSpPr/>
          <p:nvPr/>
        </p:nvSpPr>
        <p:spPr>
          <a:xfrm>
            <a:off x="3146400" y="2642707"/>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65" name="object 65"/>
          <p:cNvSpPr/>
          <p:nvPr/>
        </p:nvSpPr>
        <p:spPr>
          <a:xfrm>
            <a:off x="3146400" y="2642707"/>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66" name="object 66"/>
          <p:cNvSpPr/>
          <p:nvPr/>
        </p:nvSpPr>
        <p:spPr>
          <a:xfrm>
            <a:off x="4136711" y="2642707"/>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67" name="object 67"/>
          <p:cNvSpPr/>
          <p:nvPr/>
        </p:nvSpPr>
        <p:spPr>
          <a:xfrm>
            <a:off x="4136711" y="2642707"/>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68" name="object 68"/>
          <p:cNvSpPr/>
          <p:nvPr/>
        </p:nvSpPr>
        <p:spPr>
          <a:xfrm>
            <a:off x="3146400" y="2530078"/>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69" name="object 69"/>
          <p:cNvSpPr/>
          <p:nvPr/>
        </p:nvSpPr>
        <p:spPr>
          <a:xfrm>
            <a:off x="3146400" y="2530078"/>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70" name="object 70"/>
          <p:cNvSpPr/>
          <p:nvPr/>
        </p:nvSpPr>
        <p:spPr>
          <a:xfrm>
            <a:off x="4136711" y="2530078"/>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71" name="object 71"/>
          <p:cNvSpPr/>
          <p:nvPr/>
        </p:nvSpPr>
        <p:spPr>
          <a:xfrm>
            <a:off x="4136711" y="2530078"/>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72" name="object 72"/>
          <p:cNvSpPr/>
          <p:nvPr/>
        </p:nvSpPr>
        <p:spPr>
          <a:xfrm>
            <a:off x="3146400" y="2417449"/>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73" name="object 73"/>
          <p:cNvSpPr/>
          <p:nvPr/>
        </p:nvSpPr>
        <p:spPr>
          <a:xfrm>
            <a:off x="3146400" y="2417449"/>
            <a:ext cx="20955" cy="0"/>
          </a:xfrm>
          <a:custGeom>
            <a:avLst/>
            <a:gdLst/>
            <a:ahLst/>
            <a:cxnLst/>
            <a:rect l="l" t="t" r="r" b="b"/>
            <a:pathLst>
              <a:path w="20955">
                <a:moveTo>
                  <a:pt x="0" y="0"/>
                </a:moveTo>
                <a:lnTo>
                  <a:pt x="20571" y="0"/>
                </a:lnTo>
              </a:path>
            </a:pathLst>
          </a:custGeom>
          <a:ln w="3175">
            <a:solidFill>
              <a:srgbClr val="000000"/>
            </a:solidFill>
          </a:ln>
        </p:spPr>
        <p:txBody>
          <a:bodyPr wrap="square" lIns="0" tIns="0" rIns="0" bIns="0" rtlCol="0"/>
          <a:lstStyle/>
          <a:p>
            <a:endParaRPr/>
          </a:p>
        </p:txBody>
      </p:sp>
      <p:sp>
        <p:nvSpPr>
          <p:cNvPr id="74" name="object 74"/>
          <p:cNvSpPr/>
          <p:nvPr/>
        </p:nvSpPr>
        <p:spPr>
          <a:xfrm>
            <a:off x="4136711" y="2417449"/>
            <a:ext cx="20955" cy="0"/>
          </a:xfrm>
          <a:custGeom>
            <a:avLst/>
            <a:gdLst/>
            <a:ahLst/>
            <a:cxnLst/>
            <a:rect l="l" t="t" r="r" b="b"/>
            <a:pathLst>
              <a:path w="20954">
                <a:moveTo>
                  <a:pt x="0" y="0"/>
                </a:moveTo>
                <a:lnTo>
                  <a:pt x="20571" y="0"/>
                </a:lnTo>
              </a:path>
            </a:pathLst>
          </a:custGeom>
          <a:ln w="3175">
            <a:solidFill>
              <a:srgbClr val="000000"/>
            </a:solidFill>
          </a:ln>
        </p:spPr>
        <p:txBody>
          <a:bodyPr wrap="square" lIns="0" tIns="0" rIns="0" bIns="0" rtlCol="0"/>
          <a:lstStyle/>
          <a:p>
            <a:endParaRPr/>
          </a:p>
        </p:txBody>
      </p:sp>
      <p:sp>
        <p:nvSpPr>
          <p:cNvPr id="75" name="object 75"/>
          <p:cNvSpPr/>
          <p:nvPr/>
        </p:nvSpPr>
        <p:spPr>
          <a:xfrm>
            <a:off x="4136711" y="2417449"/>
            <a:ext cx="20955" cy="0"/>
          </a:xfrm>
          <a:custGeom>
            <a:avLst/>
            <a:gdLst/>
            <a:ahLst/>
            <a:cxnLst/>
            <a:rect l="l" t="t" r="r" b="b"/>
            <a:pathLst>
              <a:path w="20954">
                <a:moveTo>
                  <a:pt x="20571" y="0"/>
                </a:moveTo>
                <a:lnTo>
                  <a:pt x="0" y="0"/>
                </a:lnTo>
              </a:path>
            </a:pathLst>
          </a:custGeom>
          <a:ln w="3175">
            <a:solidFill>
              <a:srgbClr val="000000"/>
            </a:solidFill>
          </a:ln>
        </p:spPr>
        <p:txBody>
          <a:bodyPr wrap="square" lIns="0" tIns="0" rIns="0" bIns="0" rtlCol="0"/>
          <a:lstStyle/>
          <a:p>
            <a:endParaRPr/>
          </a:p>
        </p:txBody>
      </p:sp>
      <p:sp>
        <p:nvSpPr>
          <p:cNvPr id="76" name="object 76"/>
          <p:cNvSpPr txBox="1"/>
          <p:nvPr/>
        </p:nvSpPr>
        <p:spPr>
          <a:xfrm>
            <a:off x="3043138" y="2419840"/>
            <a:ext cx="107950" cy="605935"/>
          </a:xfrm>
          <a:prstGeom prst="rect">
            <a:avLst/>
          </a:prstGeom>
        </p:spPr>
        <p:txBody>
          <a:bodyPr vert="horz" wrap="square" lIns="0" tIns="0" rIns="0" bIns="0" rtlCol="0">
            <a:spAutoFit/>
          </a:bodyPr>
          <a:lstStyle/>
          <a:p>
            <a:pPr marL="12700">
              <a:lnSpc>
                <a:spcPct val="100000"/>
              </a:lnSpc>
            </a:pPr>
            <a:r>
              <a:rPr sz="500" dirty="0">
                <a:latin typeface="Euphemia UCAS"/>
                <a:cs typeface="Euphemia UCAS"/>
              </a:rPr>
              <a:t>30</a:t>
            </a:r>
          </a:p>
          <a:p>
            <a:pPr marL="13970">
              <a:lnSpc>
                <a:spcPct val="100000"/>
              </a:lnSpc>
              <a:spcBef>
                <a:spcPts val="225"/>
              </a:spcBef>
            </a:pPr>
            <a:r>
              <a:rPr sz="500" dirty="0">
                <a:latin typeface="Euphemia UCAS"/>
                <a:cs typeface="Euphemia UCAS"/>
              </a:rPr>
              <a:t>25</a:t>
            </a:r>
          </a:p>
          <a:p>
            <a:pPr marL="12700">
              <a:lnSpc>
                <a:spcPct val="100000"/>
              </a:lnSpc>
              <a:spcBef>
                <a:spcPts val="225"/>
              </a:spcBef>
            </a:pPr>
            <a:r>
              <a:rPr sz="500" dirty="0">
                <a:latin typeface="Euphemia UCAS"/>
                <a:cs typeface="Euphemia UCAS"/>
              </a:rPr>
              <a:t>20</a:t>
            </a:r>
          </a:p>
          <a:p>
            <a:pPr marL="15875">
              <a:lnSpc>
                <a:spcPct val="100000"/>
              </a:lnSpc>
              <a:spcBef>
                <a:spcPts val="225"/>
              </a:spcBef>
            </a:pPr>
            <a:r>
              <a:rPr sz="500" dirty="0">
                <a:latin typeface="Euphemia UCAS"/>
                <a:cs typeface="Euphemia UCAS"/>
              </a:rPr>
              <a:t>15</a:t>
            </a:r>
          </a:p>
          <a:p>
            <a:pPr marL="14604">
              <a:lnSpc>
                <a:spcPct val="100000"/>
              </a:lnSpc>
              <a:spcBef>
                <a:spcPts val="225"/>
              </a:spcBef>
            </a:pPr>
            <a:r>
              <a:rPr sz="500" dirty="0">
                <a:latin typeface="Euphemia UCAS"/>
                <a:cs typeface="Euphemia UCAS"/>
              </a:rPr>
              <a:t>10</a:t>
            </a:r>
          </a:p>
          <a:p>
            <a:pPr marL="53340">
              <a:lnSpc>
                <a:spcPct val="100000"/>
              </a:lnSpc>
              <a:spcBef>
                <a:spcPts val="225"/>
              </a:spcBef>
            </a:pPr>
            <a:r>
              <a:rPr sz="500" dirty="0">
                <a:latin typeface="Euphemia UCAS"/>
                <a:cs typeface="Euphemia UCAS"/>
              </a:rPr>
              <a:t>5</a:t>
            </a:r>
          </a:p>
        </p:txBody>
      </p:sp>
      <p:sp>
        <p:nvSpPr>
          <p:cNvPr id="79" name="CuadroTexto 78"/>
          <p:cNvSpPr txBox="1"/>
          <p:nvPr/>
        </p:nvSpPr>
        <p:spPr>
          <a:xfrm rot="16200000">
            <a:off x="2850324" y="2696247"/>
            <a:ext cx="248786" cy="184666"/>
          </a:xfrm>
          <a:prstGeom prst="rect">
            <a:avLst/>
          </a:prstGeom>
          <a:noFill/>
        </p:spPr>
        <p:txBody>
          <a:bodyPr wrap="none" rtlCol="0">
            <a:spAutoFit/>
          </a:bodyPr>
          <a:lstStyle/>
          <a:p>
            <a:r>
              <a:rPr lang="es-ES" sz="600" dirty="0">
                <a:latin typeface="Euphemia UCAS"/>
                <a:cs typeface="Euphemia UCAS"/>
              </a:rPr>
              <a:t>Q</a:t>
            </a:r>
          </a:p>
        </p:txBody>
      </p:sp>
      <p:sp>
        <p:nvSpPr>
          <p:cNvPr id="80" name="CuadroTexto 79"/>
          <p:cNvSpPr txBox="1"/>
          <p:nvPr/>
        </p:nvSpPr>
        <p:spPr>
          <a:xfrm>
            <a:off x="3407484" y="3145909"/>
            <a:ext cx="421566" cy="184666"/>
          </a:xfrm>
          <a:prstGeom prst="rect">
            <a:avLst/>
          </a:prstGeom>
          <a:noFill/>
        </p:spPr>
        <p:txBody>
          <a:bodyPr wrap="none" rtlCol="0">
            <a:spAutoFit/>
          </a:bodyPr>
          <a:lstStyle/>
          <a:p>
            <a:pPr marL="12700">
              <a:lnSpc>
                <a:spcPct val="100000"/>
              </a:lnSpc>
            </a:pPr>
            <a:r>
              <a:rPr lang="fi-FI" sz="600" i="1" dirty="0">
                <a:latin typeface="Euphemia UCAS"/>
                <a:cs typeface="Euphemia UCAS"/>
              </a:rPr>
              <a:t>P</a:t>
            </a:r>
            <a:r>
              <a:rPr lang="fi-FI" sz="600" spc="20" dirty="0">
                <a:latin typeface="Euphemia UCAS"/>
                <a:cs typeface="Euphemia UCAS"/>
              </a:rPr>
              <a:t>(</a:t>
            </a:r>
            <a:r>
              <a:rPr lang="fi-FI" sz="600" i="1" spc="20" dirty="0">
                <a:latin typeface="Euphemia UCAS"/>
                <a:cs typeface="Euphemia UCAS"/>
              </a:rPr>
              <a:t>G|D</a:t>
            </a:r>
            <a:r>
              <a:rPr lang="fi-FI" sz="600" spc="20" dirty="0">
                <a:latin typeface="Euphemia UCAS"/>
                <a:cs typeface="Euphemia UCAS"/>
              </a:rPr>
              <a:t>)</a:t>
            </a:r>
            <a:endParaRPr lang="fi-FI" sz="600" dirty="0">
              <a:latin typeface="Euphemia UCAS"/>
              <a:cs typeface="Euphemia UCAS"/>
            </a:endParaRPr>
          </a:p>
        </p:txBody>
      </p:sp>
      <p:sp>
        <p:nvSpPr>
          <p:cNvPr id="81" name="CuadroTexto 80"/>
          <p:cNvSpPr txBox="1"/>
          <p:nvPr/>
        </p:nvSpPr>
        <p:spPr>
          <a:xfrm>
            <a:off x="3089672" y="2492375"/>
            <a:ext cx="1120378" cy="207749"/>
          </a:xfrm>
          <a:prstGeom prst="rect">
            <a:avLst/>
          </a:prstGeom>
          <a:noFill/>
        </p:spPr>
        <p:txBody>
          <a:bodyPr wrap="none" rtlCol="0">
            <a:spAutoFit/>
          </a:bodyPr>
          <a:lstStyle/>
          <a:p>
            <a:r>
              <a:rPr lang="es-ES" sz="750" i="1" dirty="0">
                <a:latin typeface="Helvetica" pitchFamily="2" charset="0"/>
                <a:cs typeface="Euphemia UCAS"/>
              </a:rPr>
              <a:t>Q</a:t>
            </a:r>
            <a:r>
              <a:rPr lang="es-ES" sz="750" dirty="0">
                <a:latin typeface="Helvetica" pitchFamily="2" charset="0"/>
                <a:cs typeface="Euphemia UCAS"/>
              </a:rPr>
              <a:t>= -10log</a:t>
            </a:r>
            <a:r>
              <a:rPr lang="es-ES" sz="750" baseline="-25000" dirty="0">
                <a:latin typeface="Helvetica" pitchFamily="2" charset="0"/>
                <a:cs typeface="Euphemia UCAS"/>
              </a:rPr>
              <a:t>10</a:t>
            </a:r>
            <a:r>
              <a:rPr lang="es-ES" sz="750" dirty="0">
                <a:latin typeface="Helvetica" pitchFamily="2" charset="0"/>
                <a:cs typeface="Euphemia UCAS"/>
              </a:rPr>
              <a:t>[1-</a:t>
            </a:r>
            <a:r>
              <a:rPr lang="es-ES" sz="750" i="1" dirty="0">
                <a:latin typeface="Helvetica" pitchFamily="2" charset="0"/>
                <a:cs typeface="Euphemia UCAS"/>
              </a:rPr>
              <a:t>P</a:t>
            </a:r>
            <a:r>
              <a:rPr lang="es-ES" sz="750" dirty="0">
                <a:latin typeface="Helvetica" pitchFamily="2" charset="0"/>
                <a:cs typeface="Euphemia UCAS"/>
              </a:rPr>
              <a:t>(G|D)]</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0" dirty="0">
                <a:latin typeface="Euphemia UCAS"/>
                <a:cs typeface="Euphemia UCAS"/>
              </a:rPr>
              <a:t>Important </a:t>
            </a:r>
            <a:r>
              <a:rPr spc="-45" dirty="0">
                <a:latin typeface="Euphemia UCAS"/>
                <a:cs typeface="Euphemia UCAS"/>
              </a:rPr>
              <a:t>terms </a:t>
            </a:r>
            <a:r>
              <a:rPr spc="-70" dirty="0">
                <a:latin typeface="Euphemia UCAS"/>
                <a:cs typeface="Euphemia UCAS"/>
              </a:rPr>
              <a:t>you </a:t>
            </a:r>
            <a:r>
              <a:rPr spc="-75" dirty="0">
                <a:latin typeface="Euphemia UCAS"/>
                <a:cs typeface="Euphemia UCAS"/>
              </a:rPr>
              <a:t>may</a:t>
            </a:r>
            <a:r>
              <a:rPr spc="90" dirty="0">
                <a:latin typeface="Euphemia UCAS"/>
                <a:cs typeface="Euphemia UCAS"/>
              </a:rPr>
              <a:t> </a:t>
            </a:r>
            <a:r>
              <a:rPr spc="-50" dirty="0">
                <a:latin typeface="Euphemia UCAS"/>
                <a:cs typeface="Euphemia UCAS"/>
              </a:rPr>
              <a:t>encounter</a:t>
            </a:r>
          </a:p>
        </p:txBody>
      </p:sp>
      <p:sp>
        <p:nvSpPr>
          <p:cNvPr id="3" name="object 3"/>
          <p:cNvSpPr txBox="1"/>
          <p:nvPr/>
        </p:nvSpPr>
        <p:spPr>
          <a:xfrm>
            <a:off x="347294" y="464286"/>
            <a:ext cx="4091356" cy="2292252"/>
          </a:xfrm>
          <a:prstGeom prst="rect">
            <a:avLst/>
          </a:prstGeom>
        </p:spPr>
        <p:txBody>
          <a:bodyPr vert="horz" wrap="square" lIns="0" tIns="0" rIns="0" bIns="0" rtlCol="0">
            <a:spAutoFit/>
          </a:bodyPr>
          <a:lstStyle/>
          <a:p>
            <a:pPr marL="12700">
              <a:lnSpc>
                <a:spcPct val="100000"/>
              </a:lnSpc>
            </a:pPr>
            <a:r>
              <a:rPr sz="800" spc="-25" dirty="0">
                <a:solidFill>
                  <a:srgbClr val="3379B7"/>
                </a:solidFill>
                <a:latin typeface="Euphemia UCAS"/>
                <a:cs typeface="Euphemia UCAS"/>
              </a:rPr>
              <a:t>Genotype</a:t>
            </a:r>
            <a:r>
              <a:rPr sz="800" spc="10" dirty="0">
                <a:solidFill>
                  <a:srgbClr val="3379B7"/>
                </a:solidFill>
                <a:latin typeface="Euphemia UCAS"/>
                <a:cs typeface="Euphemia UCAS"/>
              </a:rPr>
              <a:t> </a:t>
            </a:r>
            <a:r>
              <a:rPr sz="800" spc="-10" dirty="0">
                <a:solidFill>
                  <a:srgbClr val="3379B7"/>
                </a:solidFill>
                <a:latin typeface="Euphemia UCAS"/>
                <a:cs typeface="Euphemia UCAS"/>
              </a:rPr>
              <a:t>likelihoods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0" dirty="0">
                <a:latin typeface="Euphemia UCAS"/>
                <a:cs typeface="Euphemia UCAS"/>
              </a:rPr>
              <a:t>which</a:t>
            </a:r>
            <a:r>
              <a:rPr sz="800" spc="60" dirty="0">
                <a:latin typeface="Euphemia UCAS"/>
                <a:cs typeface="Euphemia UCAS"/>
              </a:rPr>
              <a:t> </a:t>
            </a:r>
            <a:r>
              <a:rPr sz="800" spc="5" dirty="0">
                <a:latin typeface="Euphemia UCAS"/>
                <a:cs typeface="Euphemia UCAS"/>
              </a:rPr>
              <a:t>of</a:t>
            </a:r>
            <a:r>
              <a:rPr sz="800" spc="55" dirty="0">
                <a:latin typeface="Euphemia UCAS"/>
                <a:cs typeface="Euphemia UCAS"/>
              </a:rPr>
              <a:t> </a:t>
            </a:r>
            <a:r>
              <a:rPr sz="800" spc="-5" dirty="0">
                <a:latin typeface="Euphemia UCAS"/>
                <a:cs typeface="Euphemia UCAS"/>
              </a:rPr>
              <a:t>the</a:t>
            </a:r>
            <a:r>
              <a:rPr sz="800" spc="60" dirty="0">
                <a:latin typeface="Euphemia UCAS"/>
                <a:cs typeface="Euphemia UCAS"/>
              </a:rPr>
              <a:t> </a:t>
            </a:r>
            <a:r>
              <a:rPr sz="800" spc="-15" dirty="0">
                <a:latin typeface="Euphemia UCAS"/>
                <a:cs typeface="Euphemia UCAS"/>
              </a:rPr>
              <a:t>three</a:t>
            </a:r>
            <a:r>
              <a:rPr sz="800" spc="60" dirty="0">
                <a:latin typeface="Euphemia UCAS"/>
                <a:cs typeface="Euphemia UCAS"/>
              </a:rPr>
              <a:t> </a:t>
            </a:r>
            <a:r>
              <a:rPr sz="800" spc="-25" dirty="0">
                <a:latin typeface="Euphemia UCAS"/>
                <a:cs typeface="Euphemia UCAS"/>
              </a:rPr>
              <a:t>genotypes</a:t>
            </a:r>
            <a:r>
              <a:rPr sz="800" spc="60" dirty="0">
                <a:latin typeface="Euphemia UCAS"/>
                <a:cs typeface="Euphemia UCAS"/>
              </a:rPr>
              <a:t> </a:t>
            </a:r>
            <a:r>
              <a:rPr sz="800" spc="-25" dirty="0">
                <a:latin typeface="Euphemia UCAS"/>
                <a:cs typeface="Euphemia UCAS"/>
              </a:rPr>
              <a:t>RR,</a:t>
            </a:r>
            <a:r>
              <a:rPr sz="800" spc="60" dirty="0">
                <a:latin typeface="Euphemia UCAS"/>
                <a:cs typeface="Euphemia UCAS"/>
              </a:rPr>
              <a:t> </a:t>
            </a:r>
            <a:r>
              <a:rPr sz="800" dirty="0">
                <a:latin typeface="Euphemia UCAS"/>
                <a:cs typeface="Euphemia UCAS"/>
              </a:rPr>
              <a:t>RA,</a:t>
            </a:r>
            <a:r>
              <a:rPr sz="800" spc="60" dirty="0">
                <a:latin typeface="Euphemia UCAS"/>
                <a:cs typeface="Euphemia UCAS"/>
              </a:rPr>
              <a:t> </a:t>
            </a:r>
            <a:r>
              <a:rPr sz="800" spc="30" dirty="0">
                <a:latin typeface="Euphemia UCAS"/>
                <a:cs typeface="Euphemia UCAS"/>
              </a:rPr>
              <a:t>AA</a:t>
            </a:r>
            <a:r>
              <a:rPr sz="800" spc="60" dirty="0">
                <a:latin typeface="Euphemia UCAS"/>
                <a:cs typeface="Euphemia UCAS"/>
              </a:rPr>
              <a:t> </a:t>
            </a:r>
            <a:r>
              <a:rPr sz="800" spc="-30" dirty="0">
                <a:latin typeface="Euphemia UCAS"/>
                <a:cs typeface="Euphemia UCAS"/>
              </a:rPr>
              <a:t>is</a:t>
            </a:r>
            <a:r>
              <a:rPr sz="800" spc="60" dirty="0">
                <a:latin typeface="Euphemia UCAS"/>
                <a:cs typeface="Euphemia UCAS"/>
              </a:rPr>
              <a:t> </a:t>
            </a:r>
            <a:r>
              <a:rPr sz="800" spc="-5" dirty="0">
                <a:latin typeface="Euphemia UCAS"/>
                <a:cs typeface="Euphemia UCAS"/>
              </a:rPr>
              <a:t>the</a:t>
            </a:r>
            <a:r>
              <a:rPr sz="800" spc="60" dirty="0">
                <a:latin typeface="Euphemia UCAS"/>
                <a:cs typeface="Euphemia UCAS"/>
              </a:rPr>
              <a:t> </a:t>
            </a:r>
            <a:r>
              <a:rPr sz="800" spc="-5" dirty="0">
                <a:latin typeface="Euphemia UCAS"/>
                <a:cs typeface="Euphemia UCAS"/>
              </a:rPr>
              <a:t>data</a:t>
            </a:r>
            <a:r>
              <a:rPr sz="800" spc="60" dirty="0">
                <a:latin typeface="Euphemia UCAS"/>
                <a:cs typeface="Euphemia UCAS"/>
              </a:rPr>
              <a:t> </a:t>
            </a:r>
            <a:r>
              <a:rPr sz="800" spc="-10" dirty="0">
                <a:latin typeface="Euphemia UCAS"/>
                <a:cs typeface="Euphemia UCAS"/>
              </a:rPr>
              <a:t>most</a:t>
            </a:r>
            <a:r>
              <a:rPr sz="800" spc="60" dirty="0">
                <a:latin typeface="Euphemia UCAS"/>
                <a:cs typeface="Euphemia UCAS"/>
              </a:rPr>
              <a:t> </a:t>
            </a:r>
            <a:r>
              <a:rPr sz="800" spc="-10" dirty="0">
                <a:latin typeface="Euphemia UCAS"/>
                <a:cs typeface="Euphemia UCAS"/>
              </a:rPr>
              <a:t>consistent</a:t>
            </a:r>
            <a:r>
              <a:rPr sz="800" spc="55" dirty="0">
                <a:latin typeface="Euphemia UCAS"/>
                <a:cs typeface="Euphemia UCAS"/>
              </a:rPr>
              <a:t> </a:t>
            </a:r>
            <a:r>
              <a:rPr sz="800" spc="5" dirty="0">
                <a:latin typeface="Euphemia UCAS"/>
                <a:cs typeface="Euphemia UCAS"/>
              </a:rPr>
              <a:t>with?</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10" dirty="0">
                <a:latin typeface="Euphemia UCAS"/>
                <a:cs typeface="Euphemia UCAS"/>
              </a:rPr>
              <a:t>calculated </a:t>
            </a:r>
            <a:r>
              <a:rPr sz="800" spc="5" dirty="0">
                <a:latin typeface="Euphemia UCAS"/>
                <a:cs typeface="Euphemia UCAS"/>
              </a:rPr>
              <a:t>from </a:t>
            </a:r>
            <a:r>
              <a:rPr sz="800" spc="-5" dirty="0">
                <a:latin typeface="Euphemia UCAS"/>
                <a:cs typeface="Euphemia UCAS"/>
              </a:rPr>
              <a:t>the </a:t>
            </a:r>
            <a:r>
              <a:rPr sz="800" spc="-10" dirty="0">
                <a:latin typeface="Euphemia UCAS"/>
                <a:cs typeface="Euphemia UCAS"/>
              </a:rPr>
              <a:t>alignments, </a:t>
            </a:r>
            <a:r>
              <a:rPr sz="800" spc="-5" dirty="0">
                <a:latin typeface="Euphemia UCAS"/>
                <a:cs typeface="Euphemia UCAS"/>
              </a:rPr>
              <a:t>the </a:t>
            </a:r>
            <a:r>
              <a:rPr sz="800" spc="-45" dirty="0">
                <a:latin typeface="Euphemia UCAS"/>
                <a:cs typeface="Euphemia UCAS"/>
              </a:rPr>
              <a:t>basis </a:t>
            </a:r>
            <a:r>
              <a:rPr sz="800" dirty="0">
                <a:latin typeface="Euphemia UCAS"/>
                <a:cs typeface="Euphemia UCAS"/>
              </a:rPr>
              <a:t>for</a:t>
            </a:r>
            <a:r>
              <a:rPr sz="800" spc="110" dirty="0">
                <a:latin typeface="Euphemia UCAS"/>
                <a:cs typeface="Euphemia UCAS"/>
              </a:rPr>
              <a:t> </a:t>
            </a:r>
            <a:r>
              <a:rPr sz="800" spc="-5" dirty="0">
                <a:latin typeface="Euphemia UCAS"/>
                <a:cs typeface="Euphemia UCAS"/>
              </a:rPr>
              <a:t>calling</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5" dirty="0">
                <a:latin typeface="Euphemia UCAS"/>
                <a:cs typeface="Euphemia UCAS"/>
              </a:rPr>
              <a:t>takes </a:t>
            </a:r>
            <a:r>
              <a:rPr sz="800" spc="15" dirty="0">
                <a:latin typeface="Euphemia UCAS"/>
                <a:cs typeface="Euphemia UCAS"/>
              </a:rPr>
              <a:t>into</a:t>
            </a:r>
            <a:r>
              <a:rPr sz="800" spc="75" dirty="0">
                <a:latin typeface="Euphemia UCAS"/>
                <a:cs typeface="Euphemia UCAS"/>
              </a:rPr>
              <a:t> </a:t>
            </a:r>
            <a:r>
              <a:rPr sz="800" spc="-5" dirty="0">
                <a:latin typeface="Euphemia UCAS"/>
                <a:cs typeface="Euphemia UCAS"/>
              </a:rPr>
              <a:t>account:</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lang="es-ES" sz="800" spc="-55" dirty="0">
                <a:latin typeface="Euphemia UCAS"/>
                <a:cs typeface="Euphemia UCAS"/>
              </a:rPr>
              <a:t>b</a:t>
            </a:r>
            <a:r>
              <a:rPr sz="800" spc="-55" dirty="0">
                <a:latin typeface="Euphemia UCAS"/>
                <a:cs typeface="Euphemia UCAS"/>
              </a:rPr>
              <a:t>ase </a:t>
            </a:r>
            <a:r>
              <a:rPr sz="800" spc="-5" dirty="0">
                <a:latin typeface="Euphemia UCAS"/>
                <a:cs typeface="Euphemia UCAS"/>
              </a:rPr>
              <a:t>calling</a:t>
            </a:r>
            <a:r>
              <a:rPr sz="800" spc="-3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442595" lvl="1" indent="-100330">
              <a:lnSpc>
                <a:spcPts val="944"/>
              </a:lnSpc>
              <a:buSzPct val="62500"/>
              <a:buFont typeface="Arial"/>
              <a:buChar char="•"/>
              <a:tabLst>
                <a:tab pos="443230" algn="l"/>
              </a:tabLst>
            </a:pPr>
            <a:r>
              <a:rPr sz="800" spc="-15" dirty="0">
                <a:latin typeface="Euphemia UCAS"/>
                <a:cs typeface="Euphemia UCAS"/>
              </a:rPr>
              <a:t>mapping</a:t>
            </a:r>
            <a:r>
              <a:rPr sz="800" spc="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442595" lvl="1" indent="-100330">
              <a:lnSpc>
                <a:spcPts val="944"/>
              </a:lnSpc>
              <a:buSzPct val="62500"/>
              <a:buFont typeface="Arial"/>
              <a:buChar char="•"/>
              <a:tabLst>
                <a:tab pos="443230" algn="l"/>
              </a:tabLst>
            </a:pPr>
            <a:r>
              <a:rPr sz="800" spc="5" dirty="0">
                <a:latin typeface="Euphemia UCAS"/>
                <a:cs typeface="Euphemia UCAS"/>
              </a:rPr>
              <a:t>statistical fluctuations of </a:t>
            </a:r>
            <a:r>
              <a:rPr sz="800" spc="-10" dirty="0">
                <a:latin typeface="Euphemia UCAS"/>
                <a:cs typeface="Euphemia UCAS"/>
              </a:rPr>
              <a:t>random</a:t>
            </a:r>
            <a:r>
              <a:rPr sz="800" spc="170" dirty="0">
                <a:latin typeface="Euphemia UCAS"/>
                <a:cs typeface="Euphemia UCAS"/>
              </a:rPr>
              <a:t> </a:t>
            </a:r>
            <a:r>
              <a:rPr sz="800" spc="-15" dirty="0">
                <a:latin typeface="Euphemia UCAS"/>
                <a:cs typeface="Euphemia UCAS"/>
              </a:rPr>
              <a:t>sampling</a:t>
            </a:r>
            <a:endParaRPr sz="800" dirty="0">
              <a:latin typeface="Euphemia UCAS"/>
              <a:cs typeface="Euphemia UCAS"/>
            </a:endParaRPr>
          </a:p>
          <a:p>
            <a:pPr marL="442595" lvl="1" indent="-100330">
              <a:lnSpc>
                <a:spcPts val="955"/>
              </a:lnSpc>
              <a:buSzPct val="62500"/>
              <a:buFont typeface="Arial"/>
              <a:buChar char="•"/>
              <a:tabLst>
                <a:tab pos="443230" algn="l"/>
              </a:tabLst>
            </a:pPr>
            <a:r>
              <a:rPr sz="800" spc="-5" dirty="0">
                <a:latin typeface="Euphemia UCAS"/>
                <a:cs typeface="Euphemia UCAS"/>
              </a:rPr>
              <a:t>local </a:t>
            </a:r>
            <a:r>
              <a:rPr sz="800" spc="-10" dirty="0">
                <a:latin typeface="Euphemia UCAS"/>
                <a:cs typeface="Euphemia UCAS"/>
              </a:rPr>
              <a:t>indel </a:t>
            </a:r>
            <a:r>
              <a:rPr sz="800" spc="-5" dirty="0">
                <a:latin typeface="Euphemia UCAS"/>
                <a:cs typeface="Euphemia UCAS"/>
              </a:rPr>
              <a:t>realignment </a:t>
            </a:r>
            <a:r>
              <a:rPr sz="800" spc="-30" dirty="0">
                <a:latin typeface="Euphemia UCAS"/>
                <a:cs typeface="Euphemia UCAS"/>
              </a:rPr>
              <a:t>(base </a:t>
            </a:r>
            <a:r>
              <a:rPr sz="800" spc="-5" dirty="0">
                <a:latin typeface="Euphemia UCAS"/>
                <a:cs typeface="Euphemia UCAS"/>
              </a:rPr>
              <a:t>alignment </a:t>
            </a:r>
            <a:r>
              <a:rPr sz="800" spc="-10" dirty="0">
                <a:latin typeface="Euphemia UCAS"/>
                <a:cs typeface="Euphemia UCAS"/>
              </a:rPr>
              <a:t>quality, </a:t>
            </a:r>
            <a:r>
              <a:rPr sz="800" spc="20" dirty="0">
                <a:latin typeface="Euphemia UCAS"/>
                <a:cs typeface="Euphemia UCAS"/>
              </a:rPr>
              <a:t>BAQ)</a:t>
            </a:r>
            <a:endParaRPr sz="800" dirty="0">
              <a:latin typeface="Euphemia UCAS"/>
              <a:cs typeface="Euphemia UCAS"/>
            </a:endParaRPr>
          </a:p>
          <a:p>
            <a:pPr lvl="1">
              <a:lnSpc>
                <a:spcPct val="100000"/>
              </a:lnSpc>
              <a:spcBef>
                <a:spcPts val="9"/>
              </a:spcBef>
              <a:buFont typeface="Arial"/>
              <a:buChar char="•"/>
            </a:pPr>
            <a:endParaRPr sz="1150" dirty="0">
              <a:latin typeface="Euphemia UCAS"/>
              <a:cs typeface="Euphemia UCAS"/>
            </a:endParaRPr>
          </a:p>
          <a:p>
            <a:pPr marL="12700">
              <a:lnSpc>
                <a:spcPct val="100000"/>
              </a:lnSpc>
            </a:pPr>
            <a:r>
              <a:rPr sz="800" dirty="0">
                <a:solidFill>
                  <a:srgbClr val="F0AD4D"/>
                </a:solidFill>
                <a:latin typeface="Euphemia UCAS"/>
                <a:cs typeface="Euphemia UCAS"/>
              </a:rPr>
              <a:t>Prior</a:t>
            </a:r>
            <a:r>
              <a:rPr sz="800" spc="10" dirty="0">
                <a:solidFill>
                  <a:srgbClr val="F0AD4D"/>
                </a:solidFill>
                <a:latin typeface="Euphemia UCAS"/>
                <a:cs typeface="Euphemia UCAS"/>
              </a:rPr>
              <a:t> </a:t>
            </a:r>
            <a:r>
              <a:rPr sz="800" dirty="0">
                <a:solidFill>
                  <a:srgbClr val="F0AD4D"/>
                </a:solidFill>
                <a:latin typeface="Euphemia UCAS"/>
                <a:cs typeface="Euphemia UCAS"/>
              </a:rPr>
              <a:t>probability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how </a:t>
            </a:r>
            <a:r>
              <a:rPr sz="800" spc="-5" dirty="0">
                <a:latin typeface="Euphemia UCAS"/>
                <a:cs typeface="Euphemia UCAS"/>
              </a:rPr>
              <a:t>likely </a:t>
            </a:r>
            <a:r>
              <a:rPr sz="800" spc="50" dirty="0">
                <a:latin typeface="Euphemia UCAS"/>
                <a:cs typeface="Euphemia UCAS"/>
              </a:rPr>
              <a:t>it </a:t>
            </a:r>
            <a:r>
              <a:rPr sz="800" spc="-30" dirty="0">
                <a:latin typeface="Euphemia UCAS"/>
                <a:cs typeface="Euphemia UCAS"/>
              </a:rPr>
              <a:t>is </a:t>
            </a:r>
            <a:r>
              <a:rPr sz="800" spc="25" dirty="0">
                <a:latin typeface="Euphemia UCAS"/>
                <a:cs typeface="Euphemia UCAS"/>
              </a:rPr>
              <a:t>to </a:t>
            </a:r>
            <a:r>
              <a:rPr sz="800" spc="-15" dirty="0">
                <a:latin typeface="Euphemia UCAS"/>
                <a:cs typeface="Euphemia UCAS"/>
              </a:rPr>
              <a:t>encounter </a:t>
            </a:r>
            <a:r>
              <a:rPr sz="800" spc="-40" dirty="0">
                <a:latin typeface="Euphemia UCAS"/>
                <a:cs typeface="Euphemia UCAS"/>
              </a:rPr>
              <a:t>a </a:t>
            </a:r>
            <a:r>
              <a:rPr sz="800" spc="-5" dirty="0">
                <a:latin typeface="Euphemia UCAS"/>
                <a:cs typeface="Euphemia UCAS"/>
              </a:rPr>
              <a:t>variant </a:t>
            </a:r>
            <a:r>
              <a:rPr sz="800" spc="-55" dirty="0">
                <a:latin typeface="Euphemia UCAS"/>
                <a:cs typeface="Euphemia UCAS"/>
              </a:rPr>
              <a:t>base </a:t>
            </a:r>
            <a:r>
              <a:rPr sz="800" spc="5" dirty="0">
                <a:latin typeface="Euphemia UCAS"/>
                <a:cs typeface="Euphemia UCAS"/>
              </a:rPr>
              <a:t>in </a:t>
            </a:r>
            <a:r>
              <a:rPr sz="800" spc="-5" dirty="0">
                <a:latin typeface="Euphemia UCAS"/>
                <a:cs typeface="Euphemia UCAS"/>
              </a:rPr>
              <a:t>the</a:t>
            </a:r>
            <a:r>
              <a:rPr sz="800" spc="60" dirty="0">
                <a:latin typeface="Euphemia UCAS"/>
                <a:cs typeface="Euphemia UCAS"/>
              </a:rPr>
              <a:t> </a:t>
            </a:r>
            <a:r>
              <a:rPr sz="800" spc="-35" dirty="0">
                <a:latin typeface="Euphemia UCAS"/>
                <a:cs typeface="Euphemia UCAS"/>
              </a:rPr>
              <a:t>genome?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some </a:t>
            </a:r>
            <a:r>
              <a:rPr sz="800" spc="-20" dirty="0">
                <a:latin typeface="Euphemia UCAS"/>
                <a:cs typeface="Euphemia UCAS"/>
              </a:rPr>
              <a:t>assumptions </a:t>
            </a:r>
            <a:r>
              <a:rPr sz="800" spc="-40" dirty="0">
                <a:latin typeface="Euphemia UCAS"/>
                <a:cs typeface="Euphemia UCAS"/>
              </a:rPr>
              <a:t>are made</a:t>
            </a:r>
            <a:endParaRPr sz="800" dirty="0">
              <a:latin typeface="Euphemia UCAS"/>
              <a:cs typeface="Euphemia UCAS"/>
            </a:endParaRPr>
          </a:p>
          <a:p>
            <a:pPr marL="442595" lvl="1" indent="-100330">
              <a:lnSpc>
                <a:spcPct val="100000"/>
              </a:lnSpc>
              <a:spcBef>
                <a:spcPts val="384"/>
              </a:spcBef>
              <a:buSzPct val="62500"/>
              <a:buFont typeface="Arial"/>
              <a:buChar char="•"/>
              <a:tabLst>
                <a:tab pos="443230" algn="l"/>
              </a:tabLst>
            </a:pPr>
            <a:r>
              <a:rPr lang="es-ES" sz="800" spc="-20" dirty="0">
                <a:latin typeface="Euphemia UCAS"/>
                <a:cs typeface="Euphemia UCAS"/>
              </a:rPr>
              <a:t>a</a:t>
            </a:r>
            <a:r>
              <a:rPr sz="800" spc="-20" dirty="0">
                <a:latin typeface="Euphemia UCAS"/>
                <a:cs typeface="Euphemia UCAS"/>
              </a:rPr>
              <a:t>llele </a:t>
            </a:r>
            <a:r>
              <a:rPr sz="800" spc="-35" dirty="0">
                <a:latin typeface="Euphemia UCAS"/>
                <a:cs typeface="Euphemia UCAS"/>
              </a:rPr>
              <a:t>frequencies </a:t>
            </a:r>
            <a:r>
              <a:rPr sz="800" spc="-40" dirty="0">
                <a:latin typeface="Euphemia UCAS"/>
                <a:cs typeface="Euphemia UCAS"/>
              </a:rPr>
              <a:t>are </a:t>
            </a:r>
            <a:r>
              <a:rPr sz="800" spc="5" dirty="0">
                <a:latin typeface="Euphemia UCAS"/>
                <a:cs typeface="Euphemia UCAS"/>
              </a:rPr>
              <a:t>in </a:t>
            </a:r>
            <a:r>
              <a:rPr sz="800" spc="-10" dirty="0">
                <a:latin typeface="Euphemia UCAS"/>
                <a:cs typeface="Euphemia UCAS"/>
              </a:rPr>
              <a:t>Hardy-Weinberg</a:t>
            </a:r>
            <a:r>
              <a:rPr sz="800" spc="-85" dirty="0">
                <a:latin typeface="Euphemia UCAS"/>
                <a:cs typeface="Euphemia UCAS"/>
              </a:rPr>
              <a:t> </a:t>
            </a:r>
            <a:r>
              <a:rPr sz="800" spc="-5" dirty="0">
                <a:latin typeface="Euphemia UCAS"/>
                <a:cs typeface="Euphemia UCAS"/>
              </a:rPr>
              <a:t>equilibrium</a:t>
            </a:r>
            <a:endParaRPr sz="800" dirty="0">
              <a:latin typeface="Euphemia UCAS"/>
              <a:cs typeface="Euphemia UCAS"/>
            </a:endParaRPr>
          </a:p>
          <a:p>
            <a:pPr marR="502284" algn="ctr">
              <a:lnSpc>
                <a:spcPct val="100000"/>
              </a:lnSpc>
              <a:spcBef>
                <a:spcPts val="310"/>
              </a:spcBef>
            </a:pPr>
            <a:r>
              <a:rPr sz="600" i="1" spc="65" dirty="0">
                <a:latin typeface="Euphemia UCAS"/>
                <a:cs typeface="Euphemia UCAS"/>
              </a:rPr>
              <a:t>P</a:t>
            </a:r>
            <a:r>
              <a:rPr sz="600" spc="40" dirty="0">
                <a:latin typeface="Euphemia UCAS"/>
                <a:cs typeface="Euphemia UCAS"/>
              </a:rPr>
              <a:t>(RA)</a:t>
            </a:r>
            <a:r>
              <a:rPr sz="600" spc="45" dirty="0">
                <a:latin typeface="Euphemia UCAS"/>
                <a:cs typeface="Euphemia UCAS"/>
              </a:rPr>
              <a:t> </a:t>
            </a:r>
            <a:r>
              <a:rPr sz="600" spc="204" dirty="0">
                <a:latin typeface="Euphemia UCAS"/>
                <a:cs typeface="Euphemia UCAS"/>
              </a:rPr>
              <a:t>=</a:t>
            </a:r>
            <a:r>
              <a:rPr sz="600" spc="45" dirty="0">
                <a:latin typeface="Euphemia UCAS"/>
                <a:cs typeface="Euphemia UCAS"/>
              </a:rPr>
              <a:t> </a:t>
            </a:r>
            <a:r>
              <a:rPr sz="600" spc="110" dirty="0">
                <a:latin typeface="Euphemia UCAS"/>
                <a:cs typeface="Euphemia UCAS"/>
              </a:rPr>
              <a:t>2</a:t>
            </a:r>
            <a:r>
              <a:rPr sz="600" i="1" spc="110" dirty="0">
                <a:latin typeface="Euphemia UCAS"/>
                <a:cs typeface="Euphemia UCAS"/>
              </a:rPr>
              <a:t>f</a:t>
            </a:r>
            <a:r>
              <a:rPr lang="es-ES_tradnl" sz="600" i="1" spc="110" dirty="0">
                <a:latin typeface="Euphemia UCAS"/>
                <a:cs typeface="Euphemia UCAS"/>
              </a:rPr>
              <a:t> </a:t>
            </a:r>
            <a:r>
              <a:rPr sz="600" spc="55" dirty="0">
                <a:latin typeface="Euphemia UCAS"/>
                <a:cs typeface="Euphemia UCAS"/>
              </a:rPr>
              <a:t>(1</a:t>
            </a:r>
            <a:r>
              <a:rPr sz="600" dirty="0">
                <a:latin typeface="Euphemia UCAS"/>
                <a:cs typeface="Euphemia UCAS"/>
              </a:rPr>
              <a:t> </a:t>
            </a:r>
            <a:r>
              <a:rPr sz="600" i="1" spc="225" dirty="0">
                <a:latin typeface="Euphemia UCAS"/>
                <a:cs typeface="Euphemia UCAS"/>
              </a:rPr>
              <a:t>−</a:t>
            </a:r>
            <a:r>
              <a:rPr sz="600" i="1" dirty="0">
                <a:latin typeface="Euphemia UCAS"/>
                <a:cs typeface="Euphemia UCAS"/>
              </a:rPr>
              <a:t> </a:t>
            </a:r>
            <a:r>
              <a:rPr sz="600" i="1" spc="190" dirty="0">
                <a:latin typeface="Euphemia UCAS"/>
                <a:cs typeface="Euphemia UCAS"/>
              </a:rPr>
              <a:t>f</a:t>
            </a:r>
            <a:r>
              <a:rPr sz="600" i="1" spc="-100" dirty="0">
                <a:latin typeface="Euphemia UCAS"/>
                <a:cs typeface="Euphemia UCAS"/>
              </a:rPr>
              <a:t> </a:t>
            </a:r>
            <a:r>
              <a:rPr sz="600" spc="45" dirty="0">
                <a:latin typeface="Euphemia UCAS"/>
                <a:cs typeface="Euphemia UCAS"/>
              </a:rPr>
              <a:t>), </a:t>
            </a:r>
            <a:r>
              <a:rPr sz="600" i="1" spc="65" dirty="0">
                <a:latin typeface="Euphemia UCAS"/>
                <a:cs typeface="Euphemia UCAS"/>
              </a:rPr>
              <a:t>P</a:t>
            </a:r>
            <a:r>
              <a:rPr sz="600" spc="25" dirty="0">
                <a:latin typeface="Euphemia UCAS"/>
                <a:cs typeface="Euphemia UCAS"/>
              </a:rPr>
              <a:t>(RR)</a:t>
            </a:r>
            <a:r>
              <a:rPr sz="600" spc="45" dirty="0">
                <a:latin typeface="Euphemia UCAS"/>
                <a:cs typeface="Euphemia UCAS"/>
              </a:rPr>
              <a:t> </a:t>
            </a:r>
            <a:r>
              <a:rPr sz="600" spc="204" dirty="0">
                <a:latin typeface="Euphemia UCAS"/>
                <a:cs typeface="Euphemia UCAS"/>
              </a:rPr>
              <a:t>=</a:t>
            </a:r>
            <a:r>
              <a:rPr sz="600" spc="45" dirty="0">
                <a:latin typeface="Euphemia UCAS"/>
                <a:cs typeface="Euphemia UCAS"/>
              </a:rPr>
              <a:t> </a:t>
            </a:r>
            <a:r>
              <a:rPr sz="600" spc="55" dirty="0">
                <a:latin typeface="Euphemia UCAS"/>
                <a:cs typeface="Euphemia UCAS"/>
              </a:rPr>
              <a:t>(1</a:t>
            </a:r>
            <a:r>
              <a:rPr sz="600" dirty="0">
                <a:latin typeface="Euphemia UCAS"/>
                <a:cs typeface="Euphemia UCAS"/>
              </a:rPr>
              <a:t> </a:t>
            </a:r>
            <a:r>
              <a:rPr sz="600" i="1" spc="225" dirty="0">
                <a:latin typeface="Euphemia UCAS"/>
                <a:cs typeface="Euphemia UCAS"/>
              </a:rPr>
              <a:t>−</a:t>
            </a:r>
            <a:r>
              <a:rPr sz="600" i="1" dirty="0">
                <a:latin typeface="Euphemia UCAS"/>
                <a:cs typeface="Euphemia UCAS"/>
              </a:rPr>
              <a:t> </a:t>
            </a:r>
            <a:r>
              <a:rPr sz="600" i="1" spc="190" dirty="0">
                <a:latin typeface="Euphemia UCAS"/>
                <a:cs typeface="Euphemia UCAS"/>
              </a:rPr>
              <a:t>f</a:t>
            </a:r>
            <a:r>
              <a:rPr sz="600" i="1" spc="-100" dirty="0">
                <a:latin typeface="Euphemia UCAS"/>
                <a:cs typeface="Euphemia UCAS"/>
              </a:rPr>
              <a:t> </a:t>
            </a:r>
            <a:r>
              <a:rPr sz="600" spc="60" dirty="0">
                <a:latin typeface="Euphemia UCAS"/>
                <a:cs typeface="Euphemia UCAS"/>
              </a:rPr>
              <a:t>)</a:t>
            </a:r>
            <a:r>
              <a:rPr sz="750" spc="89" baseline="27777" dirty="0">
                <a:latin typeface="Euphemia UCAS"/>
                <a:cs typeface="Euphemia UCAS"/>
              </a:rPr>
              <a:t>2</a:t>
            </a:r>
            <a:r>
              <a:rPr sz="600" spc="60" dirty="0">
                <a:latin typeface="Euphemia UCAS"/>
                <a:cs typeface="Euphemia UCAS"/>
              </a:rPr>
              <a:t>,</a:t>
            </a:r>
            <a:r>
              <a:rPr sz="600" spc="45" dirty="0">
                <a:latin typeface="Euphemia UCAS"/>
                <a:cs typeface="Euphemia UCAS"/>
              </a:rPr>
              <a:t> </a:t>
            </a:r>
            <a:r>
              <a:rPr sz="600" i="1" spc="65" dirty="0">
                <a:latin typeface="Euphemia UCAS"/>
                <a:cs typeface="Euphemia UCAS"/>
              </a:rPr>
              <a:t>P</a:t>
            </a:r>
            <a:r>
              <a:rPr sz="600" spc="55" dirty="0">
                <a:latin typeface="Euphemia UCAS"/>
                <a:cs typeface="Euphemia UCAS"/>
              </a:rPr>
              <a:t>(AA)</a:t>
            </a:r>
            <a:r>
              <a:rPr sz="600" spc="45" dirty="0">
                <a:latin typeface="Euphemia UCAS"/>
                <a:cs typeface="Euphemia UCAS"/>
              </a:rPr>
              <a:t> </a:t>
            </a:r>
            <a:r>
              <a:rPr sz="600" spc="204" dirty="0">
                <a:latin typeface="Euphemia UCAS"/>
                <a:cs typeface="Euphemia UCAS"/>
              </a:rPr>
              <a:t>=</a:t>
            </a:r>
            <a:r>
              <a:rPr sz="600" spc="45" dirty="0">
                <a:latin typeface="Euphemia UCAS"/>
                <a:cs typeface="Euphemia UCAS"/>
              </a:rPr>
              <a:t> </a:t>
            </a:r>
            <a:r>
              <a:rPr sz="600" i="1" spc="190" dirty="0">
                <a:latin typeface="Euphemia UCAS"/>
                <a:cs typeface="Euphemia UCAS"/>
              </a:rPr>
              <a:t>f</a:t>
            </a:r>
            <a:r>
              <a:rPr sz="600" i="1" spc="-100" dirty="0">
                <a:latin typeface="Euphemia UCAS"/>
                <a:cs typeface="Euphemia UCAS"/>
              </a:rPr>
              <a:t> </a:t>
            </a:r>
            <a:r>
              <a:rPr sz="750" spc="89" baseline="27777" dirty="0">
                <a:latin typeface="Euphemia UCAS"/>
                <a:cs typeface="Euphemia UCAS"/>
              </a:rPr>
              <a:t>2</a:t>
            </a:r>
            <a:endParaRPr sz="750" baseline="27777" dirty="0">
              <a:latin typeface="Euphemia UCAS"/>
              <a:cs typeface="Euphemia UCAS"/>
            </a:endParaRPr>
          </a:p>
          <a:p>
            <a:pPr marL="227329" indent="-100330">
              <a:lnSpc>
                <a:spcPct val="100000"/>
              </a:lnSpc>
              <a:spcBef>
                <a:spcPts val="425"/>
              </a:spcBef>
              <a:buSzPct val="62500"/>
              <a:buFont typeface="Arial"/>
              <a:buChar char="•"/>
              <a:tabLst>
                <a:tab pos="227965" algn="l"/>
              </a:tabLst>
            </a:pPr>
            <a:r>
              <a:rPr sz="800" spc="-25" dirty="0">
                <a:latin typeface="Euphemia UCAS"/>
                <a:cs typeface="Euphemia UCAS"/>
              </a:rPr>
              <a:t>can </a:t>
            </a:r>
            <a:r>
              <a:rPr sz="800" spc="-15" dirty="0">
                <a:latin typeface="Euphemia UCAS"/>
                <a:cs typeface="Euphemia UCAS"/>
              </a:rPr>
              <a:t>take </a:t>
            </a:r>
            <a:r>
              <a:rPr sz="800" spc="15" dirty="0">
                <a:latin typeface="Euphemia UCAS"/>
                <a:cs typeface="Euphemia UCAS"/>
              </a:rPr>
              <a:t>into </a:t>
            </a:r>
            <a:r>
              <a:rPr sz="800" spc="-10" dirty="0">
                <a:latin typeface="Euphemia UCAS"/>
                <a:cs typeface="Euphemia UCAS"/>
              </a:rPr>
              <a:t>account </a:t>
            </a:r>
            <a:r>
              <a:rPr sz="800" spc="-15" dirty="0">
                <a:latin typeface="Euphemia UCAS"/>
                <a:cs typeface="Euphemia UCAS"/>
              </a:rPr>
              <a:t>genetic </a:t>
            </a:r>
            <a:r>
              <a:rPr sz="800" spc="-10" dirty="0">
                <a:latin typeface="Euphemia UCAS"/>
                <a:cs typeface="Euphemia UCAS"/>
              </a:rPr>
              <a:t>diversity </a:t>
            </a:r>
            <a:r>
              <a:rPr sz="800" spc="5" dirty="0">
                <a:latin typeface="Euphemia UCAS"/>
                <a:cs typeface="Euphemia UCAS"/>
              </a:rPr>
              <a:t>in </a:t>
            </a:r>
            <a:r>
              <a:rPr sz="800" spc="-40" dirty="0">
                <a:latin typeface="Euphemia UCAS"/>
                <a:cs typeface="Euphemia UCAS"/>
              </a:rPr>
              <a:t>a</a:t>
            </a:r>
            <a:r>
              <a:rPr sz="800" spc="10" dirty="0">
                <a:latin typeface="Euphemia UCAS"/>
                <a:cs typeface="Euphemia UCAS"/>
              </a:rPr>
              <a:t> </a:t>
            </a:r>
            <a:r>
              <a:rPr sz="800" dirty="0">
                <a:latin typeface="Euphemia UCAS"/>
                <a:cs typeface="Euphemia UCAS"/>
              </a:rPr>
              <a:t>population</a:t>
            </a:r>
          </a:p>
        </p:txBody>
      </p:sp>
      <p:sp>
        <p:nvSpPr>
          <p:cNvPr id="4" name="object 4"/>
          <p:cNvSpPr/>
          <p:nvPr/>
        </p:nvSpPr>
        <p:spPr>
          <a:xfrm>
            <a:off x="1657129" y="2991076"/>
            <a:ext cx="410845" cy="137795"/>
          </a:xfrm>
          <a:custGeom>
            <a:avLst/>
            <a:gdLst/>
            <a:ahLst/>
            <a:cxnLst/>
            <a:rect l="l" t="t" r="r" b="b"/>
            <a:pathLst>
              <a:path w="410844" h="137794">
                <a:moveTo>
                  <a:pt x="379106" y="0"/>
                </a:moveTo>
                <a:lnTo>
                  <a:pt x="31166" y="0"/>
                </a:lnTo>
                <a:lnTo>
                  <a:pt x="21293" y="1583"/>
                </a:lnTo>
                <a:lnTo>
                  <a:pt x="12735" y="5996"/>
                </a:lnTo>
                <a:lnTo>
                  <a:pt x="5997" y="12735"/>
                </a:lnTo>
                <a:lnTo>
                  <a:pt x="1583" y="21292"/>
                </a:lnTo>
                <a:lnTo>
                  <a:pt x="0" y="31163"/>
                </a:lnTo>
                <a:lnTo>
                  <a:pt x="0" y="106463"/>
                </a:lnTo>
                <a:lnTo>
                  <a:pt x="31166" y="137618"/>
                </a:lnTo>
                <a:lnTo>
                  <a:pt x="379106" y="137618"/>
                </a:lnTo>
                <a:lnTo>
                  <a:pt x="410273" y="106463"/>
                </a:lnTo>
                <a:lnTo>
                  <a:pt x="410273" y="31163"/>
                </a:lnTo>
                <a:lnTo>
                  <a:pt x="379106" y="0"/>
                </a:lnTo>
                <a:close/>
              </a:path>
            </a:pathLst>
          </a:custGeom>
          <a:solidFill>
            <a:srgbClr val="DFEFD8"/>
          </a:solidFill>
        </p:spPr>
        <p:txBody>
          <a:bodyPr wrap="square" lIns="0" tIns="0" rIns="0" bIns="0" rtlCol="0"/>
          <a:lstStyle/>
          <a:p>
            <a:endParaRPr/>
          </a:p>
        </p:txBody>
      </p:sp>
      <p:sp>
        <p:nvSpPr>
          <p:cNvPr id="5" name="object 5"/>
          <p:cNvSpPr/>
          <p:nvPr/>
        </p:nvSpPr>
        <p:spPr>
          <a:xfrm>
            <a:off x="2108771" y="2911876"/>
            <a:ext cx="844464" cy="29953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66089" y="3016351"/>
            <a:ext cx="84455" cy="80645"/>
          </a:xfrm>
          <a:custGeom>
            <a:avLst/>
            <a:gdLst/>
            <a:ahLst/>
            <a:cxnLst/>
            <a:rect l="l" t="t" r="r" b="b"/>
            <a:pathLst>
              <a:path w="84455" h="80644">
                <a:moveTo>
                  <a:pt x="34336" y="76957"/>
                </a:moveTo>
                <a:lnTo>
                  <a:pt x="0" y="76957"/>
                </a:lnTo>
                <a:lnTo>
                  <a:pt x="0" y="80636"/>
                </a:lnTo>
                <a:lnTo>
                  <a:pt x="5070" y="80636"/>
                </a:lnTo>
                <a:lnTo>
                  <a:pt x="13433" y="80249"/>
                </a:lnTo>
                <a:lnTo>
                  <a:pt x="34336" y="80249"/>
                </a:lnTo>
                <a:lnTo>
                  <a:pt x="34336" y="76957"/>
                </a:lnTo>
                <a:close/>
              </a:path>
              <a:path w="84455" h="80644">
                <a:moveTo>
                  <a:pt x="34336" y="80249"/>
                </a:moveTo>
                <a:lnTo>
                  <a:pt x="19223" y="80249"/>
                </a:lnTo>
                <a:lnTo>
                  <a:pt x="21796" y="80415"/>
                </a:lnTo>
                <a:lnTo>
                  <a:pt x="26924" y="80415"/>
                </a:lnTo>
                <a:lnTo>
                  <a:pt x="29497" y="80636"/>
                </a:lnTo>
                <a:lnTo>
                  <a:pt x="34336" y="80636"/>
                </a:lnTo>
                <a:lnTo>
                  <a:pt x="34336" y="80249"/>
                </a:lnTo>
                <a:close/>
              </a:path>
              <a:path w="84455" h="80644">
                <a:moveTo>
                  <a:pt x="40855" y="3656"/>
                </a:moveTo>
                <a:lnTo>
                  <a:pt x="24172" y="3656"/>
                </a:lnTo>
                <a:lnTo>
                  <a:pt x="26327" y="3767"/>
                </a:lnTo>
                <a:lnTo>
                  <a:pt x="27730" y="3888"/>
                </a:lnTo>
                <a:lnTo>
                  <a:pt x="29619" y="4154"/>
                </a:lnTo>
                <a:lnTo>
                  <a:pt x="30326" y="4485"/>
                </a:lnTo>
                <a:lnTo>
                  <a:pt x="30326" y="6264"/>
                </a:lnTo>
                <a:lnTo>
                  <a:pt x="30216" y="6617"/>
                </a:lnTo>
                <a:lnTo>
                  <a:pt x="29828" y="8031"/>
                </a:lnTo>
                <a:lnTo>
                  <a:pt x="14030" y="71411"/>
                </a:lnTo>
                <a:lnTo>
                  <a:pt x="12848" y="76040"/>
                </a:lnTo>
                <a:lnTo>
                  <a:pt x="12627" y="76957"/>
                </a:lnTo>
                <a:lnTo>
                  <a:pt x="23366" y="76957"/>
                </a:lnTo>
                <a:lnTo>
                  <a:pt x="23366" y="74140"/>
                </a:lnTo>
                <a:lnTo>
                  <a:pt x="23575" y="73543"/>
                </a:lnTo>
                <a:lnTo>
                  <a:pt x="23697" y="72859"/>
                </a:lnTo>
                <a:lnTo>
                  <a:pt x="31022" y="43318"/>
                </a:lnTo>
                <a:lnTo>
                  <a:pt x="31519" y="40281"/>
                </a:lnTo>
                <a:lnTo>
                  <a:pt x="39551" y="8153"/>
                </a:lnTo>
                <a:lnTo>
                  <a:pt x="40567" y="4032"/>
                </a:lnTo>
                <a:lnTo>
                  <a:pt x="40855" y="3656"/>
                </a:lnTo>
                <a:close/>
              </a:path>
              <a:path w="84455" h="80644">
                <a:moveTo>
                  <a:pt x="61017" y="0"/>
                </a:moveTo>
                <a:lnTo>
                  <a:pt x="19223" y="0"/>
                </a:lnTo>
                <a:lnTo>
                  <a:pt x="19223" y="3656"/>
                </a:lnTo>
                <a:lnTo>
                  <a:pt x="67058" y="3656"/>
                </a:lnTo>
                <a:lnTo>
                  <a:pt x="73311" y="6849"/>
                </a:lnTo>
                <a:lnTo>
                  <a:pt x="73311" y="19621"/>
                </a:lnTo>
                <a:lnTo>
                  <a:pt x="70935" y="29763"/>
                </a:lnTo>
                <a:lnTo>
                  <a:pt x="66340" y="34028"/>
                </a:lnTo>
                <a:lnTo>
                  <a:pt x="60420" y="39308"/>
                </a:lnTo>
                <a:lnTo>
                  <a:pt x="53361" y="40281"/>
                </a:lnTo>
                <a:lnTo>
                  <a:pt x="31519" y="40281"/>
                </a:lnTo>
                <a:lnTo>
                  <a:pt x="31022" y="43318"/>
                </a:lnTo>
                <a:lnTo>
                  <a:pt x="51085" y="43318"/>
                </a:lnTo>
                <a:lnTo>
                  <a:pt x="63339" y="41198"/>
                </a:lnTo>
                <a:lnTo>
                  <a:pt x="73937" y="35540"/>
                </a:lnTo>
                <a:lnTo>
                  <a:pt x="81390" y="27402"/>
                </a:lnTo>
                <a:lnTo>
                  <a:pt x="84205" y="17842"/>
                </a:lnTo>
                <a:lnTo>
                  <a:pt x="82757" y="11219"/>
                </a:lnTo>
                <a:lnTo>
                  <a:pt x="78410" y="5511"/>
                </a:lnTo>
                <a:lnTo>
                  <a:pt x="71164" y="1509"/>
                </a:lnTo>
                <a:lnTo>
                  <a:pt x="61017" y="0"/>
                </a:lnTo>
                <a:close/>
              </a:path>
            </a:pathLst>
          </a:custGeom>
          <a:solidFill>
            <a:srgbClr val="000000"/>
          </a:solidFill>
        </p:spPr>
        <p:txBody>
          <a:bodyPr wrap="square" lIns="0" tIns="0" rIns="0" bIns="0" rtlCol="0"/>
          <a:lstStyle/>
          <a:p>
            <a:endParaRPr/>
          </a:p>
        </p:txBody>
      </p:sp>
      <p:sp>
        <p:nvSpPr>
          <p:cNvPr id="7" name="object 7"/>
          <p:cNvSpPr/>
          <p:nvPr/>
        </p:nvSpPr>
        <p:spPr>
          <a:xfrm>
            <a:off x="1765462" y="3008463"/>
            <a:ext cx="27305" cy="118110"/>
          </a:xfrm>
          <a:custGeom>
            <a:avLst/>
            <a:gdLst/>
            <a:ahLst/>
            <a:cxnLst/>
            <a:rect l="l" t="t" r="r" b="b"/>
            <a:pathLst>
              <a:path w="27305" h="118110">
                <a:moveTo>
                  <a:pt x="27011" y="0"/>
                </a:moveTo>
                <a:lnTo>
                  <a:pt x="26293" y="0"/>
                </a:lnTo>
                <a:lnTo>
                  <a:pt x="23833" y="1482"/>
                </a:lnTo>
                <a:lnTo>
                  <a:pt x="1452" y="42161"/>
                </a:lnTo>
                <a:lnTo>
                  <a:pt x="0" y="59026"/>
                </a:lnTo>
                <a:lnTo>
                  <a:pt x="288" y="66787"/>
                </a:lnTo>
                <a:lnTo>
                  <a:pt x="13538" y="105433"/>
                </a:lnTo>
                <a:lnTo>
                  <a:pt x="26293" y="118022"/>
                </a:lnTo>
                <a:lnTo>
                  <a:pt x="27011" y="118022"/>
                </a:lnTo>
                <a:lnTo>
                  <a:pt x="27243" y="117691"/>
                </a:lnTo>
                <a:lnTo>
                  <a:pt x="27243" y="116243"/>
                </a:lnTo>
                <a:lnTo>
                  <a:pt x="27011" y="116163"/>
                </a:lnTo>
                <a:lnTo>
                  <a:pt x="27011" y="115932"/>
                </a:lnTo>
                <a:lnTo>
                  <a:pt x="26768" y="115867"/>
                </a:lnTo>
                <a:lnTo>
                  <a:pt x="26768" y="115669"/>
                </a:lnTo>
                <a:lnTo>
                  <a:pt x="26536" y="115623"/>
                </a:lnTo>
                <a:lnTo>
                  <a:pt x="26536" y="115391"/>
                </a:lnTo>
                <a:lnTo>
                  <a:pt x="26293" y="115315"/>
                </a:lnTo>
                <a:lnTo>
                  <a:pt x="26293" y="115126"/>
                </a:lnTo>
                <a:lnTo>
                  <a:pt x="26061" y="115060"/>
                </a:lnTo>
                <a:lnTo>
                  <a:pt x="26061" y="114916"/>
                </a:lnTo>
                <a:lnTo>
                  <a:pt x="25829" y="114840"/>
                </a:lnTo>
                <a:lnTo>
                  <a:pt x="25829" y="114673"/>
                </a:lnTo>
                <a:lnTo>
                  <a:pt x="25586" y="114608"/>
                </a:lnTo>
                <a:lnTo>
                  <a:pt x="25586" y="114441"/>
                </a:lnTo>
                <a:lnTo>
                  <a:pt x="25354" y="114342"/>
                </a:lnTo>
                <a:lnTo>
                  <a:pt x="17790" y="104529"/>
                </a:lnTo>
                <a:lnTo>
                  <a:pt x="12501" y="93584"/>
                </a:lnTo>
                <a:lnTo>
                  <a:pt x="9146" y="81979"/>
                </a:lnTo>
                <a:lnTo>
                  <a:pt x="7384" y="70273"/>
                </a:lnTo>
                <a:lnTo>
                  <a:pt x="6872" y="59026"/>
                </a:lnTo>
                <a:lnTo>
                  <a:pt x="7272" y="48771"/>
                </a:lnTo>
                <a:lnTo>
                  <a:pt x="19404" y="11007"/>
                </a:lnTo>
                <a:lnTo>
                  <a:pt x="27243" y="1736"/>
                </a:lnTo>
                <a:lnTo>
                  <a:pt x="27243" y="330"/>
                </a:lnTo>
                <a:lnTo>
                  <a:pt x="27011" y="0"/>
                </a:lnTo>
                <a:close/>
              </a:path>
            </a:pathLst>
          </a:custGeom>
          <a:solidFill>
            <a:srgbClr val="000000"/>
          </a:solidFill>
        </p:spPr>
        <p:txBody>
          <a:bodyPr wrap="square" lIns="0" tIns="0" rIns="0" bIns="0" rtlCol="0"/>
          <a:lstStyle/>
          <a:p>
            <a:endParaRPr/>
          </a:p>
        </p:txBody>
      </p:sp>
      <p:sp>
        <p:nvSpPr>
          <p:cNvPr id="8" name="object 8"/>
          <p:cNvSpPr/>
          <p:nvPr/>
        </p:nvSpPr>
        <p:spPr>
          <a:xfrm>
            <a:off x="1805497" y="3013755"/>
            <a:ext cx="83820" cy="86360"/>
          </a:xfrm>
          <a:custGeom>
            <a:avLst/>
            <a:gdLst/>
            <a:ahLst/>
            <a:cxnLst/>
            <a:rect l="l" t="t" r="r" b="b"/>
            <a:pathLst>
              <a:path w="83819" h="86360">
                <a:moveTo>
                  <a:pt x="65865" y="0"/>
                </a:moveTo>
                <a:lnTo>
                  <a:pt x="52841" y="0"/>
                </a:lnTo>
                <a:lnTo>
                  <a:pt x="43018" y="1175"/>
                </a:lnTo>
                <a:lnTo>
                  <a:pt x="9783" y="24527"/>
                </a:lnTo>
                <a:lnTo>
                  <a:pt x="0" y="53472"/>
                </a:lnTo>
                <a:lnTo>
                  <a:pt x="1509" y="64041"/>
                </a:lnTo>
                <a:lnTo>
                  <a:pt x="5817" y="72961"/>
                </a:lnTo>
                <a:lnTo>
                  <a:pt x="12593" y="79829"/>
                </a:lnTo>
                <a:lnTo>
                  <a:pt x="21506" y="84245"/>
                </a:lnTo>
                <a:lnTo>
                  <a:pt x="32226" y="85806"/>
                </a:lnTo>
                <a:lnTo>
                  <a:pt x="37442" y="85806"/>
                </a:lnTo>
                <a:lnTo>
                  <a:pt x="42654" y="84745"/>
                </a:lnTo>
                <a:lnTo>
                  <a:pt x="49051" y="82160"/>
                </a:lnTo>
                <a:lnTo>
                  <a:pt x="34359" y="82160"/>
                </a:lnTo>
                <a:lnTo>
                  <a:pt x="25860" y="80830"/>
                </a:lnTo>
                <a:lnTo>
                  <a:pt x="18247" y="76548"/>
                </a:lnTo>
                <a:lnTo>
                  <a:pt x="12766" y="68877"/>
                </a:lnTo>
                <a:lnTo>
                  <a:pt x="10662" y="57380"/>
                </a:lnTo>
                <a:lnTo>
                  <a:pt x="11041" y="51989"/>
                </a:lnTo>
                <a:lnTo>
                  <a:pt x="29866" y="13115"/>
                </a:lnTo>
                <a:lnTo>
                  <a:pt x="53791" y="3668"/>
                </a:lnTo>
                <a:lnTo>
                  <a:pt x="68124" y="3668"/>
                </a:lnTo>
                <a:lnTo>
                  <a:pt x="65865" y="0"/>
                </a:lnTo>
                <a:close/>
              </a:path>
              <a:path w="83819" h="86360">
                <a:moveTo>
                  <a:pt x="65304" y="75786"/>
                </a:moveTo>
                <a:lnTo>
                  <a:pt x="57106" y="75786"/>
                </a:lnTo>
                <a:lnTo>
                  <a:pt x="58288" y="78747"/>
                </a:lnTo>
                <a:lnTo>
                  <a:pt x="61371" y="83111"/>
                </a:lnTo>
                <a:lnTo>
                  <a:pt x="63028" y="83111"/>
                </a:lnTo>
                <a:lnTo>
                  <a:pt x="63268" y="82757"/>
                </a:lnTo>
                <a:lnTo>
                  <a:pt x="63500" y="82426"/>
                </a:lnTo>
                <a:lnTo>
                  <a:pt x="64682" y="77918"/>
                </a:lnTo>
                <a:lnTo>
                  <a:pt x="65304" y="75786"/>
                </a:lnTo>
                <a:close/>
              </a:path>
              <a:path w="83819" h="86360">
                <a:moveTo>
                  <a:pt x="77245" y="54654"/>
                </a:moveTo>
                <a:lnTo>
                  <a:pt x="53316" y="54654"/>
                </a:lnTo>
                <a:lnTo>
                  <a:pt x="58995" y="55250"/>
                </a:lnTo>
                <a:lnTo>
                  <a:pt x="59713" y="55604"/>
                </a:lnTo>
                <a:lnTo>
                  <a:pt x="59713" y="58209"/>
                </a:lnTo>
                <a:lnTo>
                  <a:pt x="58288" y="63534"/>
                </a:lnTo>
                <a:lnTo>
                  <a:pt x="34359" y="82160"/>
                </a:lnTo>
                <a:lnTo>
                  <a:pt x="49051" y="82160"/>
                </a:lnTo>
                <a:lnTo>
                  <a:pt x="52841" y="80647"/>
                </a:lnTo>
                <a:lnTo>
                  <a:pt x="54973" y="78161"/>
                </a:lnTo>
                <a:lnTo>
                  <a:pt x="57106" y="75786"/>
                </a:lnTo>
                <a:lnTo>
                  <a:pt x="65304" y="75786"/>
                </a:lnTo>
                <a:lnTo>
                  <a:pt x="65401" y="75455"/>
                </a:lnTo>
                <a:lnTo>
                  <a:pt x="67533" y="66340"/>
                </a:lnTo>
                <a:lnTo>
                  <a:pt x="67997" y="64340"/>
                </a:lnTo>
                <a:lnTo>
                  <a:pt x="68715" y="62352"/>
                </a:lnTo>
                <a:lnTo>
                  <a:pt x="69191" y="60319"/>
                </a:lnTo>
                <a:lnTo>
                  <a:pt x="70373" y="55007"/>
                </a:lnTo>
                <a:lnTo>
                  <a:pt x="70605" y="54795"/>
                </a:lnTo>
                <a:lnTo>
                  <a:pt x="77245" y="54654"/>
                </a:lnTo>
                <a:close/>
              </a:path>
              <a:path w="83819" h="86360">
                <a:moveTo>
                  <a:pt x="52366" y="51028"/>
                </a:moveTo>
                <a:lnTo>
                  <a:pt x="46200" y="51028"/>
                </a:lnTo>
                <a:lnTo>
                  <a:pt x="46200" y="54654"/>
                </a:lnTo>
                <a:lnTo>
                  <a:pt x="77720" y="54654"/>
                </a:lnTo>
                <a:lnTo>
                  <a:pt x="79134" y="54532"/>
                </a:lnTo>
                <a:lnTo>
                  <a:pt x="79134" y="51461"/>
                </a:lnTo>
                <a:lnTo>
                  <a:pt x="61603" y="51362"/>
                </a:lnTo>
                <a:lnTo>
                  <a:pt x="52366" y="51028"/>
                </a:lnTo>
                <a:close/>
              </a:path>
              <a:path w="83819" h="86360">
                <a:moveTo>
                  <a:pt x="78671" y="51028"/>
                </a:moveTo>
                <a:lnTo>
                  <a:pt x="74869" y="51028"/>
                </a:lnTo>
                <a:lnTo>
                  <a:pt x="67997" y="51362"/>
                </a:lnTo>
                <a:lnTo>
                  <a:pt x="79028" y="51362"/>
                </a:lnTo>
                <a:lnTo>
                  <a:pt x="78671" y="51028"/>
                </a:lnTo>
                <a:close/>
              </a:path>
              <a:path w="83819" h="86360">
                <a:moveTo>
                  <a:pt x="68124" y="3668"/>
                </a:moveTo>
                <a:lnTo>
                  <a:pt x="53791" y="3668"/>
                </a:lnTo>
                <a:lnTo>
                  <a:pt x="61845" y="5299"/>
                </a:lnTo>
                <a:lnTo>
                  <a:pt x="67792" y="9915"/>
                </a:lnTo>
                <a:lnTo>
                  <a:pt x="71475" y="17100"/>
                </a:lnTo>
                <a:lnTo>
                  <a:pt x="72737" y="26437"/>
                </a:lnTo>
                <a:lnTo>
                  <a:pt x="72737" y="31177"/>
                </a:lnTo>
                <a:lnTo>
                  <a:pt x="72505" y="31299"/>
                </a:lnTo>
                <a:lnTo>
                  <a:pt x="72505" y="33663"/>
                </a:lnTo>
                <a:lnTo>
                  <a:pt x="75588" y="33663"/>
                </a:lnTo>
                <a:lnTo>
                  <a:pt x="75588" y="33397"/>
                </a:lnTo>
                <a:lnTo>
                  <a:pt x="76295" y="31299"/>
                </a:lnTo>
                <a:lnTo>
                  <a:pt x="81365" y="10517"/>
                </a:lnTo>
                <a:lnTo>
                  <a:pt x="72505" y="10517"/>
                </a:lnTo>
                <a:lnTo>
                  <a:pt x="71323" y="8860"/>
                </a:lnTo>
                <a:lnTo>
                  <a:pt x="68124" y="3668"/>
                </a:lnTo>
                <a:close/>
              </a:path>
              <a:path w="83819" h="86360">
                <a:moveTo>
                  <a:pt x="82460" y="0"/>
                </a:moveTo>
                <a:lnTo>
                  <a:pt x="82217" y="0"/>
                </a:lnTo>
                <a:lnTo>
                  <a:pt x="81985" y="110"/>
                </a:lnTo>
                <a:lnTo>
                  <a:pt x="80560" y="1414"/>
                </a:lnTo>
                <a:lnTo>
                  <a:pt x="72505" y="10517"/>
                </a:lnTo>
                <a:lnTo>
                  <a:pt x="81365" y="10517"/>
                </a:lnTo>
                <a:lnTo>
                  <a:pt x="83642" y="1182"/>
                </a:lnTo>
                <a:lnTo>
                  <a:pt x="83642" y="565"/>
                </a:lnTo>
                <a:lnTo>
                  <a:pt x="83399" y="520"/>
                </a:lnTo>
                <a:lnTo>
                  <a:pt x="83399" y="277"/>
                </a:lnTo>
                <a:lnTo>
                  <a:pt x="83167" y="231"/>
                </a:lnTo>
                <a:lnTo>
                  <a:pt x="82935" y="110"/>
                </a:lnTo>
                <a:lnTo>
                  <a:pt x="82460" y="0"/>
                </a:lnTo>
                <a:close/>
              </a:path>
            </a:pathLst>
          </a:custGeom>
          <a:solidFill>
            <a:srgbClr val="000000"/>
          </a:solidFill>
        </p:spPr>
        <p:txBody>
          <a:bodyPr wrap="square" lIns="0" tIns="0" rIns="0" bIns="0" rtlCol="0"/>
          <a:lstStyle/>
          <a:p>
            <a:endParaRPr/>
          </a:p>
        </p:txBody>
      </p:sp>
      <p:sp>
        <p:nvSpPr>
          <p:cNvPr id="9" name="object 9"/>
          <p:cNvSpPr/>
          <p:nvPr/>
        </p:nvSpPr>
        <p:spPr>
          <a:xfrm>
            <a:off x="1908567" y="3008071"/>
            <a:ext cx="0" cy="118110"/>
          </a:xfrm>
          <a:custGeom>
            <a:avLst/>
            <a:gdLst/>
            <a:ahLst/>
            <a:cxnLst/>
            <a:rect l="l" t="t" r="r" b="b"/>
            <a:pathLst>
              <a:path h="118110">
                <a:moveTo>
                  <a:pt x="0" y="0"/>
                </a:moveTo>
                <a:lnTo>
                  <a:pt x="0" y="118109"/>
                </a:lnTo>
              </a:path>
            </a:pathLst>
          </a:custGeom>
          <a:ln w="4740">
            <a:solidFill>
              <a:srgbClr val="000000"/>
            </a:solidFill>
          </a:ln>
        </p:spPr>
        <p:txBody>
          <a:bodyPr wrap="square" lIns="0" tIns="0" rIns="0" bIns="0" rtlCol="0"/>
          <a:lstStyle/>
          <a:p>
            <a:endParaRPr/>
          </a:p>
        </p:txBody>
      </p:sp>
      <p:sp>
        <p:nvSpPr>
          <p:cNvPr id="10" name="object 10"/>
          <p:cNvSpPr/>
          <p:nvPr/>
        </p:nvSpPr>
        <p:spPr>
          <a:xfrm>
            <a:off x="1929651" y="3016351"/>
            <a:ext cx="90170" cy="80645"/>
          </a:xfrm>
          <a:custGeom>
            <a:avLst/>
            <a:gdLst/>
            <a:ahLst/>
            <a:cxnLst/>
            <a:rect l="l" t="t" r="r" b="b"/>
            <a:pathLst>
              <a:path w="90169" h="80644">
                <a:moveTo>
                  <a:pt x="40753" y="3656"/>
                </a:moveTo>
                <a:lnTo>
                  <a:pt x="24172" y="3656"/>
                </a:lnTo>
                <a:lnTo>
                  <a:pt x="26304" y="3767"/>
                </a:lnTo>
                <a:lnTo>
                  <a:pt x="27718" y="3888"/>
                </a:lnTo>
                <a:lnTo>
                  <a:pt x="29616" y="4154"/>
                </a:lnTo>
                <a:lnTo>
                  <a:pt x="30323" y="4485"/>
                </a:lnTo>
                <a:lnTo>
                  <a:pt x="30323" y="6264"/>
                </a:lnTo>
                <a:lnTo>
                  <a:pt x="30091" y="6617"/>
                </a:lnTo>
                <a:lnTo>
                  <a:pt x="29859" y="8031"/>
                </a:lnTo>
                <a:lnTo>
                  <a:pt x="13985" y="71411"/>
                </a:lnTo>
                <a:lnTo>
                  <a:pt x="13985" y="71843"/>
                </a:lnTo>
                <a:lnTo>
                  <a:pt x="13742" y="72239"/>
                </a:lnTo>
                <a:lnTo>
                  <a:pt x="13742" y="72627"/>
                </a:lnTo>
                <a:lnTo>
                  <a:pt x="13524" y="72958"/>
                </a:lnTo>
                <a:lnTo>
                  <a:pt x="13510" y="73311"/>
                </a:lnTo>
                <a:lnTo>
                  <a:pt x="13266" y="73642"/>
                </a:lnTo>
                <a:lnTo>
                  <a:pt x="13266" y="73953"/>
                </a:lnTo>
                <a:lnTo>
                  <a:pt x="13035" y="74239"/>
                </a:lnTo>
                <a:lnTo>
                  <a:pt x="13035" y="74493"/>
                </a:lnTo>
                <a:lnTo>
                  <a:pt x="12791" y="74759"/>
                </a:lnTo>
                <a:lnTo>
                  <a:pt x="12791" y="74991"/>
                </a:lnTo>
                <a:lnTo>
                  <a:pt x="12559" y="75212"/>
                </a:lnTo>
                <a:lnTo>
                  <a:pt x="12316" y="75398"/>
                </a:lnTo>
                <a:lnTo>
                  <a:pt x="11852" y="75774"/>
                </a:lnTo>
                <a:lnTo>
                  <a:pt x="11609" y="75919"/>
                </a:lnTo>
                <a:lnTo>
                  <a:pt x="11377" y="76063"/>
                </a:lnTo>
                <a:lnTo>
                  <a:pt x="11134" y="76207"/>
                </a:lnTo>
                <a:lnTo>
                  <a:pt x="10902" y="76317"/>
                </a:lnTo>
                <a:lnTo>
                  <a:pt x="10427" y="76439"/>
                </a:lnTo>
                <a:lnTo>
                  <a:pt x="10184" y="76538"/>
                </a:lnTo>
                <a:lnTo>
                  <a:pt x="9952" y="76561"/>
                </a:lnTo>
                <a:lnTo>
                  <a:pt x="9477" y="76648"/>
                </a:lnTo>
                <a:lnTo>
                  <a:pt x="9245" y="76671"/>
                </a:lnTo>
                <a:lnTo>
                  <a:pt x="9002" y="76725"/>
                </a:lnTo>
                <a:lnTo>
                  <a:pt x="8526" y="76770"/>
                </a:lnTo>
                <a:lnTo>
                  <a:pt x="7819" y="76812"/>
                </a:lnTo>
                <a:lnTo>
                  <a:pt x="7587" y="76846"/>
                </a:lnTo>
                <a:lnTo>
                  <a:pt x="7112" y="76892"/>
                </a:lnTo>
                <a:lnTo>
                  <a:pt x="5922" y="76934"/>
                </a:lnTo>
                <a:lnTo>
                  <a:pt x="0" y="76957"/>
                </a:lnTo>
                <a:lnTo>
                  <a:pt x="0" y="80636"/>
                </a:lnTo>
                <a:lnTo>
                  <a:pt x="42411" y="80636"/>
                </a:lnTo>
                <a:lnTo>
                  <a:pt x="40278" y="76957"/>
                </a:lnTo>
                <a:lnTo>
                  <a:pt x="24879" y="76957"/>
                </a:lnTo>
                <a:lnTo>
                  <a:pt x="23222" y="76747"/>
                </a:lnTo>
                <a:lnTo>
                  <a:pt x="22746" y="76626"/>
                </a:lnTo>
                <a:lnTo>
                  <a:pt x="22768" y="74991"/>
                </a:lnTo>
                <a:lnTo>
                  <a:pt x="23222" y="72958"/>
                </a:lnTo>
                <a:lnTo>
                  <a:pt x="39599" y="8031"/>
                </a:lnTo>
                <a:lnTo>
                  <a:pt x="40521" y="4032"/>
                </a:lnTo>
                <a:lnTo>
                  <a:pt x="40753" y="3656"/>
                </a:lnTo>
                <a:close/>
              </a:path>
              <a:path w="90169" h="80644">
                <a:moveTo>
                  <a:pt x="62318" y="0"/>
                </a:moveTo>
                <a:lnTo>
                  <a:pt x="19189" y="0"/>
                </a:lnTo>
                <a:lnTo>
                  <a:pt x="19189" y="3656"/>
                </a:lnTo>
                <a:lnTo>
                  <a:pt x="58528" y="3656"/>
                </a:lnTo>
                <a:lnTo>
                  <a:pt x="66754" y="4880"/>
                </a:lnTo>
                <a:lnTo>
                  <a:pt x="73540" y="8740"/>
                </a:lnTo>
                <a:lnTo>
                  <a:pt x="78150" y="15518"/>
                </a:lnTo>
                <a:lnTo>
                  <a:pt x="79850" y="25498"/>
                </a:lnTo>
                <a:lnTo>
                  <a:pt x="79323" y="32068"/>
                </a:lnTo>
                <a:lnTo>
                  <a:pt x="63801" y="67566"/>
                </a:lnTo>
                <a:lnTo>
                  <a:pt x="40278" y="76957"/>
                </a:lnTo>
                <a:lnTo>
                  <a:pt x="42411" y="80636"/>
                </a:lnTo>
                <a:lnTo>
                  <a:pt x="78976" y="60699"/>
                </a:lnTo>
                <a:lnTo>
                  <a:pt x="90037" y="29885"/>
                </a:lnTo>
                <a:lnTo>
                  <a:pt x="88859" y="20379"/>
                </a:lnTo>
                <a:lnTo>
                  <a:pt x="85396" y="12168"/>
                </a:lnTo>
                <a:lnTo>
                  <a:pt x="79749" y="5721"/>
                </a:lnTo>
                <a:lnTo>
                  <a:pt x="72022" y="1508"/>
                </a:lnTo>
                <a:lnTo>
                  <a:pt x="62318" y="0"/>
                </a:lnTo>
                <a:close/>
              </a:path>
            </a:pathLst>
          </a:custGeom>
          <a:solidFill>
            <a:srgbClr val="000000"/>
          </a:solidFill>
        </p:spPr>
        <p:txBody>
          <a:bodyPr wrap="square" lIns="0" tIns="0" rIns="0" bIns="0" rtlCol="0"/>
          <a:lstStyle/>
          <a:p>
            <a:endParaRPr/>
          </a:p>
        </p:txBody>
      </p:sp>
      <p:sp>
        <p:nvSpPr>
          <p:cNvPr id="11" name="object 11"/>
          <p:cNvSpPr/>
          <p:nvPr/>
        </p:nvSpPr>
        <p:spPr>
          <a:xfrm>
            <a:off x="2032712" y="3008463"/>
            <a:ext cx="27940" cy="118110"/>
          </a:xfrm>
          <a:custGeom>
            <a:avLst/>
            <a:gdLst/>
            <a:ahLst/>
            <a:cxnLst/>
            <a:rect l="l" t="t" r="r" b="b"/>
            <a:pathLst>
              <a:path w="27939" h="118110">
                <a:moveTo>
                  <a:pt x="1193" y="0"/>
                </a:moveTo>
                <a:lnTo>
                  <a:pt x="718" y="0"/>
                </a:lnTo>
                <a:lnTo>
                  <a:pt x="0" y="452"/>
                </a:lnTo>
                <a:lnTo>
                  <a:pt x="0" y="1736"/>
                </a:lnTo>
                <a:lnTo>
                  <a:pt x="2375" y="3888"/>
                </a:lnTo>
                <a:lnTo>
                  <a:pt x="8731" y="11726"/>
                </a:lnTo>
                <a:lnTo>
                  <a:pt x="13812" y="21214"/>
                </a:lnTo>
                <a:lnTo>
                  <a:pt x="17538" y="32298"/>
                </a:lnTo>
                <a:lnTo>
                  <a:pt x="19832" y="44921"/>
                </a:lnTo>
                <a:lnTo>
                  <a:pt x="20614" y="59026"/>
                </a:lnTo>
                <a:lnTo>
                  <a:pt x="20230" y="69128"/>
                </a:lnTo>
                <a:lnTo>
                  <a:pt x="8169" y="106942"/>
                </a:lnTo>
                <a:lnTo>
                  <a:pt x="0" y="116243"/>
                </a:lnTo>
                <a:lnTo>
                  <a:pt x="0" y="117546"/>
                </a:lnTo>
                <a:lnTo>
                  <a:pt x="718" y="118022"/>
                </a:lnTo>
                <a:lnTo>
                  <a:pt x="1193" y="118022"/>
                </a:lnTo>
                <a:lnTo>
                  <a:pt x="23790" y="85292"/>
                </a:lnTo>
                <a:lnTo>
                  <a:pt x="27486" y="59026"/>
                </a:lnTo>
                <a:lnTo>
                  <a:pt x="27486" y="55327"/>
                </a:lnTo>
                <a:lnTo>
                  <a:pt x="27255" y="53339"/>
                </a:lnTo>
                <a:lnTo>
                  <a:pt x="27255" y="51249"/>
                </a:lnTo>
                <a:lnTo>
                  <a:pt x="27011" y="49074"/>
                </a:lnTo>
                <a:lnTo>
                  <a:pt x="26779" y="46820"/>
                </a:lnTo>
                <a:lnTo>
                  <a:pt x="26304" y="44501"/>
                </a:lnTo>
                <a:lnTo>
                  <a:pt x="26072" y="42125"/>
                </a:lnTo>
                <a:lnTo>
                  <a:pt x="25597" y="39715"/>
                </a:lnTo>
                <a:lnTo>
                  <a:pt x="25122" y="37252"/>
                </a:lnTo>
                <a:lnTo>
                  <a:pt x="24404" y="34755"/>
                </a:lnTo>
                <a:lnTo>
                  <a:pt x="23697" y="32249"/>
                </a:lnTo>
                <a:lnTo>
                  <a:pt x="22746" y="29740"/>
                </a:lnTo>
                <a:lnTo>
                  <a:pt x="21807" y="27198"/>
                </a:lnTo>
                <a:lnTo>
                  <a:pt x="21332" y="25951"/>
                </a:lnTo>
                <a:lnTo>
                  <a:pt x="20382" y="23431"/>
                </a:lnTo>
                <a:lnTo>
                  <a:pt x="19664" y="22184"/>
                </a:lnTo>
                <a:lnTo>
                  <a:pt x="13948" y="12588"/>
                </a:lnTo>
                <a:lnTo>
                  <a:pt x="8209" y="5643"/>
                </a:lnTo>
                <a:lnTo>
                  <a:pt x="3579" y="1423"/>
                </a:lnTo>
                <a:lnTo>
                  <a:pt x="1193" y="0"/>
                </a:lnTo>
                <a:close/>
              </a:path>
            </a:pathLst>
          </a:custGeom>
          <a:solidFill>
            <a:srgbClr val="000000"/>
          </a:solidFill>
        </p:spPr>
        <p:txBody>
          <a:bodyPr wrap="square" lIns="0" tIns="0" rIns="0" bIns="0" rtlCol="0"/>
          <a:lstStyle/>
          <a:p>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Variant calling</a:t>
            </a:r>
            <a:r>
              <a:rPr spc="130" dirty="0">
                <a:latin typeface="Euphemia UCAS"/>
                <a:cs typeface="Euphemia UCAS"/>
              </a:rPr>
              <a:t> </a:t>
            </a:r>
            <a:r>
              <a:rPr spc="-70" dirty="0">
                <a:latin typeface="Euphemia UCAS"/>
                <a:cs typeface="Euphemia UCAS"/>
              </a:rPr>
              <a:t>example</a:t>
            </a:r>
          </a:p>
        </p:txBody>
      </p:sp>
      <p:sp>
        <p:nvSpPr>
          <p:cNvPr id="3" name="object 3"/>
          <p:cNvSpPr txBox="1"/>
          <p:nvPr/>
        </p:nvSpPr>
        <p:spPr>
          <a:xfrm>
            <a:off x="247650" y="462699"/>
            <a:ext cx="4267200" cy="2826457"/>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Inputs</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alignment</a:t>
            </a:r>
            <a:r>
              <a:rPr sz="800" dirty="0">
                <a:latin typeface="Euphemia UCAS"/>
                <a:cs typeface="Euphemia UCAS"/>
              </a:rPr>
              <a:t> file</a:t>
            </a:r>
          </a:p>
          <a:p>
            <a:pPr marL="227329" indent="-100330">
              <a:lnSpc>
                <a:spcPts val="955"/>
              </a:lnSpc>
              <a:buSzPct val="62500"/>
              <a:buFont typeface="Arial"/>
              <a:buChar char="•"/>
              <a:tabLst>
                <a:tab pos="227965" algn="l"/>
              </a:tabLst>
            </a:pPr>
            <a:r>
              <a:rPr sz="800" spc="-25" dirty="0">
                <a:latin typeface="Euphemia UCAS"/>
                <a:cs typeface="Euphemia UCAS"/>
              </a:rPr>
              <a:t>reference</a:t>
            </a:r>
            <a:r>
              <a:rPr sz="800" spc="-15" dirty="0">
                <a:latin typeface="Euphemia UCAS"/>
                <a:cs typeface="Euphemia UCAS"/>
              </a:rPr>
              <a:t> </a:t>
            </a:r>
            <a:r>
              <a:rPr sz="800" spc="-45" dirty="0">
                <a:latin typeface="Euphemia UCAS"/>
                <a:cs typeface="Euphemia UCAS"/>
              </a:rPr>
              <a:t>sequence</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5" dirty="0">
                <a:latin typeface="Euphemia UCAS"/>
                <a:cs typeface="Euphemia UCAS"/>
              </a:rPr>
              <a:t>Outputs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5" dirty="0">
                <a:latin typeface="Euphemia UCAS"/>
                <a:cs typeface="Euphemia UCAS"/>
              </a:rPr>
              <a:t>VCF or </a:t>
            </a:r>
            <a:r>
              <a:rPr sz="800" spc="-5" dirty="0">
                <a:latin typeface="Euphemia UCAS"/>
                <a:cs typeface="Euphemia UCAS"/>
              </a:rPr>
              <a:t>BCF</a:t>
            </a:r>
            <a:r>
              <a:rPr sz="800" spc="120" dirty="0">
                <a:latin typeface="Euphemia UCAS"/>
                <a:cs typeface="Euphemia UCAS"/>
              </a:rPr>
              <a:t> </a:t>
            </a:r>
            <a:r>
              <a:rPr sz="800" dirty="0">
                <a:latin typeface="Euphemia UCAS"/>
                <a:cs typeface="Euphemia UCAS"/>
              </a:rPr>
              <a:t>file</a:t>
            </a:r>
          </a:p>
          <a:p>
            <a:pPr>
              <a:lnSpc>
                <a:spcPct val="100000"/>
              </a:lnSpc>
              <a:spcBef>
                <a:spcPts val="47"/>
              </a:spcBef>
            </a:pPr>
            <a:endParaRPr sz="900" dirty="0">
              <a:latin typeface="Euphemia UCAS"/>
              <a:cs typeface="Euphemia UCAS"/>
            </a:endParaRPr>
          </a:p>
          <a:p>
            <a:pPr marL="12700">
              <a:lnSpc>
                <a:spcPts val="930"/>
              </a:lnSpc>
            </a:pPr>
            <a:r>
              <a:rPr sz="800" spc="-20" dirty="0">
                <a:latin typeface="Euphemia UCAS"/>
                <a:cs typeface="Euphemia UCAS"/>
              </a:rPr>
              <a:t>Example</a:t>
            </a:r>
            <a:endParaRPr sz="800" dirty="0">
              <a:latin typeface="Euphemia UCAS"/>
              <a:cs typeface="Euphemia UCAS"/>
            </a:endParaRPr>
          </a:p>
          <a:p>
            <a:pPr marL="173990">
              <a:lnSpc>
                <a:spcPts val="690"/>
              </a:lnSpc>
            </a:pPr>
            <a:r>
              <a:rPr sz="600" spc="-45" dirty="0">
                <a:latin typeface="Courier"/>
                <a:cs typeface="Courier"/>
              </a:rPr>
              <a:t>bcftools mpileup -f ref.fa aln.bam | bcftools call</a:t>
            </a:r>
            <a:r>
              <a:rPr sz="600" spc="-40" dirty="0">
                <a:latin typeface="Courier"/>
                <a:cs typeface="Courier"/>
              </a:rPr>
              <a:t> </a:t>
            </a:r>
            <a:r>
              <a:rPr sz="600" spc="-45" dirty="0">
                <a:latin typeface="Courier"/>
                <a:cs typeface="Courier"/>
              </a:rPr>
              <a:t>-mv</a:t>
            </a:r>
            <a:endParaRPr sz="600" dirty="0">
              <a:latin typeface="Courier"/>
              <a:cs typeface="Courier"/>
            </a:endParaRPr>
          </a:p>
          <a:p>
            <a:pPr>
              <a:lnSpc>
                <a:spcPct val="100000"/>
              </a:lnSpc>
            </a:pPr>
            <a:endParaRPr sz="600" dirty="0">
              <a:latin typeface="Euphemia UCAS"/>
              <a:cs typeface="Euphemia UCAS"/>
            </a:endParaRPr>
          </a:p>
          <a:p>
            <a:pPr marL="12700">
              <a:lnSpc>
                <a:spcPct val="100000"/>
              </a:lnSpc>
              <a:spcBef>
                <a:spcPts val="355"/>
              </a:spcBef>
            </a:pPr>
            <a:r>
              <a:rPr sz="800" dirty="0">
                <a:latin typeface="Euphemia UCAS"/>
                <a:cs typeface="Euphemia UCAS"/>
              </a:rPr>
              <a:t>Tips</a:t>
            </a:r>
          </a:p>
          <a:p>
            <a:pPr marL="173990">
              <a:lnSpc>
                <a:spcPct val="100000"/>
              </a:lnSpc>
              <a:spcBef>
                <a:spcPts val="254"/>
              </a:spcBef>
            </a:pPr>
            <a:r>
              <a:rPr sz="600" spc="-45" dirty="0">
                <a:latin typeface="Courier"/>
                <a:cs typeface="Courier"/>
              </a:rPr>
              <a:t>bcftools</a:t>
            </a:r>
            <a:r>
              <a:rPr sz="600" spc="-110" dirty="0">
                <a:latin typeface="Courier"/>
                <a:cs typeface="Courier"/>
              </a:rPr>
              <a:t> </a:t>
            </a:r>
            <a:r>
              <a:rPr sz="600" spc="-45" dirty="0">
                <a:latin typeface="Courier"/>
                <a:cs typeface="Courier"/>
              </a:rPr>
              <a:t>mpileup</a:t>
            </a:r>
            <a:endParaRPr sz="600" dirty="0">
              <a:latin typeface="Courier"/>
              <a:cs typeface="Courier"/>
            </a:endParaRPr>
          </a:p>
          <a:p>
            <a:pPr marL="307975" indent="-53340">
              <a:lnSpc>
                <a:spcPct val="100000"/>
              </a:lnSpc>
              <a:spcBef>
                <a:spcPts val="40"/>
              </a:spcBef>
              <a:buChar char="-"/>
              <a:tabLst>
                <a:tab pos="308610" algn="l"/>
              </a:tabLst>
            </a:pPr>
            <a:r>
              <a:rPr sz="600" spc="-20" dirty="0">
                <a:latin typeface="Euphemia UCAS"/>
                <a:cs typeface="Euphemia UCAS"/>
              </a:rPr>
              <a:t>increase/decrease </a:t>
            </a:r>
            <a:r>
              <a:rPr sz="600" spc="-5" dirty="0">
                <a:latin typeface="Euphemia UCAS"/>
                <a:cs typeface="Euphemia UCAS"/>
              </a:rPr>
              <a:t>the </a:t>
            </a:r>
            <a:r>
              <a:rPr sz="600" spc="-10" dirty="0">
                <a:latin typeface="Euphemia UCAS"/>
                <a:cs typeface="Euphemia UCAS"/>
              </a:rPr>
              <a:t>required number </a:t>
            </a:r>
            <a:r>
              <a:rPr sz="600" dirty="0">
                <a:latin typeface="Euphemia UCAS"/>
                <a:cs typeface="Euphemia UCAS"/>
              </a:rPr>
              <a:t>(</a:t>
            </a:r>
            <a:r>
              <a:rPr sz="600" dirty="0">
                <a:latin typeface="Courier"/>
                <a:cs typeface="Courier"/>
              </a:rPr>
              <a:t>-m</a:t>
            </a:r>
            <a:r>
              <a:rPr sz="600" dirty="0">
                <a:latin typeface="Euphemia UCAS"/>
                <a:cs typeface="Euphemia UCAS"/>
              </a:rPr>
              <a:t>) </a:t>
            </a:r>
            <a:r>
              <a:rPr sz="600" spc="-15" dirty="0">
                <a:latin typeface="Euphemia UCAS"/>
                <a:cs typeface="Euphemia UCAS"/>
              </a:rPr>
              <a:t>and </a:t>
            </a:r>
            <a:r>
              <a:rPr sz="600" spc="-5" dirty="0">
                <a:latin typeface="Euphemia UCAS"/>
                <a:cs typeface="Euphemia UCAS"/>
              </a:rPr>
              <a:t>the </a:t>
            </a:r>
            <a:r>
              <a:rPr sz="600" dirty="0">
                <a:latin typeface="Euphemia UCAS"/>
                <a:cs typeface="Euphemia UCAS"/>
              </a:rPr>
              <a:t>fraction (</a:t>
            </a:r>
            <a:r>
              <a:rPr sz="600" dirty="0">
                <a:latin typeface="Courier"/>
                <a:cs typeface="Courier"/>
              </a:rPr>
              <a:t>-F</a:t>
            </a:r>
            <a:r>
              <a:rPr sz="600" dirty="0">
                <a:latin typeface="Euphemia UCAS"/>
                <a:cs typeface="Euphemia UCAS"/>
              </a:rPr>
              <a:t>) </a:t>
            </a:r>
            <a:r>
              <a:rPr sz="600" spc="5" dirty="0">
                <a:latin typeface="Euphemia UCAS"/>
                <a:cs typeface="Euphemia UCAS"/>
              </a:rPr>
              <a:t>of </a:t>
            </a:r>
            <a:r>
              <a:rPr sz="600" spc="-5" dirty="0">
                <a:latin typeface="Euphemia UCAS"/>
                <a:cs typeface="Euphemia UCAS"/>
              </a:rPr>
              <a:t>supporting </a:t>
            </a:r>
            <a:r>
              <a:rPr sz="600" spc="-25" dirty="0">
                <a:latin typeface="Euphemia UCAS"/>
                <a:cs typeface="Euphemia UCAS"/>
              </a:rPr>
              <a:t>reads </a:t>
            </a:r>
            <a:r>
              <a:rPr lang="es-ES_tradnl" sz="600" dirty="0">
                <a:latin typeface="Euphemia UCAS"/>
                <a:cs typeface="Euphemia UCAS"/>
              </a:rPr>
              <a:t>f</a:t>
            </a:r>
            <a:r>
              <a:rPr sz="600" dirty="0">
                <a:latin typeface="Euphemia UCAS"/>
                <a:cs typeface="Euphemia UCAS"/>
              </a:rPr>
              <a:t>or </a:t>
            </a:r>
            <a:r>
              <a:rPr sz="600" spc="-10" dirty="0">
                <a:latin typeface="Euphemia UCAS"/>
                <a:cs typeface="Euphemia UCAS"/>
              </a:rPr>
              <a:t>indel </a:t>
            </a:r>
            <a:r>
              <a:rPr sz="600" spc="-5" dirty="0">
                <a:latin typeface="Euphemia UCAS"/>
                <a:cs typeface="Euphemia UCAS"/>
              </a:rPr>
              <a:t>calling</a:t>
            </a:r>
            <a:endParaRPr sz="600" dirty="0">
              <a:latin typeface="Euphemia UCAS"/>
              <a:cs typeface="Euphemia UCAS"/>
            </a:endParaRPr>
          </a:p>
          <a:p>
            <a:pPr marL="307975" indent="-53340">
              <a:lnSpc>
                <a:spcPct val="100000"/>
              </a:lnSpc>
              <a:spcBef>
                <a:spcPts val="40"/>
              </a:spcBef>
              <a:buChar char="-"/>
              <a:tabLst>
                <a:tab pos="308610" algn="l"/>
              </a:tabLst>
            </a:pPr>
            <a:r>
              <a:rPr sz="600" spc="-5" dirty="0">
                <a:latin typeface="Euphemia UCAS"/>
                <a:cs typeface="Euphemia UCAS"/>
              </a:rPr>
              <a:t>the </a:t>
            </a:r>
            <a:r>
              <a:rPr sz="600" spc="-45" dirty="0">
                <a:latin typeface="Courier"/>
                <a:cs typeface="Courier"/>
              </a:rPr>
              <a:t>-Q</a:t>
            </a:r>
            <a:r>
              <a:rPr sz="600" spc="-45" dirty="0">
                <a:latin typeface="Euphemia UCAS"/>
                <a:cs typeface="Euphemia UCAS"/>
              </a:rPr>
              <a:t> </a:t>
            </a:r>
            <a:r>
              <a:rPr sz="600" spc="5" dirty="0">
                <a:latin typeface="Euphemia UCAS"/>
                <a:cs typeface="Euphemia UCAS"/>
              </a:rPr>
              <a:t>option </a:t>
            </a:r>
            <a:r>
              <a:rPr sz="600" spc="-5" dirty="0">
                <a:latin typeface="Euphemia UCAS"/>
                <a:cs typeface="Euphemia UCAS"/>
              </a:rPr>
              <a:t>controls the </a:t>
            </a:r>
            <a:r>
              <a:rPr sz="600" dirty="0">
                <a:latin typeface="Euphemia UCAS"/>
                <a:cs typeface="Euphemia UCAS"/>
              </a:rPr>
              <a:t>minimum </a:t>
            </a:r>
            <a:r>
              <a:rPr sz="600" spc="-10" dirty="0">
                <a:latin typeface="Euphemia UCAS"/>
                <a:cs typeface="Euphemia UCAS"/>
              </a:rPr>
              <a:t>required </a:t>
            </a:r>
            <a:r>
              <a:rPr sz="600" spc="-45" dirty="0">
                <a:latin typeface="Euphemia UCAS"/>
                <a:cs typeface="Euphemia UCAS"/>
              </a:rPr>
              <a:t>base </a:t>
            </a:r>
            <a:r>
              <a:rPr sz="600" dirty="0">
                <a:latin typeface="Euphemia UCAS"/>
                <a:cs typeface="Euphemia UCAS"/>
              </a:rPr>
              <a:t>quality</a:t>
            </a:r>
            <a:r>
              <a:rPr sz="600" spc="30" dirty="0">
                <a:latin typeface="Euphemia UCAS"/>
                <a:cs typeface="Euphemia UCAS"/>
              </a:rPr>
              <a:t> </a:t>
            </a:r>
            <a:r>
              <a:rPr sz="600" spc="15" dirty="0">
                <a:latin typeface="Euphemia UCAS"/>
                <a:cs typeface="Euphemia UCAS"/>
              </a:rPr>
              <a:t>(</a:t>
            </a:r>
            <a:r>
              <a:rPr sz="600" spc="15" dirty="0">
                <a:latin typeface="Courier"/>
                <a:cs typeface="Courier"/>
              </a:rPr>
              <a:t>30</a:t>
            </a:r>
            <a:r>
              <a:rPr sz="600" spc="15" dirty="0">
                <a:latin typeface="Euphemia UCAS"/>
                <a:cs typeface="Euphemia UCAS"/>
              </a:rPr>
              <a:t>)</a:t>
            </a:r>
            <a:endParaRPr sz="600" dirty="0">
              <a:latin typeface="Euphemia UCAS"/>
              <a:cs typeface="Euphemia UCAS"/>
            </a:endParaRPr>
          </a:p>
          <a:p>
            <a:pPr marL="307975" indent="-53340">
              <a:lnSpc>
                <a:spcPct val="100000"/>
              </a:lnSpc>
              <a:spcBef>
                <a:spcPts val="40"/>
              </a:spcBef>
              <a:buChar char="-"/>
              <a:tabLst>
                <a:tab pos="308610" algn="l"/>
              </a:tabLst>
            </a:pPr>
            <a:r>
              <a:rPr sz="600" spc="5" dirty="0">
                <a:latin typeface="Euphemia UCAS"/>
                <a:cs typeface="Euphemia UCAS"/>
              </a:rPr>
              <a:t>BAQ </a:t>
            </a:r>
            <a:r>
              <a:rPr sz="600" spc="-5" dirty="0">
                <a:latin typeface="Euphemia UCAS"/>
                <a:cs typeface="Euphemia UCAS"/>
              </a:rPr>
              <a:t>realignment </a:t>
            </a:r>
            <a:r>
              <a:rPr sz="600" spc="-20" dirty="0">
                <a:latin typeface="Euphemia UCAS"/>
                <a:cs typeface="Euphemia UCAS"/>
              </a:rPr>
              <a:t>is </a:t>
            </a:r>
            <a:r>
              <a:rPr sz="600" spc="-10" dirty="0">
                <a:latin typeface="Euphemia UCAS"/>
                <a:cs typeface="Euphemia UCAS"/>
              </a:rPr>
              <a:t>applied </a:t>
            </a:r>
            <a:r>
              <a:rPr sz="600" spc="-20" dirty="0">
                <a:latin typeface="Euphemia UCAS"/>
                <a:cs typeface="Euphemia UCAS"/>
              </a:rPr>
              <a:t>by </a:t>
            </a:r>
            <a:r>
              <a:rPr sz="600" spc="-5" dirty="0">
                <a:latin typeface="Euphemia UCAS"/>
                <a:cs typeface="Euphemia UCAS"/>
              </a:rPr>
              <a:t>default </a:t>
            </a:r>
            <a:r>
              <a:rPr sz="600" spc="-15" dirty="0">
                <a:latin typeface="Euphemia UCAS"/>
                <a:cs typeface="Euphemia UCAS"/>
              </a:rPr>
              <a:t>and </a:t>
            </a:r>
            <a:r>
              <a:rPr sz="600" spc="-20" dirty="0">
                <a:latin typeface="Euphemia UCAS"/>
                <a:cs typeface="Euphemia UCAS"/>
              </a:rPr>
              <a:t>can </a:t>
            </a:r>
            <a:r>
              <a:rPr sz="600" spc="-25" dirty="0">
                <a:latin typeface="Euphemia UCAS"/>
                <a:cs typeface="Euphemia UCAS"/>
              </a:rPr>
              <a:t>be disabled </a:t>
            </a:r>
            <a:r>
              <a:rPr sz="600" spc="15" dirty="0">
                <a:latin typeface="Euphemia UCAS"/>
                <a:cs typeface="Euphemia UCAS"/>
              </a:rPr>
              <a:t>with</a:t>
            </a:r>
            <a:r>
              <a:rPr sz="600" spc="185" dirty="0">
                <a:latin typeface="Euphemia UCAS"/>
                <a:cs typeface="Euphemia UCAS"/>
              </a:rPr>
              <a:t> </a:t>
            </a:r>
            <a:r>
              <a:rPr sz="600" spc="-45" dirty="0">
                <a:latin typeface="Courier"/>
                <a:cs typeface="Courier"/>
              </a:rPr>
              <a:t>-B</a:t>
            </a:r>
            <a:endParaRPr sz="600" dirty="0">
              <a:latin typeface="Courier"/>
              <a:cs typeface="Courier"/>
            </a:endParaRPr>
          </a:p>
          <a:p>
            <a:pPr marL="307975" indent="-53340">
              <a:lnSpc>
                <a:spcPct val="100000"/>
              </a:lnSpc>
              <a:spcBef>
                <a:spcPts val="40"/>
              </a:spcBef>
              <a:buChar char="-"/>
              <a:tabLst>
                <a:tab pos="308610" algn="l"/>
              </a:tabLst>
            </a:pPr>
            <a:r>
              <a:rPr sz="600" spc="-10" dirty="0">
                <a:latin typeface="Euphemia UCAS"/>
                <a:cs typeface="Euphemia UCAS"/>
              </a:rPr>
              <a:t>streaming</a:t>
            </a:r>
            <a:r>
              <a:rPr sz="600" spc="45" dirty="0">
                <a:latin typeface="Euphemia UCAS"/>
                <a:cs typeface="Euphemia UCAS"/>
              </a:rPr>
              <a:t> </a:t>
            </a:r>
            <a:r>
              <a:rPr sz="600" spc="-5" dirty="0">
                <a:latin typeface="Euphemia UCAS"/>
                <a:cs typeface="Euphemia UCAS"/>
              </a:rPr>
              <a:t>the</a:t>
            </a:r>
            <a:r>
              <a:rPr sz="600" spc="50" dirty="0">
                <a:latin typeface="Euphemia UCAS"/>
                <a:cs typeface="Euphemia UCAS"/>
              </a:rPr>
              <a:t> </a:t>
            </a:r>
            <a:r>
              <a:rPr sz="600" spc="-25" dirty="0">
                <a:latin typeface="Euphemia UCAS"/>
                <a:cs typeface="Euphemia UCAS"/>
              </a:rPr>
              <a:t>uncompressed</a:t>
            </a:r>
            <a:r>
              <a:rPr sz="600" spc="45" dirty="0">
                <a:latin typeface="Euphemia UCAS"/>
                <a:cs typeface="Euphemia UCAS"/>
              </a:rPr>
              <a:t> </a:t>
            </a:r>
            <a:r>
              <a:rPr sz="600" spc="-10" dirty="0">
                <a:latin typeface="Euphemia UCAS"/>
                <a:cs typeface="Euphemia UCAS"/>
              </a:rPr>
              <a:t>binary</a:t>
            </a:r>
            <a:r>
              <a:rPr sz="600" spc="45" dirty="0">
                <a:latin typeface="Euphemia UCAS"/>
                <a:cs typeface="Euphemia UCAS"/>
              </a:rPr>
              <a:t> </a:t>
            </a:r>
            <a:r>
              <a:rPr sz="600" spc="-5" dirty="0">
                <a:latin typeface="Euphemia UCAS"/>
                <a:cs typeface="Euphemia UCAS"/>
              </a:rPr>
              <a:t>BCF</a:t>
            </a:r>
            <a:r>
              <a:rPr sz="600" spc="50" dirty="0">
                <a:latin typeface="Euphemia UCAS"/>
                <a:cs typeface="Euphemia UCAS"/>
              </a:rPr>
              <a:t> </a:t>
            </a:r>
            <a:r>
              <a:rPr sz="600" spc="-10" dirty="0">
                <a:latin typeface="Euphemia UCAS"/>
                <a:cs typeface="Euphemia UCAS"/>
              </a:rPr>
              <a:t>(</a:t>
            </a:r>
            <a:r>
              <a:rPr sz="600" spc="-10" dirty="0">
                <a:latin typeface="Courier"/>
                <a:cs typeface="Courier"/>
              </a:rPr>
              <a:t>-Ou</a:t>
            </a:r>
            <a:r>
              <a:rPr sz="600" spc="-10" dirty="0">
                <a:latin typeface="Euphemia UCAS"/>
                <a:cs typeface="Euphemia UCAS"/>
              </a:rPr>
              <a:t>)</a:t>
            </a:r>
            <a:r>
              <a:rPr sz="600" spc="50" dirty="0">
                <a:latin typeface="Euphemia UCAS"/>
                <a:cs typeface="Euphemia UCAS"/>
              </a:rPr>
              <a:t> </a:t>
            </a:r>
            <a:r>
              <a:rPr sz="600" spc="-20" dirty="0">
                <a:latin typeface="Euphemia UCAS"/>
                <a:cs typeface="Euphemia UCAS"/>
              </a:rPr>
              <a:t>is</a:t>
            </a:r>
            <a:r>
              <a:rPr sz="600" spc="50" dirty="0">
                <a:latin typeface="Euphemia UCAS"/>
                <a:cs typeface="Euphemia UCAS"/>
              </a:rPr>
              <a:t> </a:t>
            </a:r>
            <a:r>
              <a:rPr sz="600" spc="-10" dirty="0">
                <a:latin typeface="Euphemia UCAS"/>
                <a:cs typeface="Euphemia UCAS"/>
              </a:rPr>
              <a:t>much</a:t>
            </a:r>
            <a:r>
              <a:rPr sz="600" spc="50" dirty="0">
                <a:latin typeface="Euphemia UCAS"/>
                <a:cs typeface="Euphemia UCAS"/>
              </a:rPr>
              <a:t> </a:t>
            </a:r>
            <a:r>
              <a:rPr sz="600" spc="-10" dirty="0">
                <a:latin typeface="Euphemia UCAS"/>
                <a:cs typeface="Euphemia UCAS"/>
              </a:rPr>
              <a:t>faster</a:t>
            </a:r>
            <a:r>
              <a:rPr sz="600" spc="50" dirty="0">
                <a:latin typeface="Euphemia UCAS"/>
                <a:cs typeface="Euphemia UCAS"/>
              </a:rPr>
              <a:t> </a:t>
            </a:r>
            <a:r>
              <a:rPr sz="600" dirty="0">
                <a:latin typeface="Euphemia UCAS"/>
                <a:cs typeface="Euphemia UCAS"/>
              </a:rPr>
              <a:t>than</a:t>
            </a:r>
            <a:r>
              <a:rPr sz="600" spc="50" dirty="0">
                <a:latin typeface="Euphemia UCAS"/>
                <a:cs typeface="Euphemia UCAS"/>
              </a:rPr>
              <a:t> </a:t>
            </a:r>
            <a:r>
              <a:rPr sz="600" spc="-5" dirty="0">
                <a:latin typeface="Euphemia UCAS"/>
                <a:cs typeface="Euphemia UCAS"/>
              </a:rPr>
              <a:t>the</a:t>
            </a:r>
            <a:r>
              <a:rPr sz="600" spc="50" dirty="0">
                <a:latin typeface="Euphemia UCAS"/>
                <a:cs typeface="Euphemia UCAS"/>
              </a:rPr>
              <a:t> </a:t>
            </a:r>
            <a:r>
              <a:rPr sz="600" spc="-5" dirty="0">
                <a:latin typeface="Euphemia UCAS"/>
                <a:cs typeface="Euphemia UCAS"/>
              </a:rPr>
              <a:t>default</a:t>
            </a:r>
            <a:r>
              <a:rPr sz="600" spc="50" dirty="0">
                <a:latin typeface="Euphemia UCAS"/>
                <a:cs typeface="Euphemia UCAS"/>
              </a:rPr>
              <a:t> </a:t>
            </a:r>
            <a:r>
              <a:rPr sz="600" spc="10" dirty="0">
                <a:latin typeface="Euphemia UCAS"/>
                <a:cs typeface="Euphemia UCAS"/>
              </a:rPr>
              <a:t>text</a:t>
            </a:r>
            <a:r>
              <a:rPr sz="600" spc="45" dirty="0">
                <a:latin typeface="Euphemia UCAS"/>
                <a:cs typeface="Euphemia UCAS"/>
              </a:rPr>
              <a:t> </a:t>
            </a:r>
            <a:r>
              <a:rPr sz="600" spc="-20" dirty="0">
                <a:latin typeface="Euphemia UCAS"/>
                <a:cs typeface="Euphemia UCAS"/>
              </a:rPr>
              <a:t>VCF</a:t>
            </a:r>
            <a:endParaRPr sz="600" dirty="0">
              <a:latin typeface="Euphemia UCAS"/>
              <a:cs typeface="Euphemia UCAS"/>
            </a:endParaRPr>
          </a:p>
          <a:p>
            <a:pPr marL="173990">
              <a:lnSpc>
                <a:spcPct val="100000"/>
              </a:lnSpc>
              <a:spcBef>
                <a:spcPts val="295"/>
              </a:spcBef>
            </a:pPr>
            <a:r>
              <a:rPr sz="600" spc="-45" dirty="0">
                <a:latin typeface="Courier"/>
                <a:cs typeface="Courier"/>
              </a:rPr>
              <a:t>bcftools</a:t>
            </a:r>
            <a:r>
              <a:rPr sz="600" spc="-120" dirty="0">
                <a:latin typeface="Courier"/>
                <a:cs typeface="Courier"/>
              </a:rPr>
              <a:t> </a:t>
            </a:r>
            <a:r>
              <a:rPr sz="600" spc="-45" dirty="0">
                <a:latin typeface="Courier"/>
                <a:cs typeface="Courier"/>
              </a:rPr>
              <a:t>call</a:t>
            </a:r>
            <a:endParaRPr sz="600" dirty="0">
              <a:latin typeface="Courier"/>
              <a:cs typeface="Courier"/>
            </a:endParaRPr>
          </a:p>
          <a:p>
            <a:pPr marL="307975" indent="-53340">
              <a:lnSpc>
                <a:spcPct val="100000"/>
              </a:lnSpc>
              <a:spcBef>
                <a:spcPts val="40"/>
              </a:spcBef>
              <a:buChar char="-"/>
              <a:tabLst>
                <a:tab pos="308610" algn="l"/>
              </a:tabLst>
            </a:pPr>
            <a:r>
              <a:rPr sz="600" spc="-20" dirty="0">
                <a:latin typeface="Euphemia UCAS"/>
                <a:cs typeface="Euphemia UCAS"/>
              </a:rPr>
              <a:t>decrease/increase </a:t>
            </a:r>
            <a:r>
              <a:rPr sz="600" spc="-5" dirty="0">
                <a:latin typeface="Euphemia UCAS"/>
                <a:cs typeface="Euphemia UCAS"/>
              </a:rPr>
              <a:t>the prior </a:t>
            </a:r>
            <a:r>
              <a:rPr sz="600" dirty="0">
                <a:latin typeface="Euphemia UCAS"/>
                <a:cs typeface="Euphemia UCAS"/>
              </a:rPr>
              <a:t>probability (</a:t>
            </a:r>
            <a:r>
              <a:rPr sz="600" dirty="0">
                <a:latin typeface="Courier"/>
                <a:cs typeface="Courier"/>
              </a:rPr>
              <a:t>-P</a:t>
            </a:r>
            <a:r>
              <a:rPr sz="600" dirty="0">
                <a:latin typeface="Euphemia UCAS"/>
                <a:cs typeface="Euphemia UCAS"/>
              </a:rPr>
              <a:t>) </a:t>
            </a:r>
            <a:r>
              <a:rPr sz="600" spc="20" dirty="0">
                <a:latin typeface="Euphemia UCAS"/>
                <a:cs typeface="Euphemia UCAS"/>
              </a:rPr>
              <a:t>to </a:t>
            </a:r>
            <a:r>
              <a:rPr sz="600" spc="-20" dirty="0">
                <a:latin typeface="Euphemia UCAS"/>
                <a:cs typeface="Euphemia UCAS"/>
              </a:rPr>
              <a:t>decrease/increase </a:t>
            </a:r>
            <a:r>
              <a:rPr sz="600" spc="-5" dirty="0">
                <a:latin typeface="Euphemia UCAS"/>
                <a:cs typeface="Euphemia UCAS"/>
              </a:rPr>
              <a:t>sensitivity</a:t>
            </a:r>
            <a:endParaRPr sz="600" dirty="0">
              <a:latin typeface="Euphemia UCAS"/>
              <a:cs typeface="Euphemia UCAS"/>
            </a:endParaRPr>
          </a:p>
          <a:p>
            <a:pPr>
              <a:lnSpc>
                <a:spcPct val="100000"/>
              </a:lnSpc>
              <a:spcBef>
                <a:spcPts val="29"/>
              </a:spcBef>
            </a:pPr>
            <a:endParaRPr sz="550" dirty="0">
              <a:latin typeface="Euphemia UCAS"/>
              <a:cs typeface="Euphemia UCAS"/>
            </a:endParaRPr>
          </a:p>
          <a:p>
            <a:pPr marL="12700">
              <a:lnSpc>
                <a:spcPct val="100000"/>
              </a:lnSpc>
            </a:pPr>
            <a:r>
              <a:rPr sz="800" spc="-30" dirty="0">
                <a:latin typeface="Euphemia UCAS"/>
                <a:cs typeface="Euphemia UCAS"/>
              </a:rPr>
              <a:t>General</a:t>
            </a:r>
            <a:r>
              <a:rPr sz="800" spc="-5" dirty="0">
                <a:latin typeface="Euphemia UCAS"/>
                <a:cs typeface="Euphemia UCAS"/>
              </a:rPr>
              <a:t> </a:t>
            </a:r>
            <a:r>
              <a:rPr sz="800" spc="-25" dirty="0">
                <a:latin typeface="Euphemia UCAS"/>
                <a:cs typeface="Euphemia UCAS"/>
              </a:rPr>
              <a:t>advice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15" dirty="0">
                <a:latin typeface="Euphemia UCAS"/>
                <a:cs typeface="Euphemia UCAS"/>
              </a:rPr>
              <a:t>take </a:t>
            </a:r>
            <a:r>
              <a:rPr sz="800" spc="5" dirty="0">
                <a:latin typeface="Euphemia UCAS"/>
                <a:cs typeface="Euphemia UCAS"/>
              </a:rPr>
              <a:t>time </a:t>
            </a:r>
            <a:r>
              <a:rPr sz="800" spc="25" dirty="0">
                <a:latin typeface="Euphemia UCAS"/>
                <a:cs typeface="Euphemia UCAS"/>
              </a:rPr>
              <a:t>to </a:t>
            </a:r>
            <a:r>
              <a:rPr sz="800" spc="-25" dirty="0">
                <a:latin typeface="Euphemia UCAS"/>
                <a:cs typeface="Euphemia UCAS"/>
              </a:rPr>
              <a:t>understand </a:t>
            </a:r>
            <a:r>
              <a:rPr sz="800" spc="-5" dirty="0">
                <a:latin typeface="Euphemia UCAS"/>
                <a:cs typeface="Euphemia UCAS"/>
              </a:rPr>
              <a:t>the</a:t>
            </a:r>
            <a:r>
              <a:rPr sz="800" spc="155" dirty="0">
                <a:latin typeface="Euphemia UCAS"/>
                <a:cs typeface="Euphemia UCAS"/>
              </a:rPr>
              <a:t> </a:t>
            </a:r>
            <a:r>
              <a:rPr sz="800" spc="-10" dirty="0">
                <a:latin typeface="Euphemia UCAS"/>
                <a:cs typeface="Euphemia UCAS"/>
              </a:rPr>
              <a:t>options</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play </a:t>
            </a:r>
            <a:r>
              <a:rPr sz="800" spc="20" dirty="0">
                <a:latin typeface="Euphemia UCAS"/>
                <a:cs typeface="Euphemia UCAS"/>
              </a:rPr>
              <a:t>with </a:t>
            </a:r>
            <a:r>
              <a:rPr sz="800" spc="-5" dirty="0">
                <a:latin typeface="Euphemia UCAS"/>
                <a:cs typeface="Euphemia UCAS"/>
              </a:rPr>
              <a:t>the </a:t>
            </a:r>
            <a:r>
              <a:rPr sz="800" spc="-20" dirty="0">
                <a:latin typeface="Euphemia UCAS"/>
                <a:cs typeface="Euphemia UCAS"/>
              </a:rPr>
              <a:t>parameters, </a:t>
            </a:r>
            <a:r>
              <a:rPr sz="800" spc="-75" dirty="0">
                <a:latin typeface="Euphemia UCAS"/>
                <a:cs typeface="Euphemia UCAS"/>
              </a:rPr>
              <a:t>see </a:t>
            </a:r>
            <a:r>
              <a:rPr sz="800" spc="-25" dirty="0">
                <a:latin typeface="Euphemia UCAS"/>
                <a:cs typeface="Euphemia UCAS"/>
              </a:rPr>
              <a:t>how </a:t>
            </a:r>
            <a:r>
              <a:rPr sz="800" spc="-5" dirty="0">
                <a:latin typeface="Euphemia UCAS"/>
                <a:cs typeface="Euphemia UCAS"/>
              </a:rPr>
              <a:t>the </a:t>
            </a:r>
            <a:r>
              <a:rPr sz="800" spc="-20" dirty="0">
                <a:latin typeface="Euphemia UCAS"/>
                <a:cs typeface="Euphemia UCAS"/>
              </a:rPr>
              <a:t>calls</a:t>
            </a:r>
            <a:r>
              <a:rPr sz="800" spc="90" dirty="0">
                <a:latin typeface="Euphemia UCAS"/>
                <a:cs typeface="Euphemia UCAS"/>
              </a:rPr>
              <a:t> </a:t>
            </a:r>
            <a:r>
              <a:rPr sz="800" spc="-30" dirty="0">
                <a:latin typeface="Euphemia UCAS"/>
                <a:cs typeface="Euphemia UCAS"/>
              </a:rPr>
              <a:t>change</a:t>
            </a:r>
            <a:endParaRPr sz="800" dirty="0">
              <a:latin typeface="Euphemia UCAS"/>
              <a:cs typeface="Euphemia UCAS"/>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Factors </a:t>
            </a:r>
            <a:r>
              <a:rPr spc="10" dirty="0">
                <a:latin typeface="Euphemia UCAS"/>
                <a:cs typeface="Euphemia UCAS"/>
              </a:rPr>
              <a:t>to </a:t>
            </a:r>
            <a:r>
              <a:rPr spc="-60" dirty="0">
                <a:latin typeface="Euphemia UCAS"/>
                <a:cs typeface="Euphemia UCAS"/>
              </a:rPr>
              <a:t>consider </a:t>
            </a:r>
            <a:r>
              <a:rPr spc="-25" dirty="0">
                <a:latin typeface="Euphemia UCAS"/>
                <a:cs typeface="Euphemia UCAS"/>
              </a:rPr>
              <a:t>in</a:t>
            </a:r>
            <a:r>
              <a:rPr spc="35" dirty="0">
                <a:latin typeface="Euphemia UCAS"/>
                <a:cs typeface="Euphemia UCAS"/>
              </a:rPr>
              <a:t> </a:t>
            </a:r>
            <a:r>
              <a:rPr spc="-35" dirty="0">
                <a:latin typeface="Euphemia UCAS"/>
                <a:cs typeface="Euphemia UCAS"/>
              </a:rPr>
              <a:t>calling</a:t>
            </a:r>
          </a:p>
        </p:txBody>
      </p:sp>
      <p:sp>
        <p:nvSpPr>
          <p:cNvPr id="3" name="object 3"/>
          <p:cNvSpPr txBox="1"/>
          <p:nvPr/>
        </p:nvSpPr>
        <p:spPr>
          <a:xfrm>
            <a:off x="347294" y="760984"/>
            <a:ext cx="3100756" cy="1992277"/>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Many </a:t>
            </a:r>
            <a:r>
              <a:rPr sz="800" spc="-20" dirty="0">
                <a:latin typeface="Euphemia UCAS"/>
                <a:cs typeface="Euphemia UCAS"/>
              </a:rPr>
              <a:t>calls </a:t>
            </a:r>
            <a:r>
              <a:rPr sz="800" spc="-40" dirty="0">
                <a:latin typeface="Euphemia UCAS"/>
                <a:cs typeface="Euphemia UCAS"/>
              </a:rPr>
              <a:t>are </a:t>
            </a:r>
            <a:r>
              <a:rPr sz="800" spc="15" dirty="0">
                <a:latin typeface="Euphemia UCAS"/>
                <a:cs typeface="Euphemia UCAS"/>
              </a:rPr>
              <a:t>not </a:t>
            </a:r>
            <a:r>
              <a:rPr sz="800" spc="-10" dirty="0">
                <a:latin typeface="Euphemia UCAS"/>
                <a:cs typeface="Euphemia UCAS"/>
              </a:rPr>
              <a:t>real, </a:t>
            </a:r>
            <a:r>
              <a:rPr sz="800" b="1" spc="-40" dirty="0">
                <a:latin typeface="Euphemia UCAS"/>
                <a:cs typeface="Euphemia UCAS"/>
              </a:rPr>
              <a:t>a </a:t>
            </a:r>
            <a:r>
              <a:rPr sz="800" b="1" spc="10" dirty="0">
                <a:latin typeface="Euphemia UCAS"/>
                <a:cs typeface="Euphemia UCAS"/>
              </a:rPr>
              <a:t>filtering </a:t>
            </a:r>
            <a:r>
              <a:rPr sz="800" b="1" spc="-20" dirty="0">
                <a:latin typeface="Euphemia UCAS"/>
                <a:cs typeface="Euphemia UCAS"/>
              </a:rPr>
              <a:t>step </a:t>
            </a:r>
            <a:r>
              <a:rPr sz="800" b="1" spc="-30" dirty="0">
                <a:latin typeface="Euphemia UCAS"/>
                <a:cs typeface="Euphemia UCAS"/>
              </a:rPr>
              <a:t>is</a:t>
            </a:r>
            <a:r>
              <a:rPr sz="800" b="1" spc="105" dirty="0">
                <a:latin typeface="Euphemia UCAS"/>
                <a:cs typeface="Euphemia UCAS"/>
              </a:rPr>
              <a:t> </a:t>
            </a:r>
            <a:r>
              <a:rPr sz="800" b="1" spc="-50" dirty="0">
                <a:latin typeface="Euphemia UCAS"/>
                <a:cs typeface="Euphemia UCAS"/>
              </a:rPr>
              <a:t>necessary</a:t>
            </a:r>
            <a:endParaRPr sz="800" b="1" dirty="0">
              <a:latin typeface="Euphemia UCAS"/>
              <a:cs typeface="Euphemia UCAS"/>
            </a:endParaRPr>
          </a:p>
          <a:p>
            <a:pPr>
              <a:lnSpc>
                <a:spcPct val="100000"/>
              </a:lnSpc>
              <a:spcBef>
                <a:spcPts val="28"/>
              </a:spcBef>
            </a:pPr>
            <a:endParaRPr sz="700" dirty="0">
              <a:latin typeface="Euphemia UCAS"/>
              <a:cs typeface="Euphemia UCAS"/>
            </a:endParaRPr>
          </a:p>
          <a:p>
            <a:pPr marL="12700">
              <a:lnSpc>
                <a:spcPct val="100000"/>
              </a:lnSpc>
            </a:pPr>
            <a:r>
              <a:rPr sz="800" spc="-40" dirty="0">
                <a:latin typeface="Euphemia UCAS"/>
                <a:cs typeface="Euphemia UCAS"/>
              </a:rPr>
              <a:t>False </a:t>
            </a:r>
            <a:r>
              <a:rPr sz="800" spc="-20" dirty="0">
                <a:latin typeface="Euphemia UCAS"/>
                <a:cs typeface="Euphemia UCAS"/>
              </a:rPr>
              <a:t>calls </a:t>
            </a:r>
            <a:r>
              <a:rPr sz="800" spc="-25" dirty="0">
                <a:latin typeface="Euphemia UCAS"/>
                <a:cs typeface="Euphemia UCAS"/>
              </a:rPr>
              <a:t>can </a:t>
            </a:r>
            <a:r>
              <a:rPr sz="800" spc="-40" dirty="0">
                <a:latin typeface="Euphemia UCAS"/>
                <a:cs typeface="Euphemia UCAS"/>
              </a:rPr>
              <a:t>have </a:t>
            </a:r>
            <a:r>
              <a:rPr sz="800" spc="-20" dirty="0">
                <a:latin typeface="Euphemia UCAS"/>
                <a:cs typeface="Euphemia UCAS"/>
              </a:rPr>
              <a:t>many</a:t>
            </a:r>
            <a:r>
              <a:rPr sz="800" spc="30" dirty="0">
                <a:latin typeface="Euphemia UCAS"/>
                <a:cs typeface="Euphemia UCAS"/>
              </a:rPr>
              <a:t> </a:t>
            </a:r>
            <a:r>
              <a:rPr sz="800" spc="-50" dirty="0">
                <a:latin typeface="Euphemia UCAS"/>
                <a:cs typeface="Euphemia UCAS"/>
              </a:rPr>
              <a:t>causes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contamination</a:t>
            </a:r>
          </a:p>
          <a:p>
            <a:pPr marL="227329" indent="-100330">
              <a:lnSpc>
                <a:spcPct val="100000"/>
              </a:lnSpc>
              <a:spcBef>
                <a:spcPts val="285"/>
              </a:spcBef>
              <a:buSzPct val="62500"/>
              <a:buFont typeface="Arial"/>
              <a:buChar char="•"/>
              <a:tabLst>
                <a:tab pos="227965" algn="l"/>
              </a:tabLst>
            </a:pPr>
            <a:r>
              <a:rPr sz="800" spc="-30" dirty="0">
                <a:latin typeface="Euphemia UCAS"/>
                <a:cs typeface="Euphemia UCAS"/>
              </a:rPr>
              <a:t>PCR</a:t>
            </a:r>
            <a:r>
              <a:rPr sz="800"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30" dirty="0">
                <a:latin typeface="Euphemia UCAS"/>
                <a:cs typeface="Euphemia UCAS"/>
              </a:rPr>
              <a:t>sequencing</a:t>
            </a:r>
            <a:r>
              <a:rPr sz="800" spc="1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442595" lvl="1" indent="-100330">
              <a:lnSpc>
                <a:spcPct val="100000"/>
              </a:lnSpc>
              <a:spcBef>
                <a:spcPts val="384"/>
              </a:spcBef>
              <a:buSzPct val="62500"/>
              <a:buFont typeface="Arial"/>
              <a:buChar char="•"/>
              <a:tabLst>
                <a:tab pos="443230" algn="l"/>
              </a:tabLst>
            </a:pPr>
            <a:r>
              <a:rPr sz="800" spc="-10" dirty="0">
                <a:latin typeface="Euphemia UCAS"/>
                <a:cs typeface="Euphemia UCAS"/>
              </a:rPr>
              <a:t>homopolymer</a:t>
            </a:r>
            <a:r>
              <a:rPr sz="800" spc="-25" dirty="0">
                <a:latin typeface="Euphemia UCAS"/>
                <a:cs typeface="Euphemia UCAS"/>
              </a:rPr>
              <a:t> </a:t>
            </a:r>
            <a:r>
              <a:rPr sz="800" spc="-20" dirty="0">
                <a:latin typeface="Euphemia UCAS"/>
                <a:cs typeface="Euphemia UCAS"/>
              </a:rPr>
              <a:t>runs</a:t>
            </a:r>
            <a:endParaRPr sz="800" dirty="0">
              <a:latin typeface="Euphemia UCAS"/>
              <a:cs typeface="Euphemia UCAS"/>
            </a:endParaRPr>
          </a:p>
          <a:p>
            <a:pPr marL="227329" indent="-100330">
              <a:lnSpc>
                <a:spcPct val="100000"/>
              </a:lnSpc>
              <a:spcBef>
                <a:spcPts val="384"/>
              </a:spcBef>
              <a:buSzPct val="62500"/>
              <a:buFont typeface="Arial"/>
              <a:buChar char="•"/>
              <a:tabLst>
                <a:tab pos="227965" algn="l"/>
              </a:tabLst>
            </a:pPr>
            <a:r>
              <a:rPr sz="800" spc="-15" dirty="0">
                <a:latin typeface="Euphemia UCAS"/>
                <a:cs typeface="Euphemia UCAS"/>
              </a:rPr>
              <a:t>mapping</a:t>
            </a:r>
            <a:r>
              <a:rPr sz="800" spc="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dirty="0">
                <a:latin typeface="Euphemia UCAS"/>
                <a:cs typeface="Euphemia UCAS"/>
              </a:rPr>
              <a:t>repetitive</a:t>
            </a:r>
            <a:r>
              <a:rPr sz="800" spc="20" dirty="0">
                <a:latin typeface="Euphemia UCAS"/>
                <a:cs typeface="Euphemia UCAS"/>
              </a:rPr>
              <a:t> </a:t>
            </a:r>
            <a:r>
              <a:rPr sz="800" spc="-45" dirty="0">
                <a:latin typeface="Euphemia UCAS"/>
                <a:cs typeface="Euphemia UCAS"/>
              </a:rPr>
              <a:t>sequence</a:t>
            </a:r>
            <a:endParaRPr sz="800" dirty="0">
              <a:latin typeface="Euphemia UCAS"/>
              <a:cs typeface="Euphemia UCAS"/>
            </a:endParaRPr>
          </a:p>
          <a:p>
            <a:pPr marL="442595" lvl="1" indent="-100330">
              <a:lnSpc>
                <a:spcPts val="955"/>
              </a:lnSpc>
              <a:buSzPct val="62500"/>
              <a:buFont typeface="Arial"/>
              <a:buChar char="•"/>
              <a:tabLst>
                <a:tab pos="443230" algn="l"/>
              </a:tabLst>
            </a:pPr>
            <a:r>
              <a:rPr sz="800" spc="5" dirty="0">
                <a:latin typeface="Euphemia UCAS"/>
                <a:cs typeface="Euphemia UCAS"/>
              </a:rPr>
              <a:t>structural</a:t>
            </a:r>
            <a:r>
              <a:rPr sz="800" spc="40" dirty="0">
                <a:latin typeface="Euphemia UCAS"/>
                <a:cs typeface="Euphemia UCAS"/>
              </a:rPr>
              <a:t> </a:t>
            </a:r>
            <a:r>
              <a:rPr sz="800" spc="-5" dirty="0">
                <a:latin typeface="Euphemia UCAS"/>
                <a:cs typeface="Euphemia UCAS"/>
              </a:rPr>
              <a:t>variation</a:t>
            </a:r>
            <a:endParaRPr sz="800" dirty="0">
              <a:latin typeface="Euphemia UCAS"/>
              <a:cs typeface="Euphemia UCAS"/>
            </a:endParaRPr>
          </a:p>
          <a:p>
            <a:pPr marL="227329" indent="-100330">
              <a:lnSpc>
                <a:spcPct val="100000"/>
              </a:lnSpc>
              <a:spcBef>
                <a:spcPts val="385"/>
              </a:spcBef>
              <a:buSzPct val="62500"/>
              <a:buFont typeface="Arial"/>
              <a:buChar char="•"/>
              <a:tabLst>
                <a:tab pos="227965" algn="l"/>
              </a:tabLst>
            </a:pPr>
            <a:r>
              <a:rPr sz="800" spc="-5" dirty="0">
                <a:latin typeface="Euphemia UCAS"/>
                <a:cs typeface="Euphemia UCAS"/>
              </a:rPr>
              <a:t>alignment</a:t>
            </a:r>
            <a:r>
              <a:rPr sz="800" spc="1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spc="-35" dirty="0">
                <a:latin typeface="Euphemia UCAS"/>
                <a:cs typeface="Euphemia UCAS"/>
              </a:rPr>
              <a:t>false </a:t>
            </a:r>
            <a:r>
              <a:rPr sz="800" spc="-30" dirty="0">
                <a:latin typeface="Euphemia UCAS"/>
                <a:cs typeface="Euphemia UCAS"/>
              </a:rPr>
              <a:t>SNPs </a:t>
            </a:r>
            <a:r>
              <a:rPr sz="800" spc="5" dirty="0">
                <a:latin typeface="Euphemia UCAS"/>
                <a:cs typeface="Euphemia UCAS"/>
              </a:rPr>
              <a:t>in </a:t>
            </a:r>
            <a:r>
              <a:rPr sz="800" dirty="0">
                <a:latin typeface="Euphemia UCAS"/>
                <a:cs typeface="Euphemia UCAS"/>
              </a:rPr>
              <a:t>proximity </a:t>
            </a:r>
            <a:r>
              <a:rPr sz="800" spc="5" dirty="0">
                <a:latin typeface="Euphemia UCAS"/>
                <a:cs typeface="Euphemia UCAS"/>
              </a:rPr>
              <a:t>of </a:t>
            </a:r>
            <a:r>
              <a:rPr sz="800" spc="-20" dirty="0">
                <a:latin typeface="Euphemia UCAS"/>
                <a:cs typeface="Euphemia UCAS"/>
              </a:rPr>
              <a:t>indels</a:t>
            </a:r>
            <a:endParaRPr sz="800" dirty="0">
              <a:latin typeface="Euphemia UCAS"/>
              <a:cs typeface="Euphemia UCAS"/>
            </a:endParaRPr>
          </a:p>
          <a:p>
            <a:pPr marL="442595" lvl="1" indent="-100330">
              <a:lnSpc>
                <a:spcPts val="955"/>
              </a:lnSpc>
              <a:buSzPct val="62500"/>
              <a:buFont typeface="Arial"/>
              <a:buChar char="•"/>
              <a:tabLst>
                <a:tab pos="443230" algn="l"/>
              </a:tabLst>
            </a:pPr>
            <a:r>
              <a:rPr sz="800" spc="-20" dirty="0">
                <a:latin typeface="Euphemia UCAS"/>
                <a:cs typeface="Euphemia UCAS"/>
              </a:rPr>
              <a:t>ambiguous </a:t>
            </a:r>
            <a:r>
              <a:rPr sz="800" spc="-10" dirty="0">
                <a:latin typeface="Euphemia UCAS"/>
                <a:cs typeface="Euphemia UCAS"/>
              </a:rPr>
              <a:t>indel</a:t>
            </a:r>
            <a:r>
              <a:rPr sz="800" spc="110" dirty="0">
                <a:latin typeface="Euphemia UCAS"/>
                <a:cs typeface="Euphemia UCAS"/>
              </a:rPr>
              <a:t> </a:t>
            </a:r>
            <a:r>
              <a:rPr sz="800" spc="-5" dirty="0">
                <a:latin typeface="Euphemia UCAS"/>
                <a:cs typeface="Euphemia UCAS"/>
              </a:rPr>
              <a:t>alignment</a:t>
            </a:r>
            <a:endParaRPr sz="800" dirty="0">
              <a:latin typeface="Euphemia UCAS"/>
              <a:cs typeface="Euphemia UCAS"/>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Callable</a:t>
            </a:r>
            <a:r>
              <a:rPr spc="25" dirty="0">
                <a:latin typeface="Euphemia UCAS"/>
                <a:cs typeface="Euphemia UCAS"/>
              </a:rPr>
              <a:t> </a:t>
            </a:r>
            <a:r>
              <a:rPr spc="-85" dirty="0">
                <a:latin typeface="Euphemia UCAS"/>
                <a:cs typeface="Euphemia UCAS"/>
              </a:rPr>
              <a:t>genome</a:t>
            </a:r>
          </a:p>
        </p:txBody>
      </p:sp>
      <p:sp>
        <p:nvSpPr>
          <p:cNvPr id="103" name="object 103"/>
          <p:cNvSpPr txBox="1"/>
          <p:nvPr/>
        </p:nvSpPr>
        <p:spPr>
          <a:xfrm>
            <a:off x="347294" y="481408"/>
            <a:ext cx="4015156" cy="563167"/>
          </a:xfrm>
          <a:prstGeom prst="rect">
            <a:avLst/>
          </a:prstGeom>
        </p:spPr>
        <p:txBody>
          <a:bodyPr vert="horz" wrap="square" lIns="0" tIns="0" rIns="0" bIns="0" rtlCol="0">
            <a:spAutoFit/>
          </a:bodyPr>
          <a:lstStyle/>
          <a:p>
            <a:pPr marL="12700">
              <a:lnSpc>
                <a:spcPct val="100000"/>
              </a:lnSpc>
            </a:pPr>
            <a:r>
              <a:rPr sz="800" spc="-25" dirty="0">
                <a:latin typeface="Euphemia UCAS"/>
                <a:cs typeface="Euphemia UCAS"/>
              </a:rPr>
              <a:t>Large </a:t>
            </a:r>
            <a:r>
              <a:rPr sz="800" spc="-15" dirty="0">
                <a:latin typeface="Euphemia UCAS"/>
                <a:cs typeface="Euphemia UCAS"/>
              </a:rPr>
              <a:t>parts </a:t>
            </a:r>
            <a:r>
              <a:rPr sz="800" spc="5" dirty="0">
                <a:latin typeface="Euphemia UCAS"/>
                <a:cs typeface="Euphemia UCAS"/>
              </a:rPr>
              <a:t>of </a:t>
            </a:r>
            <a:r>
              <a:rPr sz="800" spc="-5" dirty="0">
                <a:latin typeface="Euphemia UCAS"/>
                <a:cs typeface="Euphemia UCAS"/>
              </a:rPr>
              <a:t>the </a:t>
            </a:r>
            <a:r>
              <a:rPr sz="800" spc="-30" dirty="0">
                <a:latin typeface="Euphemia UCAS"/>
                <a:cs typeface="Euphemia UCAS"/>
              </a:rPr>
              <a:t>genome </a:t>
            </a:r>
            <a:r>
              <a:rPr sz="800" spc="-35" dirty="0">
                <a:latin typeface="Euphemia UCAS"/>
                <a:cs typeface="Euphemia UCAS"/>
              </a:rPr>
              <a:t>are </a:t>
            </a:r>
            <a:r>
              <a:rPr sz="800" spc="10" dirty="0">
                <a:latin typeface="Euphemia UCAS"/>
                <a:cs typeface="Euphemia UCAS"/>
              </a:rPr>
              <a:t>still</a:t>
            </a:r>
            <a:r>
              <a:rPr sz="800" spc="165" dirty="0">
                <a:latin typeface="Euphemia UCAS"/>
                <a:cs typeface="Euphemia UCAS"/>
              </a:rPr>
              <a:t> </a:t>
            </a:r>
            <a:r>
              <a:rPr sz="800" spc="-25" dirty="0">
                <a:latin typeface="Euphemia UCAS"/>
                <a:cs typeface="Euphemia UCAS"/>
              </a:rPr>
              <a:t>inaccessible</a:t>
            </a:r>
            <a:endParaRPr sz="800" dirty="0">
              <a:latin typeface="Euphemia UCAS"/>
              <a:cs typeface="Euphemia UCAS"/>
            </a:endParaRPr>
          </a:p>
          <a:p>
            <a:pPr marL="227329" indent="-100330">
              <a:lnSpc>
                <a:spcPct val="100000"/>
              </a:lnSpc>
              <a:spcBef>
                <a:spcPts val="455"/>
              </a:spcBef>
              <a:buSzPct val="71428"/>
              <a:buFont typeface="Arial"/>
              <a:buChar char="•"/>
              <a:tabLst>
                <a:tab pos="227965" algn="l"/>
              </a:tabLst>
            </a:pPr>
            <a:r>
              <a:rPr sz="800" spc="-5" dirty="0">
                <a:latin typeface="Euphemia UCAS"/>
                <a:cs typeface="Euphemia UCAS"/>
              </a:rPr>
              <a:t>the </a:t>
            </a:r>
            <a:r>
              <a:rPr sz="800" spc="-35" dirty="0">
                <a:latin typeface="Euphemia UCAS"/>
                <a:cs typeface="Euphemia UCAS"/>
              </a:rPr>
              <a:t>Genome </a:t>
            </a:r>
            <a:r>
              <a:rPr sz="800" spc="5" dirty="0">
                <a:latin typeface="Euphemia UCAS"/>
                <a:cs typeface="Euphemia UCAS"/>
              </a:rPr>
              <a:t>in </a:t>
            </a:r>
            <a:r>
              <a:rPr sz="800" spc="-35" dirty="0">
                <a:latin typeface="Euphemia UCAS"/>
                <a:cs typeface="Euphemia UCAS"/>
              </a:rPr>
              <a:t>a </a:t>
            </a:r>
            <a:r>
              <a:rPr sz="800" spc="15" dirty="0">
                <a:latin typeface="Euphemia UCAS"/>
                <a:cs typeface="Euphemia UCAS"/>
              </a:rPr>
              <a:t>Bottle </a:t>
            </a:r>
            <a:r>
              <a:rPr sz="800" spc="-15" dirty="0">
                <a:latin typeface="Euphemia UCAS"/>
                <a:cs typeface="Euphemia UCAS"/>
              </a:rPr>
              <a:t>high-confidence</a:t>
            </a:r>
            <a:r>
              <a:rPr sz="800" spc="25" dirty="0">
                <a:latin typeface="Euphemia UCAS"/>
                <a:cs typeface="Euphemia UCAS"/>
              </a:rPr>
              <a:t> </a:t>
            </a:r>
            <a:r>
              <a:rPr sz="800" spc="-15" dirty="0">
                <a:latin typeface="Euphemia UCAS"/>
                <a:cs typeface="Euphemia UCAS"/>
              </a:rPr>
              <a:t>regions:</a:t>
            </a:r>
            <a:endParaRPr sz="800" dirty="0">
              <a:latin typeface="Euphemia UCAS"/>
              <a:cs typeface="Euphemia UCAS"/>
            </a:endParaRPr>
          </a:p>
          <a:p>
            <a:pPr marL="442595" lvl="1" indent="-100330">
              <a:lnSpc>
                <a:spcPts val="819"/>
              </a:lnSpc>
              <a:spcBef>
                <a:spcPts val="355"/>
              </a:spcBef>
              <a:buSzPct val="71428"/>
              <a:buFont typeface="Arial"/>
              <a:buChar char="•"/>
              <a:tabLst>
                <a:tab pos="443230" algn="l"/>
              </a:tabLst>
            </a:pPr>
            <a:r>
              <a:rPr sz="800" spc="-20" dirty="0">
                <a:latin typeface="Euphemia UCAS"/>
                <a:cs typeface="Euphemia UCAS"/>
              </a:rPr>
              <a:t>cover </a:t>
            </a:r>
            <a:r>
              <a:rPr sz="800" spc="-15" dirty="0">
                <a:latin typeface="Euphemia UCAS"/>
                <a:cs typeface="Euphemia UCAS"/>
              </a:rPr>
              <a:t>89% </a:t>
            </a:r>
            <a:r>
              <a:rPr sz="800" spc="5" dirty="0">
                <a:latin typeface="Euphemia UCAS"/>
                <a:cs typeface="Euphemia UCAS"/>
              </a:rPr>
              <a:t>of </a:t>
            </a:r>
            <a:r>
              <a:rPr sz="800" spc="-5" dirty="0">
                <a:latin typeface="Euphemia UCAS"/>
                <a:cs typeface="Euphemia UCAS"/>
              </a:rPr>
              <a:t>the </a:t>
            </a:r>
            <a:r>
              <a:rPr sz="800" spc="-25" dirty="0">
                <a:latin typeface="Euphemia UCAS"/>
                <a:cs typeface="Euphemia UCAS"/>
              </a:rPr>
              <a:t>reference</a:t>
            </a:r>
            <a:r>
              <a:rPr sz="800" spc="90" dirty="0">
                <a:latin typeface="Euphemia UCAS"/>
                <a:cs typeface="Euphemia UCAS"/>
              </a:rPr>
              <a:t> </a:t>
            </a:r>
            <a:r>
              <a:rPr sz="800" spc="-30" dirty="0">
                <a:latin typeface="Euphemia UCAS"/>
                <a:cs typeface="Euphemia UCAS"/>
              </a:rPr>
              <a:t>genome</a:t>
            </a:r>
            <a:endParaRPr sz="800" dirty="0">
              <a:latin typeface="Euphemia UCAS"/>
              <a:cs typeface="Euphemia UCAS"/>
            </a:endParaRPr>
          </a:p>
          <a:p>
            <a:pPr marL="442595" lvl="1" indent="-100330">
              <a:lnSpc>
                <a:spcPts val="819"/>
              </a:lnSpc>
              <a:buSzPct val="71428"/>
              <a:buFont typeface="Arial"/>
              <a:buChar char="•"/>
              <a:tabLst>
                <a:tab pos="443230" algn="l"/>
              </a:tabLst>
            </a:pPr>
            <a:r>
              <a:rPr sz="800" spc="-35" dirty="0">
                <a:latin typeface="Euphemia UCAS"/>
                <a:cs typeface="Euphemia UCAS"/>
              </a:rPr>
              <a:t>are </a:t>
            </a:r>
            <a:r>
              <a:rPr sz="800" spc="-10" dirty="0">
                <a:latin typeface="Euphemia UCAS"/>
                <a:cs typeface="Euphemia UCAS"/>
              </a:rPr>
              <a:t>short </a:t>
            </a:r>
            <a:r>
              <a:rPr sz="800" spc="-5" dirty="0">
                <a:latin typeface="Euphemia UCAS"/>
                <a:cs typeface="Euphemia UCAS"/>
              </a:rPr>
              <a:t>intervals </a:t>
            </a:r>
            <a:r>
              <a:rPr sz="800" spc="-10" dirty="0">
                <a:latin typeface="Euphemia UCAS"/>
                <a:cs typeface="Euphemia UCAS"/>
              </a:rPr>
              <a:t>scattered </a:t>
            </a:r>
            <a:r>
              <a:rPr sz="800" spc="-35" dirty="0">
                <a:latin typeface="Euphemia UCAS"/>
                <a:cs typeface="Euphemia UCAS"/>
              </a:rPr>
              <a:t>acros</a:t>
            </a:r>
            <a:r>
              <a:rPr lang="es-ES_tradnl" sz="800" spc="-35" dirty="0">
                <a:latin typeface="Euphemia UCAS"/>
                <a:cs typeface="Euphemia UCAS"/>
              </a:rPr>
              <a:t>s</a:t>
            </a:r>
            <a:r>
              <a:rPr sz="800" spc="-35" dirty="0">
                <a:latin typeface="Euphemia UCAS"/>
                <a:cs typeface="Euphemia UCAS"/>
              </a:rPr>
              <a:t> </a:t>
            </a:r>
            <a:r>
              <a:rPr sz="800" spc="-5" dirty="0">
                <a:latin typeface="Euphemia UCAS"/>
                <a:cs typeface="Euphemia UCAS"/>
              </a:rPr>
              <a:t>the</a:t>
            </a:r>
            <a:r>
              <a:rPr sz="800" spc="80" dirty="0">
                <a:latin typeface="Euphemia UCAS"/>
                <a:cs typeface="Euphemia UCAS"/>
              </a:rPr>
              <a:t> </a:t>
            </a:r>
            <a:r>
              <a:rPr sz="800" spc="-30" dirty="0">
                <a:latin typeface="Euphemia UCAS"/>
                <a:cs typeface="Euphemia UCAS"/>
              </a:rPr>
              <a:t>genome</a:t>
            </a:r>
            <a:endParaRPr sz="800" dirty="0">
              <a:latin typeface="Euphemia UCAS"/>
              <a:cs typeface="Euphemia UCAS"/>
            </a:endParaRPr>
          </a:p>
        </p:txBody>
      </p:sp>
      <p:pic>
        <p:nvPicPr>
          <p:cNvPr id="228" name="Imagen 227" descr="Captura de pantalla 2018-11-26 a las 15.54.11.png"/>
          <p:cNvPicPr>
            <a:picLocks noChangeAspect="1"/>
          </p:cNvPicPr>
          <p:nvPr/>
        </p:nvPicPr>
        <p:blipFill rotWithShape="1">
          <a:blip r:embed="rId3" cstate="print">
            <a:extLst>
              <a:ext uri="{28A0092B-C50C-407E-A947-70E740481C1C}">
                <a14:useLocalDpi xmlns:a14="http://schemas.microsoft.com/office/drawing/2010/main" val="0"/>
              </a:ext>
            </a:extLst>
          </a:blip>
          <a:srcRect b="54647"/>
          <a:stretch/>
        </p:blipFill>
        <p:spPr>
          <a:xfrm>
            <a:off x="704850" y="1425575"/>
            <a:ext cx="3127616" cy="914400"/>
          </a:xfrm>
          <a:prstGeom prst="rect">
            <a:avLst/>
          </a:prstGeom>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Callable</a:t>
            </a:r>
            <a:r>
              <a:rPr spc="25" dirty="0">
                <a:latin typeface="Euphemia UCAS"/>
                <a:cs typeface="Euphemia UCAS"/>
              </a:rPr>
              <a:t> </a:t>
            </a:r>
            <a:r>
              <a:rPr spc="-85" dirty="0">
                <a:latin typeface="Euphemia UCAS"/>
                <a:cs typeface="Euphemia UCAS"/>
              </a:rPr>
              <a:t>genome</a:t>
            </a:r>
          </a:p>
        </p:txBody>
      </p:sp>
      <p:sp>
        <p:nvSpPr>
          <p:cNvPr id="227" name="object 103"/>
          <p:cNvSpPr txBox="1"/>
          <p:nvPr/>
        </p:nvSpPr>
        <p:spPr>
          <a:xfrm>
            <a:off x="347294" y="481408"/>
            <a:ext cx="4015156" cy="563167"/>
          </a:xfrm>
          <a:prstGeom prst="rect">
            <a:avLst/>
          </a:prstGeom>
        </p:spPr>
        <p:txBody>
          <a:bodyPr vert="horz" wrap="square" lIns="0" tIns="0" rIns="0" bIns="0" rtlCol="0">
            <a:spAutoFit/>
          </a:bodyPr>
          <a:lstStyle/>
          <a:p>
            <a:pPr marL="12700">
              <a:lnSpc>
                <a:spcPct val="100000"/>
              </a:lnSpc>
            </a:pPr>
            <a:r>
              <a:rPr sz="800" spc="-25" dirty="0">
                <a:latin typeface="Euphemia UCAS"/>
                <a:cs typeface="Euphemia UCAS"/>
              </a:rPr>
              <a:t>Large </a:t>
            </a:r>
            <a:r>
              <a:rPr sz="800" spc="-15" dirty="0">
                <a:latin typeface="Euphemia UCAS"/>
                <a:cs typeface="Euphemia UCAS"/>
              </a:rPr>
              <a:t>parts </a:t>
            </a:r>
            <a:r>
              <a:rPr sz="800" spc="5" dirty="0">
                <a:latin typeface="Euphemia UCAS"/>
                <a:cs typeface="Euphemia UCAS"/>
              </a:rPr>
              <a:t>of </a:t>
            </a:r>
            <a:r>
              <a:rPr sz="800" spc="-5" dirty="0">
                <a:latin typeface="Euphemia UCAS"/>
                <a:cs typeface="Euphemia UCAS"/>
              </a:rPr>
              <a:t>the </a:t>
            </a:r>
            <a:r>
              <a:rPr sz="800" spc="-30" dirty="0">
                <a:latin typeface="Euphemia UCAS"/>
                <a:cs typeface="Euphemia UCAS"/>
              </a:rPr>
              <a:t>genome </a:t>
            </a:r>
            <a:r>
              <a:rPr sz="800" spc="-35" dirty="0">
                <a:latin typeface="Euphemia UCAS"/>
                <a:cs typeface="Euphemia UCAS"/>
              </a:rPr>
              <a:t>are </a:t>
            </a:r>
            <a:r>
              <a:rPr sz="800" spc="10" dirty="0">
                <a:latin typeface="Euphemia UCAS"/>
                <a:cs typeface="Euphemia UCAS"/>
              </a:rPr>
              <a:t>still</a:t>
            </a:r>
            <a:r>
              <a:rPr sz="800" spc="165" dirty="0">
                <a:latin typeface="Euphemia UCAS"/>
                <a:cs typeface="Euphemia UCAS"/>
              </a:rPr>
              <a:t> </a:t>
            </a:r>
            <a:r>
              <a:rPr sz="800" spc="-25" dirty="0">
                <a:latin typeface="Euphemia UCAS"/>
                <a:cs typeface="Euphemia UCAS"/>
              </a:rPr>
              <a:t>inaccessible</a:t>
            </a:r>
            <a:endParaRPr sz="800" dirty="0">
              <a:latin typeface="Euphemia UCAS"/>
              <a:cs typeface="Euphemia UCAS"/>
            </a:endParaRPr>
          </a:p>
          <a:p>
            <a:pPr marL="227329" indent="-100330">
              <a:lnSpc>
                <a:spcPct val="100000"/>
              </a:lnSpc>
              <a:spcBef>
                <a:spcPts val="455"/>
              </a:spcBef>
              <a:buSzPct val="71428"/>
              <a:buFont typeface="Arial"/>
              <a:buChar char="•"/>
              <a:tabLst>
                <a:tab pos="227965" algn="l"/>
              </a:tabLst>
            </a:pPr>
            <a:r>
              <a:rPr sz="800" spc="-5" dirty="0">
                <a:latin typeface="Euphemia UCAS"/>
                <a:cs typeface="Euphemia UCAS"/>
              </a:rPr>
              <a:t>the </a:t>
            </a:r>
            <a:r>
              <a:rPr sz="800" spc="-35" dirty="0">
                <a:latin typeface="Euphemia UCAS"/>
                <a:cs typeface="Euphemia UCAS"/>
              </a:rPr>
              <a:t>Genome </a:t>
            </a:r>
            <a:r>
              <a:rPr sz="800" spc="5" dirty="0">
                <a:latin typeface="Euphemia UCAS"/>
                <a:cs typeface="Euphemia UCAS"/>
              </a:rPr>
              <a:t>in </a:t>
            </a:r>
            <a:r>
              <a:rPr sz="800" spc="-35" dirty="0">
                <a:latin typeface="Euphemia UCAS"/>
                <a:cs typeface="Euphemia UCAS"/>
              </a:rPr>
              <a:t>a </a:t>
            </a:r>
            <a:r>
              <a:rPr sz="800" spc="15" dirty="0">
                <a:latin typeface="Euphemia UCAS"/>
                <a:cs typeface="Euphemia UCAS"/>
              </a:rPr>
              <a:t>Bottle </a:t>
            </a:r>
            <a:r>
              <a:rPr sz="800" spc="-15" dirty="0">
                <a:latin typeface="Euphemia UCAS"/>
                <a:cs typeface="Euphemia UCAS"/>
              </a:rPr>
              <a:t>high-confidence</a:t>
            </a:r>
            <a:r>
              <a:rPr sz="800" spc="25" dirty="0">
                <a:latin typeface="Euphemia UCAS"/>
                <a:cs typeface="Euphemia UCAS"/>
              </a:rPr>
              <a:t> </a:t>
            </a:r>
            <a:r>
              <a:rPr sz="800" spc="-15" dirty="0">
                <a:latin typeface="Euphemia UCAS"/>
                <a:cs typeface="Euphemia UCAS"/>
              </a:rPr>
              <a:t>regions:</a:t>
            </a:r>
            <a:endParaRPr sz="800" dirty="0">
              <a:latin typeface="Euphemia UCAS"/>
              <a:cs typeface="Euphemia UCAS"/>
            </a:endParaRPr>
          </a:p>
          <a:p>
            <a:pPr marL="442595" lvl="1" indent="-100330">
              <a:lnSpc>
                <a:spcPts val="819"/>
              </a:lnSpc>
              <a:spcBef>
                <a:spcPts val="355"/>
              </a:spcBef>
              <a:buSzPct val="71428"/>
              <a:buFont typeface="Arial"/>
              <a:buChar char="•"/>
              <a:tabLst>
                <a:tab pos="443230" algn="l"/>
              </a:tabLst>
            </a:pPr>
            <a:r>
              <a:rPr sz="800" spc="-20" dirty="0">
                <a:latin typeface="Euphemia UCAS"/>
                <a:cs typeface="Euphemia UCAS"/>
              </a:rPr>
              <a:t>cover </a:t>
            </a:r>
            <a:r>
              <a:rPr sz="800" spc="-15" dirty="0">
                <a:latin typeface="Euphemia UCAS"/>
                <a:cs typeface="Euphemia UCAS"/>
              </a:rPr>
              <a:t>89% </a:t>
            </a:r>
            <a:r>
              <a:rPr sz="800" spc="5" dirty="0">
                <a:latin typeface="Euphemia UCAS"/>
                <a:cs typeface="Euphemia UCAS"/>
              </a:rPr>
              <a:t>of </a:t>
            </a:r>
            <a:r>
              <a:rPr sz="800" spc="-5" dirty="0">
                <a:latin typeface="Euphemia UCAS"/>
                <a:cs typeface="Euphemia UCAS"/>
              </a:rPr>
              <a:t>the </a:t>
            </a:r>
            <a:r>
              <a:rPr sz="800" spc="-25" dirty="0">
                <a:latin typeface="Euphemia UCAS"/>
                <a:cs typeface="Euphemia UCAS"/>
              </a:rPr>
              <a:t>reference</a:t>
            </a:r>
            <a:r>
              <a:rPr sz="800" spc="90" dirty="0">
                <a:latin typeface="Euphemia UCAS"/>
                <a:cs typeface="Euphemia UCAS"/>
              </a:rPr>
              <a:t> </a:t>
            </a:r>
            <a:r>
              <a:rPr sz="800" spc="-30" dirty="0">
                <a:latin typeface="Euphemia UCAS"/>
                <a:cs typeface="Euphemia UCAS"/>
              </a:rPr>
              <a:t>genome</a:t>
            </a:r>
            <a:endParaRPr sz="800" dirty="0">
              <a:latin typeface="Euphemia UCAS"/>
              <a:cs typeface="Euphemia UCAS"/>
            </a:endParaRPr>
          </a:p>
          <a:p>
            <a:pPr marL="442595" lvl="1" indent="-100330">
              <a:lnSpc>
                <a:spcPts val="819"/>
              </a:lnSpc>
              <a:buSzPct val="71428"/>
              <a:buFont typeface="Arial"/>
              <a:buChar char="•"/>
              <a:tabLst>
                <a:tab pos="443230" algn="l"/>
              </a:tabLst>
            </a:pPr>
            <a:r>
              <a:rPr sz="800" spc="-35" dirty="0">
                <a:latin typeface="Euphemia UCAS"/>
                <a:cs typeface="Euphemia UCAS"/>
              </a:rPr>
              <a:t>are </a:t>
            </a:r>
            <a:r>
              <a:rPr sz="800" spc="-10" dirty="0">
                <a:latin typeface="Euphemia UCAS"/>
                <a:cs typeface="Euphemia UCAS"/>
              </a:rPr>
              <a:t>short </a:t>
            </a:r>
            <a:r>
              <a:rPr sz="800" spc="-5" dirty="0">
                <a:latin typeface="Euphemia UCAS"/>
                <a:cs typeface="Euphemia UCAS"/>
              </a:rPr>
              <a:t>intervals </a:t>
            </a:r>
            <a:r>
              <a:rPr sz="800" spc="-10" dirty="0">
                <a:latin typeface="Euphemia UCAS"/>
                <a:cs typeface="Euphemia UCAS"/>
              </a:rPr>
              <a:t>scattered </a:t>
            </a:r>
            <a:r>
              <a:rPr sz="800" spc="-35" dirty="0">
                <a:latin typeface="Euphemia UCAS"/>
                <a:cs typeface="Euphemia UCAS"/>
              </a:rPr>
              <a:t>acros</a:t>
            </a:r>
            <a:r>
              <a:rPr lang="es-ES_tradnl" sz="800" spc="-35" dirty="0">
                <a:latin typeface="Euphemia UCAS"/>
                <a:cs typeface="Euphemia UCAS"/>
              </a:rPr>
              <a:t>s</a:t>
            </a:r>
            <a:r>
              <a:rPr sz="800" spc="-35" dirty="0">
                <a:latin typeface="Euphemia UCAS"/>
                <a:cs typeface="Euphemia UCAS"/>
              </a:rPr>
              <a:t> </a:t>
            </a:r>
            <a:r>
              <a:rPr sz="800" spc="-5" dirty="0">
                <a:latin typeface="Euphemia UCAS"/>
                <a:cs typeface="Euphemia UCAS"/>
              </a:rPr>
              <a:t>the</a:t>
            </a:r>
            <a:r>
              <a:rPr sz="800" spc="80" dirty="0">
                <a:latin typeface="Euphemia UCAS"/>
                <a:cs typeface="Euphemia UCAS"/>
              </a:rPr>
              <a:t> </a:t>
            </a:r>
            <a:r>
              <a:rPr sz="800" spc="-30" dirty="0">
                <a:latin typeface="Euphemia UCAS"/>
                <a:cs typeface="Euphemia UCAS"/>
              </a:rPr>
              <a:t>genome</a:t>
            </a:r>
            <a:endParaRPr sz="800" dirty="0">
              <a:latin typeface="Euphemia UCAS"/>
              <a:cs typeface="Euphemia UCAS"/>
            </a:endParaRPr>
          </a:p>
        </p:txBody>
      </p:sp>
      <p:sp>
        <p:nvSpPr>
          <p:cNvPr id="223" name="object 223"/>
          <p:cNvSpPr txBox="1"/>
          <p:nvPr/>
        </p:nvSpPr>
        <p:spPr>
          <a:xfrm>
            <a:off x="552398" y="2871620"/>
            <a:ext cx="3962400" cy="215444"/>
          </a:xfrm>
          <a:prstGeom prst="rect">
            <a:avLst/>
          </a:prstGeom>
        </p:spPr>
        <p:txBody>
          <a:bodyPr vert="horz" wrap="square" lIns="0" tIns="0" rIns="0" bIns="0" rtlCol="0">
            <a:spAutoFit/>
          </a:bodyPr>
          <a:lstStyle/>
          <a:p>
            <a:pPr marL="12700">
              <a:lnSpc>
                <a:spcPct val="100000"/>
              </a:lnSpc>
            </a:pPr>
            <a:r>
              <a:rPr lang="en-US" sz="700" dirty="0">
                <a:solidFill>
                  <a:srgbClr val="000000"/>
                </a:solidFill>
                <a:latin typeface="Euphemia UCAS"/>
                <a:cs typeface="Euphemia UCAS"/>
              </a:rPr>
              <a:t>If possible, include only ”nice” regions: for many analyses (e.g. population genetic studies) difficult regions can be ignored</a:t>
            </a:r>
            <a:endParaRPr sz="700" dirty="0">
              <a:solidFill>
                <a:srgbClr val="000000"/>
              </a:solidFill>
              <a:latin typeface="Euphemia UCAS"/>
              <a:cs typeface="Euphemia UCAS"/>
            </a:endParaRPr>
          </a:p>
        </p:txBody>
      </p:sp>
      <p:pic>
        <p:nvPicPr>
          <p:cNvPr id="3" name="Picture 2" descr="A picture containing text, handwear, footwear&#10;&#10;Description automatically generated">
            <a:extLst>
              <a:ext uri="{FF2B5EF4-FFF2-40B4-BE49-F238E27FC236}">
                <a16:creationId xmlns:a16="http://schemas.microsoft.com/office/drawing/2014/main" id="{AA1C0A56-6528-6C46-AB4E-0BD42ECA9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98" y="2870363"/>
            <a:ext cx="342900" cy="241300"/>
          </a:xfrm>
          <a:prstGeom prst="rect">
            <a:avLst/>
          </a:prstGeom>
        </p:spPr>
      </p:pic>
      <p:pic>
        <p:nvPicPr>
          <p:cNvPr id="7" name="Imagen 227" descr="Captura de pantalla 2018-11-26 a las 15.54.11.png">
            <a:extLst>
              <a:ext uri="{FF2B5EF4-FFF2-40B4-BE49-F238E27FC236}">
                <a16:creationId xmlns:a16="http://schemas.microsoft.com/office/drawing/2014/main" id="{2DBB1051-C6FB-3F43-A368-7324F6CD42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647"/>
          <a:stretch/>
        </p:blipFill>
        <p:spPr>
          <a:xfrm>
            <a:off x="704850" y="1425575"/>
            <a:ext cx="3127616" cy="914400"/>
          </a:xfrm>
          <a:prstGeom prst="rect">
            <a:avLst/>
          </a:prstGeom>
        </p:spPr>
      </p:pic>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Maximum</a:t>
            </a:r>
            <a:r>
              <a:rPr spc="15" dirty="0">
                <a:latin typeface="Euphemia UCAS"/>
                <a:cs typeface="Euphemia UCAS"/>
              </a:rPr>
              <a:t> </a:t>
            </a:r>
            <a:r>
              <a:rPr spc="-50" dirty="0">
                <a:latin typeface="Euphemia UCAS"/>
                <a:cs typeface="Euphemia UCAS"/>
              </a:rPr>
              <a:t>depth</a:t>
            </a:r>
          </a:p>
        </p:txBody>
      </p:sp>
      <p:sp>
        <p:nvSpPr>
          <p:cNvPr id="3" name="object 3"/>
          <p:cNvSpPr/>
          <p:nvPr/>
        </p:nvSpPr>
        <p:spPr>
          <a:xfrm>
            <a:off x="359994" y="539940"/>
            <a:ext cx="3888028" cy="1944014"/>
          </a:xfrm>
          <a:prstGeom prst="rect">
            <a:avLst/>
          </a:prstGeom>
          <a:blipFill>
            <a:blip r:embed="rId3" cstate="print"/>
            <a:stretch>
              <a:fillRect/>
            </a:stretch>
          </a:blipFill>
        </p:spPr>
        <p:txBody>
          <a:bodyPr wrap="square" lIns="0" tIns="0" rIns="0" bIns="0" rtlCol="0"/>
          <a:lstStyle/>
          <a:p>
            <a:endParaRPr>
              <a:latin typeface="Euphemia UCAS"/>
              <a:cs typeface="Euphemia UCAS"/>
            </a:endParaRPr>
          </a:p>
        </p:txBody>
      </p:sp>
      <p:sp>
        <p:nvSpPr>
          <p:cNvPr id="4" name="object 4"/>
          <p:cNvSpPr txBox="1"/>
          <p:nvPr/>
        </p:nvSpPr>
        <p:spPr>
          <a:xfrm>
            <a:off x="476250" y="2717647"/>
            <a:ext cx="3766185" cy="12311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Why </a:t>
            </a:r>
            <a:r>
              <a:rPr sz="800" spc="-30" dirty="0">
                <a:solidFill>
                  <a:srgbClr val="D43F39"/>
                </a:solidFill>
                <a:latin typeface="Euphemia UCAS"/>
                <a:cs typeface="Euphemia UCAS"/>
              </a:rPr>
              <a:t>is </a:t>
            </a:r>
            <a:r>
              <a:rPr sz="800" spc="-5" dirty="0">
                <a:solidFill>
                  <a:srgbClr val="D43F39"/>
                </a:solidFill>
                <a:latin typeface="Euphemia UCAS"/>
                <a:cs typeface="Euphemia UCAS"/>
              </a:rPr>
              <a:t>the </a:t>
            </a:r>
            <a:r>
              <a:rPr sz="800" spc="-30" dirty="0">
                <a:solidFill>
                  <a:srgbClr val="D43F39"/>
                </a:solidFill>
                <a:latin typeface="Euphemia UCAS"/>
                <a:cs typeface="Euphemia UCAS"/>
              </a:rPr>
              <a:t>sequencing </a:t>
            </a:r>
            <a:r>
              <a:rPr sz="800" spc="-10" dirty="0">
                <a:solidFill>
                  <a:srgbClr val="D43F39"/>
                </a:solidFill>
                <a:latin typeface="Euphemia UCAS"/>
                <a:cs typeface="Euphemia UCAS"/>
              </a:rPr>
              <a:t>depth thousandfold </a:t>
            </a:r>
            <a:r>
              <a:rPr sz="800" spc="-5" dirty="0">
                <a:solidFill>
                  <a:srgbClr val="D43F39"/>
                </a:solidFill>
                <a:latin typeface="Euphemia UCAS"/>
                <a:cs typeface="Euphemia UCAS"/>
              </a:rPr>
              <a:t>the </a:t>
            </a:r>
            <a:r>
              <a:rPr sz="800" spc="-35" dirty="0">
                <a:solidFill>
                  <a:srgbClr val="D43F39"/>
                </a:solidFill>
                <a:latin typeface="Euphemia UCAS"/>
                <a:cs typeface="Euphemia UCAS"/>
              </a:rPr>
              <a:t>average </a:t>
            </a:r>
            <a:r>
              <a:rPr sz="800" spc="5" dirty="0">
                <a:solidFill>
                  <a:srgbClr val="D43F39"/>
                </a:solidFill>
                <a:latin typeface="Euphemia UCAS"/>
                <a:cs typeface="Euphemia UCAS"/>
              </a:rPr>
              <a:t>in </a:t>
            </a:r>
            <a:r>
              <a:rPr sz="800" spc="-40" dirty="0">
                <a:solidFill>
                  <a:srgbClr val="D43F39"/>
                </a:solidFill>
                <a:latin typeface="Euphemia UCAS"/>
                <a:cs typeface="Euphemia UCAS"/>
              </a:rPr>
              <a:t>some </a:t>
            </a:r>
            <a:r>
              <a:rPr sz="800" spc="-25" dirty="0">
                <a:solidFill>
                  <a:srgbClr val="D43F39"/>
                </a:solidFill>
                <a:latin typeface="Euphemia UCAS"/>
                <a:cs typeface="Euphemia UCAS"/>
              </a:rPr>
              <a:t>regions?</a:t>
            </a:r>
            <a:endParaRPr sz="800" dirty="0">
              <a:latin typeface="Euphemia UCAS"/>
              <a:cs typeface="Euphemia UCAS"/>
            </a:endParaRP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Maximum</a:t>
            </a:r>
            <a:r>
              <a:rPr spc="15" dirty="0">
                <a:latin typeface="Euphemia UCAS"/>
                <a:cs typeface="Euphemia UCAS"/>
              </a:rPr>
              <a:t> </a:t>
            </a:r>
            <a:r>
              <a:rPr spc="-50" dirty="0">
                <a:latin typeface="Euphemia UCAS"/>
                <a:cs typeface="Euphemia UCAS"/>
              </a:rPr>
              <a:t>depth</a:t>
            </a:r>
          </a:p>
        </p:txBody>
      </p:sp>
      <p:sp>
        <p:nvSpPr>
          <p:cNvPr id="3" name="object 3"/>
          <p:cNvSpPr/>
          <p:nvPr/>
        </p:nvSpPr>
        <p:spPr>
          <a:xfrm>
            <a:off x="359994" y="539940"/>
            <a:ext cx="3888028" cy="1944014"/>
          </a:xfrm>
          <a:prstGeom prst="rect">
            <a:avLst/>
          </a:prstGeom>
          <a:blipFill>
            <a:blip r:embed="rId3" cstate="print"/>
            <a:stretch>
              <a:fillRect/>
            </a:stretch>
          </a:blipFill>
        </p:spPr>
        <p:txBody>
          <a:bodyPr wrap="square" lIns="0" tIns="0" rIns="0" bIns="0" rtlCol="0"/>
          <a:lstStyle/>
          <a:p>
            <a:endParaRPr>
              <a:latin typeface="Euphemia UCAS"/>
              <a:cs typeface="Euphemia UCAS"/>
            </a:endParaRPr>
          </a:p>
        </p:txBody>
      </p:sp>
      <p:sp>
        <p:nvSpPr>
          <p:cNvPr id="4" name="object 4"/>
          <p:cNvSpPr txBox="1"/>
          <p:nvPr/>
        </p:nvSpPr>
        <p:spPr>
          <a:xfrm>
            <a:off x="476250" y="2717647"/>
            <a:ext cx="3766185" cy="369332"/>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Why </a:t>
            </a:r>
            <a:r>
              <a:rPr sz="800" spc="-30" dirty="0">
                <a:solidFill>
                  <a:srgbClr val="D43F39"/>
                </a:solidFill>
                <a:latin typeface="Euphemia UCAS"/>
                <a:cs typeface="Euphemia UCAS"/>
              </a:rPr>
              <a:t>is </a:t>
            </a:r>
            <a:r>
              <a:rPr sz="800" spc="-5" dirty="0">
                <a:solidFill>
                  <a:srgbClr val="D43F39"/>
                </a:solidFill>
                <a:latin typeface="Euphemia UCAS"/>
                <a:cs typeface="Euphemia UCAS"/>
              </a:rPr>
              <a:t>the </a:t>
            </a:r>
            <a:r>
              <a:rPr sz="800" spc="-30" dirty="0">
                <a:solidFill>
                  <a:srgbClr val="D43F39"/>
                </a:solidFill>
                <a:latin typeface="Euphemia UCAS"/>
                <a:cs typeface="Euphemia UCAS"/>
              </a:rPr>
              <a:t>sequencing </a:t>
            </a:r>
            <a:r>
              <a:rPr sz="800" spc="-10" dirty="0">
                <a:solidFill>
                  <a:srgbClr val="D43F39"/>
                </a:solidFill>
                <a:latin typeface="Euphemia UCAS"/>
                <a:cs typeface="Euphemia UCAS"/>
              </a:rPr>
              <a:t>depth thousandfold </a:t>
            </a:r>
            <a:r>
              <a:rPr sz="800" spc="-5" dirty="0">
                <a:solidFill>
                  <a:srgbClr val="D43F39"/>
                </a:solidFill>
                <a:latin typeface="Euphemia UCAS"/>
                <a:cs typeface="Euphemia UCAS"/>
              </a:rPr>
              <a:t>the </a:t>
            </a:r>
            <a:r>
              <a:rPr sz="800" spc="-35" dirty="0">
                <a:solidFill>
                  <a:srgbClr val="D43F39"/>
                </a:solidFill>
                <a:latin typeface="Euphemia UCAS"/>
                <a:cs typeface="Euphemia UCAS"/>
              </a:rPr>
              <a:t>average </a:t>
            </a:r>
            <a:r>
              <a:rPr sz="800" spc="5" dirty="0">
                <a:solidFill>
                  <a:srgbClr val="D43F39"/>
                </a:solidFill>
                <a:latin typeface="Euphemia UCAS"/>
                <a:cs typeface="Euphemia UCAS"/>
              </a:rPr>
              <a:t>in </a:t>
            </a:r>
            <a:r>
              <a:rPr sz="800" spc="-40" dirty="0">
                <a:solidFill>
                  <a:srgbClr val="D43F39"/>
                </a:solidFill>
                <a:latin typeface="Euphemia UCAS"/>
                <a:cs typeface="Euphemia UCAS"/>
              </a:rPr>
              <a:t>some </a:t>
            </a:r>
            <a:r>
              <a:rPr sz="800" spc="-25" dirty="0">
                <a:solidFill>
                  <a:srgbClr val="D43F39"/>
                </a:solidFill>
                <a:latin typeface="Euphemia UCAS"/>
                <a:cs typeface="Euphemia UCAS"/>
              </a:rPr>
              <a:t>regions?</a:t>
            </a:r>
            <a:endParaRPr lang="es-ES" sz="800" spc="-25" dirty="0">
              <a:solidFill>
                <a:srgbClr val="D43F39"/>
              </a:solidFill>
              <a:latin typeface="Euphemia UCAS"/>
              <a:cs typeface="Euphemia UCAS"/>
            </a:endParaRPr>
          </a:p>
          <a:p>
            <a:pPr marL="12700">
              <a:lnSpc>
                <a:spcPct val="100000"/>
              </a:lnSpc>
            </a:pPr>
            <a:r>
              <a:rPr lang="en-MX" sz="800" spc="-25" dirty="0">
                <a:solidFill>
                  <a:schemeClr val="accent3">
                    <a:lumMod val="75000"/>
                  </a:schemeClr>
                </a:solidFill>
                <a:latin typeface="Euphemia UCAS"/>
                <a:cs typeface="Euphemia UCAS"/>
              </a:rPr>
              <a:t>A. The reference genome is not complete. This sample was sequenced to 30x coverage, we can infer it has ~30 copies of this region.</a:t>
            </a:r>
            <a:endParaRPr sz="800" dirty="0">
              <a:solidFill>
                <a:schemeClr val="accent3">
                  <a:lumMod val="75000"/>
                </a:schemeClr>
              </a:solidFill>
              <a:latin typeface="Euphemia UCAS"/>
              <a:cs typeface="Euphemia UCAS"/>
            </a:endParaRPr>
          </a:p>
        </p:txBody>
      </p:sp>
    </p:spTree>
    <p:extLst>
      <p:ext uri="{BB962C8B-B14F-4D97-AF65-F5344CB8AC3E}">
        <p14:creationId xmlns:p14="http://schemas.microsoft.com/office/powerpoint/2010/main" val="309568878"/>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Maximum</a:t>
            </a:r>
            <a:r>
              <a:rPr spc="15" dirty="0">
                <a:latin typeface="Euphemia UCAS"/>
                <a:cs typeface="Euphemia UCAS"/>
              </a:rPr>
              <a:t> </a:t>
            </a:r>
            <a:r>
              <a:rPr spc="-50" dirty="0">
                <a:latin typeface="Euphemia UCAS"/>
                <a:cs typeface="Euphemia UCAS"/>
              </a:rPr>
              <a:t>depth</a:t>
            </a:r>
          </a:p>
        </p:txBody>
      </p:sp>
      <p:sp>
        <p:nvSpPr>
          <p:cNvPr id="3" name="object 3"/>
          <p:cNvSpPr/>
          <p:nvPr/>
        </p:nvSpPr>
        <p:spPr>
          <a:xfrm>
            <a:off x="359994" y="539940"/>
            <a:ext cx="3888028" cy="1944014"/>
          </a:xfrm>
          <a:prstGeom prst="rect">
            <a:avLst/>
          </a:prstGeom>
          <a:blipFill>
            <a:blip r:embed="rId2" cstate="print"/>
            <a:stretch>
              <a:fillRect/>
            </a:stretch>
          </a:blipFill>
        </p:spPr>
        <p:txBody>
          <a:bodyPr wrap="square" lIns="0" tIns="0" rIns="0" bIns="0" rtlCol="0"/>
          <a:lstStyle/>
          <a:p>
            <a:endParaRPr>
              <a:latin typeface="Euphemia UCAS"/>
              <a:cs typeface="Euphemia UCAS"/>
            </a:endParaRPr>
          </a:p>
        </p:txBody>
      </p:sp>
      <p:sp>
        <p:nvSpPr>
          <p:cNvPr id="4" name="object 4"/>
          <p:cNvSpPr txBox="1"/>
          <p:nvPr/>
        </p:nvSpPr>
        <p:spPr>
          <a:xfrm>
            <a:off x="476250" y="2717647"/>
            <a:ext cx="3766185" cy="369332"/>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Why </a:t>
            </a:r>
            <a:r>
              <a:rPr sz="800" spc="-30" dirty="0">
                <a:solidFill>
                  <a:srgbClr val="D43F39"/>
                </a:solidFill>
                <a:latin typeface="Euphemia UCAS"/>
                <a:cs typeface="Euphemia UCAS"/>
              </a:rPr>
              <a:t>is </a:t>
            </a:r>
            <a:r>
              <a:rPr sz="800" spc="-5" dirty="0">
                <a:solidFill>
                  <a:srgbClr val="D43F39"/>
                </a:solidFill>
                <a:latin typeface="Euphemia UCAS"/>
                <a:cs typeface="Euphemia UCAS"/>
              </a:rPr>
              <a:t>the </a:t>
            </a:r>
            <a:r>
              <a:rPr sz="800" spc="-30" dirty="0">
                <a:solidFill>
                  <a:srgbClr val="D43F39"/>
                </a:solidFill>
                <a:latin typeface="Euphemia UCAS"/>
                <a:cs typeface="Euphemia UCAS"/>
              </a:rPr>
              <a:t>sequencing </a:t>
            </a:r>
            <a:r>
              <a:rPr sz="800" spc="-10" dirty="0">
                <a:solidFill>
                  <a:srgbClr val="D43F39"/>
                </a:solidFill>
                <a:latin typeface="Euphemia UCAS"/>
                <a:cs typeface="Euphemia UCAS"/>
              </a:rPr>
              <a:t>depth thousandfold </a:t>
            </a:r>
            <a:r>
              <a:rPr sz="800" spc="-5" dirty="0">
                <a:solidFill>
                  <a:srgbClr val="D43F39"/>
                </a:solidFill>
                <a:latin typeface="Euphemia UCAS"/>
                <a:cs typeface="Euphemia UCAS"/>
              </a:rPr>
              <a:t>the </a:t>
            </a:r>
            <a:r>
              <a:rPr sz="800" spc="-35" dirty="0">
                <a:solidFill>
                  <a:srgbClr val="D43F39"/>
                </a:solidFill>
                <a:latin typeface="Euphemia UCAS"/>
                <a:cs typeface="Euphemia UCAS"/>
              </a:rPr>
              <a:t>average </a:t>
            </a:r>
            <a:r>
              <a:rPr sz="800" spc="5" dirty="0">
                <a:solidFill>
                  <a:srgbClr val="D43F39"/>
                </a:solidFill>
                <a:latin typeface="Euphemia UCAS"/>
                <a:cs typeface="Euphemia UCAS"/>
              </a:rPr>
              <a:t>in </a:t>
            </a:r>
            <a:r>
              <a:rPr sz="800" spc="-40" dirty="0">
                <a:solidFill>
                  <a:srgbClr val="D43F39"/>
                </a:solidFill>
                <a:latin typeface="Euphemia UCAS"/>
                <a:cs typeface="Euphemia UCAS"/>
              </a:rPr>
              <a:t>some </a:t>
            </a:r>
            <a:r>
              <a:rPr sz="800" spc="-25" dirty="0">
                <a:solidFill>
                  <a:srgbClr val="D43F39"/>
                </a:solidFill>
                <a:latin typeface="Euphemia UCAS"/>
                <a:cs typeface="Euphemia UCAS"/>
              </a:rPr>
              <a:t>regions?</a:t>
            </a:r>
            <a:endParaRPr lang="es-ES" sz="800" spc="-25" dirty="0">
              <a:solidFill>
                <a:srgbClr val="D43F39"/>
              </a:solidFill>
              <a:latin typeface="Euphemia UCAS"/>
              <a:cs typeface="Euphemia UCAS"/>
            </a:endParaRPr>
          </a:p>
          <a:p>
            <a:pPr marL="12700">
              <a:lnSpc>
                <a:spcPct val="100000"/>
              </a:lnSpc>
            </a:pPr>
            <a:r>
              <a:rPr lang="en-MX" sz="800" spc="-25" dirty="0">
                <a:solidFill>
                  <a:schemeClr val="accent3">
                    <a:lumMod val="75000"/>
                  </a:schemeClr>
                </a:solidFill>
                <a:latin typeface="Euphemia UCAS"/>
                <a:cs typeface="Euphemia UCAS"/>
              </a:rPr>
              <a:t>A. The reference genome is not complete. This sample was sequenced to 30x coverage, we can infer it has ~30 copies of this region.</a:t>
            </a:r>
            <a:endParaRPr sz="800" dirty="0">
              <a:solidFill>
                <a:schemeClr val="accent3">
                  <a:lumMod val="75000"/>
                </a:schemeClr>
              </a:solidFill>
              <a:latin typeface="Euphemia UCAS"/>
              <a:cs typeface="Euphemia UCAS"/>
            </a:endParaRPr>
          </a:p>
        </p:txBody>
      </p:sp>
      <p:sp>
        <p:nvSpPr>
          <p:cNvPr id="5" name="object 223">
            <a:extLst>
              <a:ext uri="{FF2B5EF4-FFF2-40B4-BE49-F238E27FC236}">
                <a16:creationId xmlns:a16="http://schemas.microsoft.com/office/drawing/2014/main" id="{E31488F1-DF9B-C24F-B21E-92944E3BCC49}"/>
              </a:ext>
            </a:extLst>
          </p:cNvPr>
          <p:cNvSpPr txBox="1"/>
          <p:nvPr/>
        </p:nvSpPr>
        <p:spPr>
          <a:xfrm>
            <a:off x="1009650" y="3168764"/>
            <a:ext cx="3962400" cy="107722"/>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Filter calls with a too high (for example, 2x the average in WGS)</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1FB4F22F-CD2F-3343-B886-253A69E5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101975"/>
            <a:ext cx="342900" cy="241300"/>
          </a:xfrm>
          <a:prstGeom prst="rect">
            <a:avLst/>
          </a:prstGeom>
        </p:spPr>
      </p:pic>
    </p:spTree>
    <p:extLst>
      <p:ext uri="{BB962C8B-B14F-4D97-AF65-F5344CB8AC3E}">
        <p14:creationId xmlns:p14="http://schemas.microsoft.com/office/powerpoint/2010/main" val="334570577"/>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0" dirty="0">
                <a:latin typeface="Geneva"/>
                <a:cs typeface="Geneva"/>
              </a:rPr>
              <a:t>HTS</a:t>
            </a:r>
            <a:r>
              <a:rPr spc="5" dirty="0">
                <a:latin typeface="Geneva"/>
                <a:cs typeface="Geneva"/>
              </a:rPr>
              <a:t> </a:t>
            </a:r>
            <a:r>
              <a:rPr spc="-45" dirty="0">
                <a:latin typeface="Geneva"/>
                <a:cs typeface="Geneva"/>
              </a:rPr>
              <a:t>workflow</a:t>
            </a:r>
          </a:p>
        </p:txBody>
      </p:sp>
      <p:sp>
        <p:nvSpPr>
          <p:cNvPr id="3" name="object 3"/>
          <p:cNvSpPr txBox="1">
            <a:spLocks noGrp="1"/>
          </p:cNvSpPr>
          <p:nvPr>
            <p:ph sz="half" idx="2"/>
          </p:nvPr>
        </p:nvSpPr>
        <p:spPr>
          <a:xfrm>
            <a:off x="347294" y="647382"/>
            <a:ext cx="1652956" cy="2332776"/>
          </a:xfrm>
          <a:prstGeom prst="rect">
            <a:avLst/>
          </a:prstGeom>
        </p:spPr>
        <p:txBody>
          <a:bodyPr vert="horz" wrap="square" lIns="0" tIns="0" rIns="0" bIns="0" rtlCol="0">
            <a:spAutoFit/>
          </a:bodyPr>
          <a:lstStyle/>
          <a:p>
            <a:pPr marL="12700">
              <a:lnSpc>
                <a:spcPct val="100000"/>
              </a:lnSpc>
            </a:pPr>
            <a:r>
              <a:rPr b="1" spc="-5" dirty="0">
                <a:latin typeface="Geneva"/>
                <a:cs typeface="Geneva"/>
              </a:rPr>
              <a:t>Library</a:t>
            </a:r>
            <a:r>
              <a:rPr b="1" spc="-10" dirty="0">
                <a:latin typeface="Geneva"/>
                <a:cs typeface="Geneva"/>
              </a:rPr>
              <a:t> preparation</a:t>
            </a:r>
          </a:p>
          <a:p>
            <a:pPr marL="227329" indent="-100330">
              <a:lnSpc>
                <a:spcPts val="955"/>
              </a:lnSpc>
              <a:spcBef>
                <a:spcPts val="484"/>
              </a:spcBef>
              <a:buSzPct val="62500"/>
              <a:buFont typeface="Arial"/>
              <a:buChar char="•"/>
              <a:tabLst>
                <a:tab pos="227965" algn="l"/>
              </a:tabLst>
            </a:pPr>
            <a:r>
              <a:rPr sz="800" spc="25" dirty="0">
                <a:latin typeface="Geneva"/>
                <a:cs typeface="Geneva"/>
              </a:rPr>
              <a:t>DNA</a:t>
            </a:r>
            <a:r>
              <a:rPr sz="800" spc="5" dirty="0">
                <a:latin typeface="Geneva"/>
                <a:cs typeface="Geneva"/>
              </a:rPr>
              <a:t> </a:t>
            </a:r>
            <a:r>
              <a:rPr sz="800" dirty="0">
                <a:latin typeface="Geneva"/>
                <a:cs typeface="Geneva"/>
              </a:rPr>
              <a:t>extraction</a:t>
            </a:r>
          </a:p>
          <a:p>
            <a:pPr marL="227329" indent="-100330">
              <a:lnSpc>
                <a:spcPts val="944"/>
              </a:lnSpc>
              <a:buSzPct val="62500"/>
              <a:buFont typeface="Arial"/>
              <a:buChar char="•"/>
              <a:tabLst>
                <a:tab pos="227965" algn="l"/>
              </a:tabLst>
            </a:pPr>
            <a:r>
              <a:rPr sz="800" spc="-5" dirty="0">
                <a:latin typeface="Geneva"/>
                <a:cs typeface="Geneva"/>
              </a:rPr>
              <a:t>fragmentation</a:t>
            </a:r>
            <a:endParaRPr sz="800" dirty="0">
              <a:latin typeface="Geneva"/>
              <a:cs typeface="Geneva"/>
            </a:endParaRPr>
          </a:p>
          <a:p>
            <a:pPr marL="227329" indent="-100330">
              <a:lnSpc>
                <a:spcPts val="944"/>
              </a:lnSpc>
              <a:buSzPct val="62500"/>
              <a:buFont typeface="Arial"/>
              <a:buChar char="•"/>
              <a:tabLst>
                <a:tab pos="227965" algn="l"/>
              </a:tabLst>
            </a:pPr>
            <a:r>
              <a:rPr sz="800" spc="-10" dirty="0">
                <a:latin typeface="Geneva"/>
                <a:cs typeface="Geneva"/>
              </a:rPr>
              <a:t>adapter</a:t>
            </a:r>
            <a:r>
              <a:rPr sz="800" spc="-5" dirty="0">
                <a:latin typeface="Geneva"/>
                <a:cs typeface="Geneva"/>
              </a:rPr>
              <a:t> </a:t>
            </a:r>
            <a:r>
              <a:rPr sz="800" spc="5" dirty="0">
                <a:latin typeface="Geneva"/>
                <a:cs typeface="Geneva"/>
              </a:rPr>
              <a:t>ligation</a:t>
            </a:r>
            <a:endParaRPr sz="800" dirty="0">
              <a:latin typeface="Geneva"/>
              <a:cs typeface="Geneva"/>
            </a:endParaRPr>
          </a:p>
          <a:p>
            <a:pPr marL="227329" indent="-100330">
              <a:lnSpc>
                <a:spcPts val="955"/>
              </a:lnSpc>
              <a:buSzPct val="62500"/>
              <a:buFont typeface="Arial"/>
              <a:buChar char="•"/>
              <a:tabLst>
                <a:tab pos="227965" algn="l"/>
              </a:tabLst>
            </a:pPr>
            <a:r>
              <a:rPr sz="800" spc="5" dirty="0">
                <a:latin typeface="Geneva"/>
                <a:cs typeface="Geneva"/>
              </a:rPr>
              <a:t>amplification</a:t>
            </a:r>
            <a:endParaRPr sz="800" dirty="0">
              <a:latin typeface="Geneva"/>
              <a:cs typeface="Geneva"/>
            </a:endParaRPr>
          </a:p>
          <a:p>
            <a:pPr marL="12700">
              <a:lnSpc>
                <a:spcPct val="100000"/>
              </a:lnSpc>
              <a:spcBef>
                <a:spcPts val="484"/>
              </a:spcBef>
            </a:pPr>
            <a:r>
              <a:rPr b="1" spc="-30" dirty="0">
                <a:latin typeface="Geneva"/>
                <a:cs typeface="Geneva"/>
              </a:rPr>
              <a:t>Sequencing</a:t>
            </a:r>
          </a:p>
          <a:p>
            <a:pPr marL="227329" indent="-100330">
              <a:lnSpc>
                <a:spcPts val="955"/>
              </a:lnSpc>
              <a:spcBef>
                <a:spcPts val="484"/>
              </a:spcBef>
              <a:buSzPct val="62500"/>
              <a:buFont typeface="Arial"/>
              <a:buChar char="•"/>
              <a:tabLst>
                <a:tab pos="227965" algn="l"/>
              </a:tabLst>
            </a:pPr>
            <a:r>
              <a:rPr sz="800" spc="-55" dirty="0">
                <a:latin typeface="Geneva"/>
                <a:cs typeface="Geneva"/>
              </a:rPr>
              <a:t>base</a:t>
            </a:r>
            <a:r>
              <a:rPr sz="800" spc="-10" dirty="0">
                <a:latin typeface="Geneva"/>
                <a:cs typeface="Geneva"/>
              </a:rPr>
              <a:t> </a:t>
            </a:r>
            <a:r>
              <a:rPr sz="800" spc="-5" dirty="0">
                <a:latin typeface="Geneva"/>
                <a:cs typeface="Geneva"/>
              </a:rPr>
              <a:t>calling</a:t>
            </a:r>
            <a:endParaRPr sz="800" dirty="0">
              <a:latin typeface="Geneva"/>
              <a:cs typeface="Geneva"/>
            </a:endParaRPr>
          </a:p>
          <a:p>
            <a:pPr marL="227329" indent="-100330">
              <a:lnSpc>
                <a:spcPts val="955"/>
              </a:lnSpc>
              <a:buSzPct val="62500"/>
              <a:buFont typeface="Arial"/>
              <a:buChar char="•"/>
              <a:tabLst>
                <a:tab pos="227965" algn="l"/>
              </a:tabLst>
            </a:pPr>
            <a:r>
              <a:rPr sz="800" spc="-5" dirty="0">
                <a:latin typeface="Geneva"/>
                <a:cs typeface="Geneva"/>
              </a:rPr>
              <a:t>de-multiplexing</a:t>
            </a:r>
            <a:endParaRPr sz="800" dirty="0">
              <a:latin typeface="Geneva"/>
              <a:cs typeface="Geneva"/>
            </a:endParaRPr>
          </a:p>
          <a:p>
            <a:pPr marL="12700">
              <a:lnSpc>
                <a:spcPct val="100000"/>
              </a:lnSpc>
              <a:spcBef>
                <a:spcPts val="484"/>
              </a:spcBef>
            </a:pPr>
            <a:r>
              <a:rPr b="1" spc="10" dirty="0">
                <a:latin typeface="Geneva"/>
                <a:cs typeface="Geneva"/>
              </a:rPr>
              <a:t>Data</a:t>
            </a:r>
            <a:r>
              <a:rPr b="1" spc="-5" dirty="0">
                <a:latin typeface="Geneva"/>
                <a:cs typeface="Geneva"/>
              </a:rPr>
              <a:t> </a:t>
            </a:r>
            <a:r>
              <a:rPr b="1" spc="-30" dirty="0">
                <a:latin typeface="Geneva"/>
                <a:cs typeface="Geneva"/>
              </a:rPr>
              <a:t>processing</a:t>
            </a:r>
          </a:p>
          <a:p>
            <a:pPr marL="227329" indent="-100330">
              <a:lnSpc>
                <a:spcPts val="955"/>
              </a:lnSpc>
              <a:spcBef>
                <a:spcPts val="484"/>
              </a:spcBef>
              <a:buSzPct val="62500"/>
              <a:buFont typeface="Arial"/>
              <a:buChar char="•"/>
              <a:tabLst>
                <a:tab pos="227965" algn="l"/>
              </a:tabLst>
            </a:pPr>
            <a:r>
              <a:rPr sz="800" spc="-25" dirty="0">
                <a:latin typeface="Geneva"/>
                <a:cs typeface="Geneva"/>
              </a:rPr>
              <a:t>read</a:t>
            </a:r>
            <a:r>
              <a:rPr sz="800" spc="-15" dirty="0">
                <a:latin typeface="Geneva"/>
                <a:cs typeface="Geneva"/>
              </a:rPr>
              <a:t> mapping</a:t>
            </a:r>
            <a:endParaRPr sz="800" dirty="0">
              <a:latin typeface="Geneva"/>
              <a:cs typeface="Geneva"/>
            </a:endParaRPr>
          </a:p>
          <a:p>
            <a:pPr marL="227329" indent="-100330">
              <a:lnSpc>
                <a:spcPts val="944"/>
              </a:lnSpc>
              <a:buSzPct val="62500"/>
              <a:buFont typeface="Arial"/>
              <a:buChar char="•"/>
              <a:tabLst>
                <a:tab pos="227965" algn="l"/>
              </a:tabLst>
            </a:pPr>
            <a:r>
              <a:rPr sz="800" spc="-5" dirty="0">
                <a:latin typeface="Geneva"/>
                <a:cs typeface="Geneva"/>
              </a:rPr>
              <a:t>variant</a:t>
            </a:r>
            <a:r>
              <a:rPr sz="800" spc="15" dirty="0">
                <a:latin typeface="Geneva"/>
                <a:cs typeface="Geneva"/>
              </a:rPr>
              <a:t> </a:t>
            </a:r>
            <a:r>
              <a:rPr sz="800" spc="-5" dirty="0">
                <a:latin typeface="Geneva"/>
                <a:cs typeface="Geneva"/>
              </a:rPr>
              <a:t>calling</a:t>
            </a:r>
            <a:endParaRPr sz="800" dirty="0">
              <a:latin typeface="Geneva"/>
              <a:cs typeface="Geneva"/>
            </a:endParaRPr>
          </a:p>
          <a:p>
            <a:pPr marL="227329" indent="-100330">
              <a:lnSpc>
                <a:spcPts val="955"/>
              </a:lnSpc>
              <a:buSzPct val="62500"/>
              <a:buFont typeface="Arial"/>
              <a:buChar char="•"/>
              <a:tabLst>
                <a:tab pos="227965" algn="l"/>
              </a:tabLst>
            </a:pPr>
            <a:r>
              <a:rPr sz="800" spc="-5" dirty="0">
                <a:latin typeface="Geneva"/>
                <a:cs typeface="Geneva"/>
              </a:rPr>
              <a:t>variant</a:t>
            </a:r>
            <a:r>
              <a:rPr sz="800" spc="20" dirty="0">
                <a:latin typeface="Geneva"/>
                <a:cs typeface="Geneva"/>
              </a:rPr>
              <a:t> </a:t>
            </a:r>
            <a:r>
              <a:rPr sz="800" spc="10" dirty="0">
                <a:latin typeface="Geneva"/>
                <a:cs typeface="Geneva"/>
              </a:rPr>
              <a:t>filtering</a:t>
            </a:r>
            <a:endParaRPr sz="800" dirty="0">
              <a:latin typeface="Geneva"/>
              <a:cs typeface="Geneva"/>
            </a:endParaRPr>
          </a:p>
          <a:p>
            <a:pPr marL="12700">
              <a:lnSpc>
                <a:spcPct val="100000"/>
              </a:lnSpc>
              <a:spcBef>
                <a:spcPts val="484"/>
              </a:spcBef>
            </a:pPr>
            <a:r>
              <a:rPr b="1" spc="-20" dirty="0">
                <a:latin typeface="Geneva"/>
                <a:cs typeface="Geneva"/>
              </a:rPr>
              <a:t>Analysis</a:t>
            </a:r>
          </a:p>
          <a:p>
            <a:pPr marL="227329" indent="-100330">
              <a:lnSpc>
                <a:spcPts val="955"/>
              </a:lnSpc>
              <a:spcBef>
                <a:spcPts val="484"/>
              </a:spcBef>
              <a:buSzPct val="62500"/>
              <a:buFont typeface="Arial"/>
              <a:buChar char="•"/>
              <a:tabLst>
                <a:tab pos="227965" algn="l"/>
              </a:tabLst>
            </a:pPr>
            <a:r>
              <a:rPr sz="800" dirty="0">
                <a:latin typeface="Geneva"/>
                <a:cs typeface="Geneva"/>
              </a:rPr>
              <a:t>Variant</a:t>
            </a:r>
            <a:r>
              <a:rPr sz="800" spc="-15" dirty="0">
                <a:latin typeface="Geneva"/>
                <a:cs typeface="Geneva"/>
              </a:rPr>
              <a:t> </a:t>
            </a:r>
            <a:r>
              <a:rPr sz="800" spc="5" dirty="0">
                <a:latin typeface="Geneva"/>
                <a:cs typeface="Geneva"/>
              </a:rPr>
              <a:t>annotation</a:t>
            </a:r>
            <a:endParaRPr lang="es-ES_tradnl" sz="800" spc="5" dirty="0">
              <a:latin typeface="Geneva"/>
              <a:cs typeface="Geneva"/>
            </a:endParaRPr>
          </a:p>
          <a:p>
            <a:pPr marL="227329" indent="-100330">
              <a:lnSpc>
                <a:spcPts val="955"/>
              </a:lnSpc>
              <a:spcBef>
                <a:spcPts val="484"/>
              </a:spcBef>
              <a:buSzPct val="62500"/>
              <a:buFont typeface="Arial"/>
              <a:buChar char="•"/>
              <a:tabLst>
                <a:tab pos="227965" algn="l"/>
              </a:tabLst>
            </a:pPr>
            <a:r>
              <a:rPr lang="es-ES_tradnl" spc="5" dirty="0">
                <a:latin typeface="Geneva"/>
                <a:cs typeface="Geneva"/>
              </a:rPr>
              <a:t>…</a:t>
            </a:r>
            <a:endParaRPr sz="800" dirty="0">
              <a:latin typeface="Geneva"/>
              <a:cs typeface="Geneva"/>
            </a:endParaRPr>
          </a:p>
        </p:txBody>
      </p:sp>
      <p:pic>
        <p:nvPicPr>
          <p:cNvPr id="29" name="Picture 28" descr="Diagram&#10;&#10;Description automatically generated">
            <a:extLst>
              <a:ext uri="{FF2B5EF4-FFF2-40B4-BE49-F238E27FC236}">
                <a16:creationId xmlns:a16="http://schemas.microsoft.com/office/drawing/2014/main" id="{4F4E131B-0AF0-5B41-860A-65BE96590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434975"/>
            <a:ext cx="1112013" cy="2866806"/>
          </a:xfrm>
          <a:prstGeom prst="rect">
            <a:avLst/>
          </a:prstGeom>
        </p:spPr>
      </p:pic>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Mapping</a:t>
            </a:r>
            <a:r>
              <a:rPr spc="-5" dirty="0">
                <a:latin typeface="Euphemia UCAS"/>
                <a:cs typeface="Euphemia UCAS"/>
              </a:rPr>
              <a:t> </a:t>
            </a:r>
            <a:r>
              <a:rPr spc="-65" dirty="0">
                <a:latin typeface="Euphemia UCAS"/>
                <a:cs typeface="Euphemia UCAS"/>
              </a:rPr>
              <a:t>errors</a:t>
            </a:r>
          </a:p>
        </p:txBody>
      </p:sp>
      <p:sp>
        <p:nvSpPr>
          <p:cNvPr id="3" name="object 3"/>
          <p:cNvSpPr/>
          <p:nvPr/>
        </p:nvSpPr>
        <p:spPr>
          <a:xfrm>
            <a:off x="359994" y="569642"/>
            <a:ext cx="3888037" cy="176220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76250" y="2494503"/>
            <a:ext cx="3938956" cy="502125"/>
          </a:xfrm>
          <a:prstGeom prst="rect">
            <a:avLst/>
          </a:prstGeom>
        </p:spPr>
        <p:txBody>
          <a:bodyPr vert="horz" wrap="square" lIns="0" tIns="0" rIns="0" bIns="0" rtlCol="0">
            <a:spAutoFit/>
          </a:bodyPr>
          <a:lstStyle/>
          <a:p>
            <a:pPr marL="12700" marR="5080">
              <a:lnSpc>
                <a:spcPts val="950"/>
              </a:lnSpc>
            </a:pPr>
            <a:r>
              <a:rPr sz="800" spc="5" dirty="0">
                <a:solidFill>
                  <a:srgbClr val="D43F39"/>
                </a:solidFill>
                <a:latin typeface="Euphemia UCAS"/>
                <a:cs typeface="Euphemia UCAS"/>
              </a:rPr>
              <a:t>Q: </a:t>
            </a:r>
            <a:r>
              <a:rPr sz="800" spc="-25" dirty="0">
                <a:solidFill>
                  <a:srgbClr val="D43F39"/>
                </a:solidFill>
                <a:latin typeface="Euphemia UCAS"/>
                <a:cs typeface="Euphemia UCAS"/>
              </a:rPr>
              <a:t>RNA-seq </a:t>
            </a:r>
            <a:r>
              <a:rPr sz="800" spc="30" dirty="0">
                <a:solidFill>
                  <a:srgbClr val="D43F39"/>
                </a:solidFill>
                <a:latin typeface="Euphemia UCAS"/>
                <a:cs typeface="Euphemia UCAS"/>
              </a:rPr>
              <a:t>(top) </a:t>
            </a:r>
            <a:r>
              <a:rPr sz="800" spc="-20" dirty="0">
                <a:solidFill>
                  <a:srgbClr val="D43F39"/>
                </a:solidFill>
                <a:latin typeface="Euphemia UCAS"/>
                <a:cs typeface="Euphemia UCAS"/>
              </a:rPr>
              <a:t>and </a:t>
            </a:r>
            <a:r>
              <a:rPr sz="800" spc="25" dirty="0">
                <a:solidFill>
                  <a:srgbClr val="D43F39"/>
                </a:solidFill>
                <a:latin typeface="Euphemia UCAS"/>
                <a:cs typeface="Euphemia UCAS"/>
              </a:rPr>
              <a:t>DNA </a:t>
            </a:r>
            <a:r>
              <a:rPr sz="800" spc="-5" dirty="0">
                <a:solidFill>
                  <a:srgbClr val="D43F39"/>
                </a:solidFill>
                <a:latin typeface="Euphemia UCAS"/>
                <a:cs typeface="Euphemia UCAS"/>
              </a:rPr>
              <a:t>data </a:t>
            </a:r>
            <a:r>
              <a:rPr sz="800" spc="30" dirty="0">
                <a:solidFill>
                  <a:srgbClr val="D43F39"/>
                </a:solidFill>
                <a:latin typeface="Euphemia UCAS"/>
                <a:cs typeface="Euphemia UCAS"/>
              </a:rPr>
              <a:t>(bottom) </a:t>
            </a:r>
            <a:r>
              <a:rPr sz="800" spc="5" dirty="0">
                <a:solidFill>
                  <a:srgbClr val="D43F39"/>
                </a:solidFill>
                <a:latin typeface="Euphemia UCAS"/>
                <a:cs typeface="Euphemia UCAS"/>
              </a:rPr>
              <a:t>from </a:t>
            </a:r>
            <a:r>
              <a:rPr sz="800" spc="-5" dirty="0">
                <a:solidFill>
                  <a:srgbClr val="D43F39"/>
                </a:solidFill>
                <a:latin typeface="Euphemia UCAS"/>
                <a:cs typeface="Euphemia UCAS"/>
              </a:rPr>
              <a:t>the </a:t>
            </a:r>
            <a:r>
              <a:rPr sz="800" spc="-45" dirty="0">
                <a:solidFill>
                  <a:srgbClr val="D43F39"/>
                </a:solidFill>
                <a:latin typeface="Euphemia UCAS"/>
                <a:cs typeface="Euphemia UCAS"/>
              </a:rPr>
              <a:t>same </a:t>
            </a:r>
            <a:r>
              <a:rPr sz="800" spc="-30" dirty="0">
                <a:solidFill>
                  <a:srgbClr val="D43F39"/>
                </a:solidFill>
                <a:latin typeface="Euphemia UCAS"/>
                <a:cs typeface="Euphemia UCAS"/>
              </a:rPr>
              <a:t>sample </a:t>
            </a:r>
            <a:r>
              <a:rPr sz="800" spc="-50" dirty="0">
                <a:solidFill>
                  <a:srgbClr val="D43F39"/>
                </a:solidFill>
                <a:latin typeface="Euphemia UCAS"/>
                <a:cs typeface="Euphemia UCAS"/>
              </a:rPr>
              <a:t>has </a:t>
            </a:r>
            <a:r>
              <a:rPr sz="800" spc="-35" dirty="0">
                <a:solidFill>
                  <a:srgbClr val="D43F39"/>
                </a:solidFill>
                <a:latin typeface="Euphemia UCAS"/>
                <a:cs typeface="Euphemia UCAS"/>
              </a:rPr>
              <a:t>been </a:t>
            </a:r>
            <a:r>
              <a:rPr sz="800" spc="-25" dirty="0">
                <a:solidFill>
                  <a:srgbClr val="D43F39"/>
                </a:solidFill>
                <a:latin typeface="Euphemia UCAS"/>
                <a:cs typeface="Euphemia UCAS"/>
              </a:rPr>
              <a:t>mapped </a:t>
            </a:r>
            <a:r>
              <a:rPr sz="800" spc="5" dirty="0">
                <a:solidFill>
                  <a:srgbClr val="D43F39"/>
                </a:solidFill>
                <a:latin typeface="Euphemia UCAS"/>
                <a:cs typeface="Euphemia UCAS"/>
              </a:rPr>
              <a:t>onto </a:t>
            </a:r>
            <a:r>
              <a:rPr sz="800" spc="-5" dirty="0">
                <a:solidFill>
                  <a:srgbClr val="D43F39"/>
                </a:solidFill>
                <a:latin typeface="Euphemia UCAS"/>
                <a:cs typeface="Euphemia UCAS"/>
              </a:rPr>
              <a:t>the </a:t>
            </a:r>
            <a:r>
              <a:rPr sz="800" spc="-25" dirty="0">
                <a:solidFill>
                  <a:srgbClr val="D43F39"/>
                </a:solidFill>
                <a:latin typeface="Euphemia UCAS"/>
                <a:cs typeface="Euphemia UCAS"/>
              </a:rPr>
              <a:t>reference genome.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the </a:t>
            </a:r>
            <a:r>
              <a:rPr sz="800" spc="-25" dirty="0">
                <a:solidFill>
                  <a:srgbClr val="D43F39"/>
                </a:solidFill>
                <a:latin typeface="Euphemia UCAS"/>
                <a:cs typeface="Euphemia UCAS"/>
              </a:rPr>
              <a:t>novel</a:t>
            </a:r>
            <a:r>
              <a:rPr sz="800" spc="-5" dirty="0">
                <a:solidFill>
                  <a:srgbClr val="D43F39"/>
                </a:solidFill>
                <a:latin typeface="Euphemia UCAS"/>
                <a:cs typeface="Euphemia UCAS"/>
              </a:rPr>
              <a:t> </a:t>
            </a:r>
            <a:r>
              <a:rPr sz="800" spc="-35" dirty="0">
                <a:solidFill>
                  <a:srgbClr val="D43F39"/>
                </a:solidFill>
                <a:latin typeface="Euphemia UCAS"/>
                <a:cs typeface="Euphemia UCAS"/>
              </a:rPr>
              <a:t>SNVs?</a:t>
            </a:r>
            <a:endParaRPr lang="es-ES" sz="800" spc="-35" dirty="0">
              <a:solidFill>
                <a:srgbClr val="D43F39"/>
              </a:solidFill>
              <a:latin typeface="Euphemia UCAS"/>
              <a:cs typeface="Euphemia UCAS"/>
            </a:endParaRPr>
          </a:p>
          <a:p>
            <a:pPr marL="12700" marR="5080">
              <a:lnSpc>
                <a:spcPts val="950"/>
              </a:lnSpc>
            </a:pPr>
            <a:r>
              <a:rPr lang="en-MX" sz="800" spc="-35" dirty="0">
                <a:solidFill>
                  <a:schemeClr val="accent3">
                    <a:lumMod val="75000"/>
                  </a:schemeClr>
                </a:solidFill>
                <a:latin typeface="Euphemia UCAS"/>
                <a:cs typeface="Euphemia UCAS"/>
              </a:rPr>
              <a:t>A. The reads were mapped to a pseudogene and originate in a paralog with 92% identity</a:t>
            </a:r>
            <a:endParaRPr sz="800" dirty="0">
              <a:solidFill>
                <a:schemeClr val="accent3">
                  <a:lumMod val="75000"/>
                </a:schemeClr>
              </a:solidFill>
              <a:latin typeface="Euphemia UCAS"/>
              <a:cs typeface="Euphemia UCAS"/>
            </a:endParaRPr>
          </a:p>
        </p:txBody>
      </p:sp>
      <p:sp>
        <p:nvSpPr>
          <p:cNvPr id="5" name="object 223">
            <a:extLst>
              <a:ext uri="{FF2B5EF4-FFF2-40B4-BE49-F238E27FC236}">
                <a16:creationId xmlns:a16="http://schemas.microsoft.com/office/drawing/2014/main" id="{9FC912C9-8038-4C4D-8585-129F37B2EA8B}"/>
              </a:ext>
            </a:extLst>
          </p:cNvPr>
          <p:cNvSpPr txBox="1"/>
          <p:nvPr/>
        </p:nvSpPr>
        <p:spPr>
          <a:xfrm>
            <a:off x="857250" y="3101975"/>
            <a:ext cx="3429000"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Beware of mapping errors, especially when aligning RNA-seq data on the genome</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5B1A6FFB-22D5-C441-9625-9C30F7B69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3101975"/>
            <a:ext cx="342900" cy="241300"/>
          </a:xfrm>
          <a:prstGeom prst="rect">
            <a:avLst/>
          </a:prstGeom>
        </p:spPr>
      </p:pic>
      <p:sp>
        <p:nvSpPr>
          <p:cNvPr id="7" name="Rectangle 6">
            <a:extLst>
              <a:ext uri="{FF2B5EF4-FFF2-40B4-BE49-F238E27FC236}">
                <a16:creationId xmlns:a16="http://schemas.microsoft.com/office/drawing/2014/main" id="{1BB1DEBB-D7A7-0147-994D-208F8240DAE7}"/>
              </a:ext>
            </a:extLst>
          </p:cNvPr>
          <p:cNvSpPr/>
          <p:nvPr/>
        </p:nvSpPr>
        <p:spPr>
          <a:xfrm>
            <a:off x="399012" y="2745565"/>
            <a:ext cx="3810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60135568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Mapping</a:t>
            </a:r>
            <a:r>
              <a:rPr spc="-5" dirty="0">
                <a:latin typeface="Euphemia UCAS"/>
                <a:cs typeface="Euphemia UCAS"/>
              </a:rPr>
              <a:t> </a:t>
            </a:r>
            <a:r>
              <a:rPr spc="-65" dirty="0">
                <a:latin typeface="Euphemia UCAS"/>
                <a:cs typeface="Euphemia UCAS"/>
              </a:rPr>
              <a:t>errors</a:t>
            </a:r>
          </a:p>
        </p:txBody>
      </p:sp>
      <p:sp>
        <p:nvSpPr>
          <p:cNvPr id="3" name="object 3"/>
          <p:cNvSpPr/>
          <p:nvPr/>
        </p:nvSpPr>
        <p:spPr>
          <a:xfrm>
            <a:off x="359994" y="569642"/>
            <a:ext cx="3888037" cy="176220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76250" y="2494503"/>
            <a:ext cx="3938956" cy="502125"/>
          </a:xfrm>
          <a:prstGeom prst="rect">
            <a:avLst/>
          </a:prstGeom>
        </p:spPr>
        <p:txBody>
          <a:bodyPr vert="horz" wrap="square" lIns="0" tIns="0" rIns="0" bIns="0" rtlCol="0">
            <a:spAutoFit/>
          </a:bodyPr>
          <a:lstStyle/>
          <a:p>
            <a:pPr marL="12700" marR="5080">
              <a:lnSpc>
                <a:spcPts val="950"/>
              </a:lnSpc>
            </a:pPr>
            <a:r>
              <a:rPr sz="800" spc="5" dirty="0">
                <a:solidFill>
                  <a:srgbClr val="D43F39"/>
                </a:solidFill>
                <a:latin typeface="Euphemia UCAS"/>
                <a:cs typeface="Euphemia UCAS"/>
              </a:rPr>
              <a:t>Q: </a:t>
            </a:r>
            <a:r>
              <a:rPr sz="800" spc="-25" dirty="0">
                <a:solidFill>
                  <a:srgbClr val="D43F39"/>
                </a:solidFill>
                <a:latin typeface="Euphemia UCAS"/>
                <a:cs typeface="Euphemia UCAS"/>
              </a:rPr>
              <a:t>RNA-seq </a:t>
            </a:r>
            <a:r>
              <a:rPr sz="800" spc="30" dirty="0">
                <a:solidFill>
                  <a:srgbClr val="D43F39"/>
                </a:solidFill>
                <a:latin typeface="Euphemia UCAS"/>
                <a:cs typeface="Euphemia UCAS"/>
              </a:rPr>
              <a:t>(top) </a:t>
            </a:r>
            <a:r>
              <a:rPr sz="800" spc="-20" dirty="0">
                <a:solidFill>
                  <a:srgbClr val="D43F39"/>
                </a:solidFill>
                <a:latin typeface="Euphemia UCAS"/>
                <a:cs typeface="Euphemia UCAS"/>
              </a:rPr>
              <a:t>and </a:t>
            </a:r>
            <a:r>
              <a:rPr sz="800" spc="25" dirty="0">
                <a:solidFill>
                  <a:srgbClr val="D43F39"/>
                </a:solidFill>
                <a:latin typeface="Euphemia UCAS"/>
                <a:cs typeface="Euphemia UCAS"/>
              </a:rPr>
              <a:t>DNA </a:t>
            </a:r>
            <a:r>
              <a:rPr sz="800" spc="-5" dirty="0">
                <a:solidFill>
                  <a:srgbClr val="D43F39"/>
                </a:solidFill>
                <a:latin typeface="Euphemia UCAS"/>
                <a:cs typeface="Euphemia UCAS"/>
              </a:rPr>
              <a:t>data </a:t>
            </a:r>
            <a:r>
              <a:rPr sz="800" spc="30" dirty="0">
                <a:solidFill>
                  <a:srgbClr val="D43F39"/>
                </a:solidFill>
                <a:latin typeface="Euphemia UCAS"/>
                <a:cs typeface="Euphemia UCAS"/>
              </a:rPr>
              <a:t>(bottom) </a:t>
            </a:r>
            <a:r>
              <a:rPr sz="800" spc="5" dirty="0">
                <a:solidFill>
                  <a:srgbClr val="D43F39"/>
                </a:solidFill>
                <a:latin typeface="Euphemia UCAS"/>
                <a:cs typeface="Euphemia UCAS"/>
              </a:rPr>
              <a:t>from </a:t>
            </a:r>
            <a:r>
              <a:rPr sz="800" spc="-5" dirty="0">
                <a:solidFill>
                  <a:srgbClr val="D43F39"/>
                </a:solidFill>
                <a:latin typeface="Euphemia UCAS"/>
                <a:cs typeface="Euphemia UCAS"/>
              </a:rPr>
              <a:t>the </a:t>
            </a:r>
            <a:r>
              <a:rPr sz="800" spc="-45" dirty="0">
                <a:solidFill>
                  <a:srgbClr val="D43F39"/>
                </a:solidFill>
                <a:latin typeface="Euphemia UCAS"/>
                <a:cs typeface="Euphemia UCAS"/>
              </a:rPr>
              <a:t>same </a:t>
            </a:r>
            <a:r>
              <a:rPr sz="800" spc="-30" dirty="0">
                <a:solidFill>
                  <a:srgbClr val="D43F39"/>
                </a:solidFill>
                <a:latin typeface="Euphemia UCAS"/>
                <a:cs typeface="Euphemia UCAS"/>
              </a:rPr>
              <a:t>sample </a:t>
            </a:r>
            <a:r>
              <a:rPr sz="800" spc="-50" dirty="0">
                <a:solidFill>
                  <a:srgbClr val="D43F39"/>
                </a:solidFill>
                <a:latin typeface="Euphemia UCAS"/>
                <a:cs typeface="Euphemia UCAS"/>
              </a:rPr>
              <a:t>has </a:t>
            </a:r>
            <a:r>
              <a:rPr sz="800" spc="-35" dirty="0">
                <a:solidFill>
                  <a:srgbClr val="D43F39"/>
                </a:solidFill>
                <a:latin typeface="Euphemia UCAS"/>
                <a:cs typeface="Euphemia UCAS"/>
              </a:rPr>
              <a:t>been </a:t>
            </a:r>
            <a:r>
              <a:rPr sz="800" spc="-25" dirty="0">
                <a:solidFill>
                  <a:srgbClr val="D43F39"/>
                </a:solidFill>
                <a:latin typeface="Euphemia UCAS"/>
                <a:cs typeface="Euphemia UCAS"/>
              </a:rPr>
              <a:t>mapped </a:t>
            </a:r>
            <a:r>
              <a:rPr sz="800" spc="5" dirty="0">
                <a:solidFill>
                  <a:srgbClr val="D43F39"/>
                </a:solidFill>
                <a:latin typeface="Euphemia UCAS"/>
                <a:cs typeface="Euphemia UCAS"/>
              </a:rPr>
              <a:t>onto </a:t>
            </a:r>
            <a:r>
              <a:rPr sz="800" spc="-5" dirty="0">
                <a:solidFill>
                  <a:srgbClr val="D43F39"/>
                </a:solidFill>
                <a:latin typeface="Euphemia UCAS"/>
                <a:cs typeface="Euphemia UCAS"/>
              </a:rPr>
              <a:t>the </a:t>
            </a:r>
            <a:r>
              <a:rPr sz="800" spc="-25" dirty="0">
                <a:solidFill>
                  <a:srgbClr val="D43F39"/>
                </a:solidFill>
                <a:latin typeface="Euphemia UCAS"/>
                <a:cs typeface="Euphemia UCAS"/>
              </a:rPr>
              <a:t>reference genome.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the </a:t>
            </a:r>
            <a:r>
              <a:rPr sz="800" spc="-25" dirty="0">
                <a:solidFill>
                  <a:srgbClr val="D43F39"/>
                </a:solidFill>
                <a:latin typeface="Euphemia UCAS"/>
                <a:cs typeface="Euphemia UCAS"/>
              </a:rPr>
              <a:t>novel</a:t>
            </a:r>
            <a:r>
              <a:rPr sz="800" spc="-5" dirty="0">
                <a:solidFill>
                  <a:srgbClr val="D43F39"/>
                </a:solidFill>
                <a:latin typeface="Euphemia UCAS"/>
                <a:cs typeface="Euphemia UCAS"/>
              </a:rPr>
              <a:t> </a:t>
            </a:r>
            <a:r>
              <a:rPr sz="800" spc="-35" dirty="0">
                <a:solidFill>
                  <a:srgbClr val="D43F39"/>
                </a:solidFill>
                <a:latin typeface="Euphemia UCAS"/>
                <a:cs typeface="Euphemia UCAS"/>
              </a:rPr>
              <a:t>SNVs?</a:t>
            </a:r>
            <a:endParaRPr lang="es-ES" sz="800" spc="-35" dirty="0">
              <a:solidFill>
                <a:srgbClr val="D43F39"/>
              </a:solidFill>
              <a:latin typeface="Euphemia UCAS"/>
              <a:cs typeface="Euphemia UCAS"/>
            </a:endParaRPr>
          </a:p>
          <a:p>
            <a:pPr marL="12700" marR="5080">
              <a:lnSpc>
                <a:spcPts val="950"/>
              </a:lnSpc>
            </a:pPr>
            <a:r>
              <a:rPr lang="en-MX" sz="800" spc="-35" dirty="0">
                <a:solidFill>
                  <a:schemeClr val="accent3">
                    <a:lumMod val="75000"/>
                  </a:schemeClr>
                </a:solidFill>
                <a:latin typeface="Euphemia UCAS"/>
                <a:cs typeface="Euphemia UCAS"/>
              </a:rPr>
              <a:t>A. The reads were mapped to a pseudogene and originate in a paralog with 92% identity</a:t>
            </a:r>
            <a:endParaRPr sz="800" dirty="0">
              <a:solidFill>
                <a:schemeClr val="accent3">
                  <a:lumMod val="75000"/>
                </a:schemeClr>
              </a:solidFill>
              <a:latin typeface="Euphemia UCAS"/>
              <a:cs typeface="Euphemia UCAS"/>
            </a:endParaRPr>
          </a:p>
        </p:txBody>
      </p:sp>
      <p:sp>
        <p:nvSpPr>
          <p:cNvPr id="5" name="object 223">
            <a:extLst>
              <a:ext uri="{FF2B5EF4-FFF2-40B4-BE49-F238E27FC236}">
                <a16:creationId xmlns:a16="http://schemas.microsoft.com/office/drawing/2014/main" id="{9FC912C9-8038-4C4D-8585-129F37B2EA8B}"/>
              </a:ext>
            </a:extLst>
          </p:cNvPr>
          <p:cNvSpPr txBox="1"/>
          <p:nvPr/>
        </p:nvSpPr>
        <p:spPr>
          <a:xfrm>
            <a:off x="857250" y="3101975"/>
            <a:ext cx="3429000"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Beware of mapping errors, especially when aligning RNA-seq data on the genome</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5B1A6FFB-22D5-C441-9625-9C30F7B69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3101975"/>
            <a:ext cx="342900" cy="241300"/>
          </a:xfrm>
          <a:prstGeom prst="rect">
            <a:avLst/>
          </a:prstGeom>
        </p:spPr>
      </p:pic>
      <p:sp>
        <p:nvSpPr>
          <p:cNvPr id="7" name="Rectangle 6">
            <a:extLst>
              <a:ext uri="{FF2B5EF4-FFF2-40B4-BE49-F238E27FC236}">
                <a16:creationId xmlns:a16="http://schemas.microsoft.com/office/drawing/2014/main" id="{1BB1DEBB-D7A7-0147-994D-208F8240DAE7}"/>
              </a:ext>
            </a:extLst>
          </p:cNvPr>
          <p:cNvSpPr/>
          <p:nvPr/>
        </p:nvSpPr>
        <p:spPr>
          <a:xfrm>
            <a:off x="399012" y="2996627"/>
            <a:ext cx="3810000" cy="371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638731799"/>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Mapping</a:t>
            </a:r>
            <a:r>
              <a:rPr spc="-5" dirty="0">
                <a:latin typeface="Euphemia UCAS"/>
                <a:cs typeface="Euphemia UCAS"/>
              </a:rPr>
              <a:t> </a:t>
            </a:r>
            <a:r>
              <a:rPr spc="-65" dirty="0">
                <a:latin typeface="Euphemia UCAS"/>
                <a:cs typeface="Euphemia UCAS"/>
              </a:rPr>
              <a:t>errors</a:t>
            </a:r>
          </a:p>
        </p:txBody>
      </p:sp>
      <p:sp>
        <p:nvSpPr>
          <p:cNvPr id="3" name="object 3"/>
          <p:cNvSpPr/>
          <p:nvPr/>
        </p:nvSpPr>
        <p:spPr>
          <a:xfrm>
            <a:off x="359994" y="569642"/>
            <a:ext cx="3888037" cy="176220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76250" y="2494503"/>
            <a:ext cx="3938956" cy="502125"/>
          </a:xfrm>
          <a:prstGeom prst="rect">
            <a:avLst/>
          </a:prstGeom>
        </p:spPr>
        <p:txBody>
          <a:bodyPr vert="horz" wrap="square" lIns="0" tIns="0" rIns="0" bIns="0" rtlCol="0">
            <a:spAutoFit/>
          </a:bodyPr>
          <a:lstStyle/>
          <a:p>
            <a:pPr marL="12700" marR="5080">
              <a:lnSpc>
                <a:spcPts val="950"/>
              </a:lnSpc>
            </a:pPr>
            <a:r>
              <a:rPr sz="800" spc="5" dirty="0">
                <a:solidFill>
                  <a:srgbClr val="D43F39"/>
                </a:solidFill>
                <a:latin typeface="Euphemia UCAS"/>
                <a:cs typeface="Euphemia UCAS"/>
              </a:rPr>
              <a:t>Q: </a:t>
            </a:r>
            <a:r>
              <a:rPr sz="800" spc="-25" dirty="0">
                <a:solidFill>
                  <a:srgbClr val="D43F39"/>
                </a:solidFill>
                <a:latin typeface="Euphemia UCAS"/>
                <a:cs typeface="Euphemia UCAS"/>
              </a:rPr>
              <a:t>RNA-seq </a:t>
            </a:r>
            <a:r>
              <a:rPr sz="800" spc="30" dirty="0">
                <a:solidFill>
                  <a:srgbClr val="D43F39"/>
                </a:solidFill>
                <a:latin typeface="Euphemia UCAS"/>
                <a:cs typeface="Euphemia UCAS"/>
              </a:rPr>
              <a:t>(top) </a:t>
            </a:r>
            <a:r>
              <a:rPr sz="800" spc="-20" dirty="0">
                <a:solidFill>
                  <a:srgbClr val="D43F39"/>
                </a:solidFill>
                <a:latin typeface="Euphemia UCAS"/>
                <a:cs typeface="Euphemia UCAS"/>
              </a:rPr>
              <a:t>and </a:t>
            </a:r>
            <a:r>
              <a:rPr sz="800" spc="25" dirty="0">
                <a:solidFill>
                  <a:srgbClr val="D43F39"/>
                </a:solidFill>
                <a:latin typeface="Euphemia UCAS"/>
                <a:cs typeface="Euphemia UCAS"/>
              </a:rPr>
              <a:t>DNA </a:t>
            </a:r>
            <a:r>
              <a:rPr sz="800" spc="-5" dirty="0">
                <a:solidFill>
                  <a:srgbClr val="D43F39"/>
                </a:solidFill>
                <a:latin typeface="Euphemia UCAS"/>
                <a:cs typeface="Euphemia UCAS"/>
              </a:rPr>
              <a:t>data </a:t>
            </a:r>
            <a:r>
              <a:rPr sz="800" spc="30" dirty="0">
                <a:solidFill>
                  <a:srgbClr val="D43F39"/>
                </a:solidFill>
                <a:latin typeface="Euphemia UCAS"/>
                <a:cs typeface="Euphemia UCAS"/>
              </a:rPr>
              <a:t>(bottom) </a:t>
            </a:r>
            <a:r>
              <a:rPr sz="800" spc="5" dirty="0">
                <a:solidFill>
                  <a:srgbClr val="D43F39"/>
                </a:solidFill>
                <a:latin typeface="Euphemia UCAS"/>
                <a:cs typeface="Euphemia UCAS"/>
              </a:rPr>
              <a:t>from </a:t>
            </a:r>
            <a:r>
              <a:rPr sz="800" spc="-5" dirty="0">
                <a:solidFill>
                  <a:srgbClr val="D43F39"/>
                </a:solidFill>
                <a:latin typeface="Euphemia UCAS"/>
                <a:cs typeface="Euphemia UCAS"/>
              </a:rPr>
              <a:t>the </a:t>
            </a:r>
            <a:r>
              <a:rPr sz="800" spc="-45" dirty="0">
                <a:solidFill>
                  <a:srgbClr val="D43F39"/>
                </a:solidFill>
                <a:latin typeface="Euphemia UCAS"/>
                <a:cs typeface="Euphemia UCAS"/>
              </a:rPr>
              <a:t>same </a:t>
            </a:r>
            <a:r>
              <a:rPr sz="800" spc="-30" dirty="0">
                <a:solidFill>
                  <a:srgbClr val="D43F39"/>
                </a:solidFill>
                <a:latin typeface="Euphemia UCAS"/>
                <a:cs typeface="Euphemia UCAS"/>
              </a:rPr>
              <a:t>sample </a:t>
            </a:r>
            <a:r>
              <a:rPr sz="800" spc="-50" dirty="0">
                <a:solidFill>
                  <a:srgbClr val="D43F39"/>
                </a:solidFill>
                <a:latin typeface="Euphemia UCAS"/>
                <a:cs typeface="Euphemia UCAS"/>
              </a:rPr>
              <a:t>has </a:t>
            </a:r>
            <a:r>
              <a:rPr sz="800" spc="-35" dirty="0">
                <a:solidFill>
                  <a:srgbClr val="D43F39"/>
                </a:solidFill>
                <a:latin typeface="Euphemia UCAS"/>
                <a:cs typeface="Euphemia UCAS"/>
              </a:rPr>
              <a:t>been </a:t>
            </a:r>
            <a:r>
              <a:rPr sz="800" spc="-25" dirty="0">
                <a:solidFill>
                  <a:srgbClr val="D43F39"/>
                </a:solidFill>
                <a:latin typeface="Euphemia UCAS"/>
                <a:cs typeface="Euphemia UCAS"/>
              </a:rPr>
              <a:t>mapped </a:t>
            </a:r>
            <a:r>
              <a:rPr sz="800" spc="5" dirty="0">
                <a:solidFill>
                  <a:srgbClr val="D43F39"/>
                </a:solidFill>
                <a:latin typeface="Euphemia UCAS"/>
                <a:cs typeface="Euphemia UCAS"/>
              </a:rPr>
              <a:t>onto </a:t>
            </a:r>
            <a:r>
              <a:rPr sz="800" spc="-5" dirty="0">
                <a:solidFill>
                  <a:srgbClr val="D43F39"/>
                </a:solidFill>
                <a:latin typeface="Euphemia UCAS"/>
                <a:cs typeface="Euphemia UCAS"/>
              </a:rPr>
              <a:t>the </a:t>
            </a:r>
            <a:r>
              <a:rPr sz="800" spc="-25" dirty="0">
                <a:solidFill>
                  <a:srgbClr val="D43F39"/>
                </a:solidFill>
                <a:latin typeface="Euphemia UCAS"/>
                <a:cs typeface="Euphemia UCAS"/>
              </a:rPr>
              <a:t>reference genome.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the </a:t>
            </a:r>
            <a:r>
              <a:rPr sz="800" spc="-25" dirty="0">
                <a:solidFill>
                  <a:srgbClr val="D43F39"/>
                </a:solidFill>
                <a:latin typeface="Euphemia UCAS"/>
                <a:cs typeface="Euphemia UCAS"/>
              </a:rPr>
              <a:t>novel</a:t>
            </a:r>
            <a:r>
              <a:rPr sz="800" spc="-5" dirty="0">
                <a:solidFill>
                  <a:srgbClr val="D43F39"/>
                </a:solidFill>
                <a:latin typeface="Euphemia UCAS"/>
                <a:cs typeface="Euphemia UCAS"/>
              </a:rPr>
              <a:t> </a:t>
            </a:r>
            <a:r>
              <a:rPr sz="800" spc="-35" dirty="0">
                <a:solidFill>
                  <a:srgbClr val="D43F39"/>
                </a:solidFill>
                <a:latin typeface="Euphemia UCAS"/>
                <a:cs typeface="Euphemia UCAS"/>
              </a:rPr>
              <a:t>SNVs?</a:t>
            </a:r>
            <a:endParaRPr lang="es-ES" sz="800" spc="-35" dirty="0">
              <a:solidFill>
                <a:srgbClr val="D43F39"/>
              </a:solidFill>
              <a:latin typeface="Euphemia UCAS"/>
              <a:cs typeface="Euphemia UCAS"/>
            </a:endParaRPr>
          </a:p>
          <a:p>
            <a:pPr marL="12700" marR="5080">
              <a:lnSpc>
                <a:spcPts val="950"/>
              </a:lnSpc>
            </a:pPr>
            <a:r>
              <a:rPr lang="en-MX" sz="800" spc="-35" dirty="0">
                <a:solidFill>
                  <a:schemeClr val="accent3">
                    <a:lumMod val="75000"/>
                  </a:schemeClr>
                </a:solidFill>
                <a:latin typeface="Euphemia UCAS"/>
                <a:cs typeface="Euphemia UCAS"/>
              </a:rPr>
              <a:t>A. The reads were mapped to a pseudogene and originate in a paralog with 92% identity</a:t>
            </a:r>
            <a:endParaRPr sz="800" dirty="0">
              <a:solidFill>
                <a:schemeClr val="accent3">
                  <a:lumMod val="75000"/>
                </a:schemeClr>
              </a:solidFill>
              <a:latin typeface="Euphemia UCAS"/>
              <a:cs typeface="Euphemia UCAS"/>
            </a:endParaRPr>
          </a:p>
        </p:txBody>
      </p:sp>
      <p:sp>
        <p:nvSpPr>
          <p:cNvPr id="5" name="object 223">
            <a:extLst>
              <a:ext uri="{FF2B5EF4-FFF2-40B4-BE49-F238E27FC236}">
                <a16:creationId xmlns:a16="http://schemas.microsoft.com/office/drawing/2014/main" id="{9FC912C9-8038-4C4D-8585-129F37B2EA8B}"/>
              </a:ext>
            </a:extLst>
          </p:cNvPr>
          <p:cNvSpPr txBox="1"/>
          <p:nvPr/>
        </p:nvSpPr>
        <p:spPr>
          <a:xfrm>
            <a:off x="857250" y="3101975"/>
            <a:ext cx="3429000"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Beware of mapping errors, especially when aligning RNA-seq data on the genome</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5B1A6FFB-22D5-C441-9625-9C30F7B69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3101975"/>
            <a:ext cx="342900" cy="241300"/>
          </a:xfrm>
          <a:prstGeom prst="rect">
            <a:avLst/>
          </a:prstGeom>
        </p:spPr>
      </p:pic>
    </p:spTree>
    <p:extLst>
      <p:ext uri="{BB962C8B-B14F-4D97-AF65-F5344CB8AC3E}">
        <p14:creationId xmlns:p14="http://schemas.microsoft.com/office/powerpoint/2010/main" val="611622209"/>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Strand</a:t>
            </a:r>
            <a:r>
              <a:rPr spc="10" dirty="0">
                <a:latin typeface="Euphemia UCAS"/>
                <a:cs typeface="Euphemia UCAS"/>
              </a:rPr>
              <a:t> </a:t>
            </a:r>
            <a:r>
              <a:rPr spc="-75" dirty="0">
                <a:latin typeface="Euphemia UCAS"/>
                <a:cs typeface="Euphemia UCAS"/>
              </a:rPr>
              <a:t>bias</a:t>
            </a:r>
          </a:p>
        </p:txBody>
      </p:sp>
      <p:sp>
        <p:nvSpPr>
          <p:cNvPr id="3" name="object 3"/>
          <p:cNvSpPr/>
          <p:nvPr/>
        </p:nvSpPr>
        <p:spPr>
          <a:xfrm>
            <a:off x="359994" y="818737"/>
            <a:ext cx="3887731" cy="126650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47294" y="2426474"/>
            <a:ext cx="1500556" cy="12311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Is </a:t>
            </a:r>
            <a:r>
              <a:rPr sz="800" dirty="0">
                <a:solidFill>
                  <a:srgbClr val="D43F39"/>
                </a:solidFill>
                <a:latin typeface="Euphemia UCAS"/>
                <a:cs typeface="Euphemia UCAS"/>
              </a:rPr>
              <a:t>this </a:t>
            </a:r>
            <a:r>
              <a:rPr sz="800" spc="-40" dirty="0">
                <a:solidFill>
                  <a:srgbClr val="D43F39"/>
                </a:solidFill>
                <a:latin typeface="Euphemia UCAS"/>
                <a:cs typeface="Euphemia UCAS"/>
              </a:rPr>
              <a:t>a </a:t>
            </a:r>
            <a:r>
              <a:rPr sz="800" spc="-10" dirty="0">
                <a:solidFill>
                  <a:srgbClr val="D43F39"/>
                </a:solidFill>
                <a:latin typeface="Euphemia UCAS"/>
                <a:cs typeface="Euphemia UCAS"/>
              </a:rPr>
              <a:t>valid</a:t>
            </a:r>
            <a:r>
              <a:rPr sz="800" spc="145" dirty="0">
                <a:solidFill>
                  <a:srgbClr val="D43F39"/>
                </a:solidFill>
                <a:latin typeface="Euphemia UCAS"/>
                <a:cs typeface="Euphemia UCAS"/>
              </a:rPr>
              <a:t> </a:t>
            </a:r>
            <a:r>
              <a:rPr sz="800" spc="-15" dirty="0">
                <a:solidFill>
                  <a:srgbClr val="D43F39"/>
                </a:solidFill>
                <a:latin typeface="Euphemia UCAS"/>
                <a:cs typeface="Euphemia UCAS"/>
              </a:rPr>
              <a:t>call?</a:t>
            </a:r>
            <a:endParaRPr sz="800" dirty="0">
              <a:latin typeface="Euphemia UCAS"/>
              <a:cs typeface="Euphemia UCAS"/>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Strand</a:t>
            </a:r>
            <a:r>
              <a:rPr spc="10" dirty="0">
                <a:latin typeface="Euphemia UCAS"/>
                <a:cs typeface="Euphemia UCAS"/>
              </a:rPr>
              <a:t> </a:t>
            </a:r>
            <a:r>
              <a:rPr spc="-75" dirty="0">
                <a:latin typeface="Euphemia UCAS"/>
                <a:cs typeface="Euphemia UCAS"/>
              </a:rPr>
              <a:t>bias</a:t>
            </a:r>
          </a:p>
        </p:txBody>
      </p:sp>
      <p:sp>
        <p:nvSpPr>
          <p:cNvPr id="3" name="object 3"/>
          <p:cNvSpPr/>
          <p:nvPr/>
        </p:nvSpPr>
        <p:spPr>
          <a:xfrm>
            <a:off x="359994" y="818737"/>
            <a:ext cx="3887731" cy="126650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47293" y="2426474"/>
            <a:ext cx="3887731" cy="24622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Is </a:t>
            </a:r>
            <a:r>
              <a:rPr sz="800" dirty="0">
                <a:solidFill>
                  <a:srgbClr val="D43F39"/>
                </a:solidFill>
                <a:latin typeface="Euphemia UCAS"/>
                <a:cs typeface="Euphemia UCAS"/>
              </a:rPr>
              <a:t>this </a:t>
            </a:r>
            <a:r>
              <a:rPr sz="800" spc="-40" dirty="0">
                <a:solidFill>
                  <a:srgbClr val="D43F39"/>
                </a:solidFill>
                <a:latin typeface="Euphemia UCAS"/>
                <a:cs typeface="Euphemia UCAS"/>
              </a:rPr>
              <a:t>a </a:t>
            </a:r>
            <a:r>
              <a:rPr sz="800" spc="-10" dirty="0">
                <a:solidFill>
                  <a:srgbClr val="D43F39"/>
                </a:solidFill>
                <a:latin typeface="Euphemia UCAS"/>
                <a:cs typeface="Euphemia UCAS"/>
              </a:rPr>
              <a:t>valid</a:t>
            </a:r>
            <a:r>
              <a:rPr sz="800" spc="145" dirty="0">
                <a:solidFill>
                  <a:srgbClr val="D43F39"/>
                </a:solidFill>
                <a:latin typeface="Euphemia UCAS"/>
                <a:cs typeface="Euphemia UCAS"/>
              </a:rPr>
              <a:t> </a:t>
            </a:r>
            <a:r>
              <a:rPr sz="800" spc="-15" dirty="0">
                <a:solidFill>
                  <a:srgbClr val="D43F39"/>
                </a:solidFill>
                <a:latin typeface="Euphemia UCAS"/>
                <a:cs typeface="Euphemia UCAS"/>
              </a:rPr>
              <a:t>call?</a:t>
            </a:r>
            <a:endParaRPr lang="es-ES" sz="800" spc="-15" dirty="0">
              <a:solidFill>
                <a:srgbClr val="D43F39"/>
              </a:solidFill>
              <a:latin typeface="Euphemia UCAS"/>
              <a:cs typeface="Euphemia UCAS"/>
            </a:endParaRPr>
          </a:p>
          <a:p>
            <a:pPr marL="12700">
              <a:lnSpc>
                <a:spcPct val="100000"/>
              </a:lnSpc>
            </a:pPr>
            <a:r>
              <a:rPr lang="en-MX" sz="800" spc="-15" dirty="0">
                <a:solidFill>
                  <a:schemeClr val="accent3">
                    <a:lumMod val="75000"/>
                  </a:schemeClr>
                </a:solidFill>
                <a:latin typeface="Euphemia UCAS"/>
                <a:cs typeface="Euphemia UCAS"/>
              </a:rPr>
              <a:t>A. No, it is a mapping artifact, the call is supported by forward reads only</a:t>
            </a:r>
            <a:r>
              <a:rPr lang="en-MX" sz="800" spc="-15" dirty="0">
                <a:solidFill>
                  <a:srgbClr val="D43F39"/>
                </a:solidFill>
                <a:latin typeface="Euphemia UCAS"/>
                <a:cs typeface="Euphemia UCAS"/>
              </a:rPr>
              <a:t>.</a:t>
            </a:r>
            <a:endParaRPr sz="800" dirty="0">
              <a:latin typeface="Euphemia UCAS"/>
              <a:cs typeface="Euphemia UCAS"/>
            </a:endParaRPr>
          </a:p>
        </p:txBody>
      </p:sp>
      <p:pic>
        <p:nvPicPr>
          <p:cNvPr id="6" name="Picture 5" descr="A picture containing chart&#10;&#10;Description automatically generated">
            <a:extLst>
              <a:ext uri="{FF2B5EF4-FFF2-40B4-BE49-F238E27FC236}">
                <a16:creationId xmlns:a16="http://schemas.microsoft.com/office/drawing/2014/main" id="{6E7F5F54-FD3A-824E-8F81-7284F5B58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94" y="804089"/>
            <a:ext cx="3924300" cy="1295795"/>
          </a:xfrm>
          <a:prstGeom prst="rect">
            <a:avLst/>
          </a:prstGeom>
        </p:spPr>
      </p:pic>
    </p:spTree>
    <p:extLst>
      <p:ext uri="{BB962C8B-B14F-4D97-AF65-F5344CB8AC3E}">
        <p14:creationId xmlns:p14="http://schemas.microsoft.com/office/powerpoint/2010/main" val="2649793625"/>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Strand</a:t>
            </a:r>
            <a:r>
              <a:rPr spc="10" dirty="0">
                <a:latin typeface="Euphemia UCAS"/>
                <a:cs typeface="Euphemia UCAS"/>
              </a:rPr>
              <a:t> </a:t>
            </a:r>
            <a:r>
              <a:rPr spc="-75" dirty="0">
                <a:latin typeface="Euphemia UCAS"/>
                <a:cs typeface="Euphemia UCAS"/>
              </a:rPr>
              <a:t>bias</a:t>
            </a:r>
          </a:p>
        </p:txBody>
      </p:sp>
      <p:sp>
        <p:nvSpPr>
          <p:cNvPr id="3" name="object 3"/>
          <p:cNvSpPr/>
          <p:nvPr/>
        </p:nvSpPr>
        <p:spPr>
          <a:xfrm>
            <a:off x="359994" y="818737"/>
            <a:ext cx="3887731" cy="126650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47293" y="2426474"/>
            <a:ext cx="3887731" cy="24622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Is </a:t>
            </a:r>
            <a:r>
              <a:rPr sz="800" dirty="0">
                <a:solidFill>
                  <a:srgbClr val="D43F39"/>
                </a:solidFill>
                <a:latin typeface="Euphemia UCAS"/>
                <a:cs typeface="Euphemia UCAS"/>
              </a:rPr>
              <a:t>this </a:t>
            </a:r>
            <a:r>
              <a:rPr sz="800" spc="-40" dirty="0">
                <a:solidFill>
                  <a:srgbClr val="D43F39"/>
                </a:solidFill>
                <a:latin typeface="Euphemia UCAS"/>
                <a:cs typeface="Euphemia UCAS"/>
              </a:rPr>
              <a:t>a </a:t>
            </a:r>
            <a:r>
              <a:rPr sz="800" spc="-10" dirty="0">
                <a:solidFill>
                  <a:srgbClr val="D43F39"/>
                </a:solidFill>
                <a:latin typeface="Euphemia UCAS"/>
                <a:cs typeface="Euphemia UCAS"/>
              </a:rPr>
              <a:t>valid</a:t>
            </a:r>
            <a:r>
              <a:rPr sz="800" spc="145" dirty="0">
                <a:solidFill>
                  <a:srgbClr val="D43F39"/>
                </a:solidFill>
                <a:latin typeface="Euphemia UCAS"/>
                <a:cs typeface="Euphemia UCAS"/>
              </a:rPr>
              <a:t> </a:t>
            </a:r>
            <a:r>
              <a:rPr sz="800" spc="-15" dirty="0">
                <a:solidFill>
                  <a:srgbClr val="D43F39"/>
                </a:solidFill>
                <a:latin typeface="Euphemia UCAS"/>
                <a:cs typeface="Euphemia UCAS"/>
              </a:rPr>
              <a:t>call?</a:t>
            </a:r>
            <a:endParaRPr lang="es-ES" sz="800" spc="-15" dirty="0">
              <a:solidFill>
                <a:srgbClr val="D43F39"/>
              </a:solidFill>
              <a:latin typeface="Euphemia UCAS"/>
              <a:cs typeface="Euphemia UCAS"/>
            </a:endParaRPr>
          </a:p>
          <a:p>
            <a:pPr marL="12700">
              <a:lnSpc>
                <a:spcPct val="100000"/>
              </a:lnSpc>
            </a:pPr>
            <a:r>
              <a:rPr lang="en-MX" sz="800" spc="-15" dirty="0">
                <a:solidFill>
                  <a:schemeClr val="accent3">
                    <a:lumMod val="75000"/>
                  </a:schemeClr>
                </a:solidFill>
                <a:latin typeface="Euphemia UCAS"/>
                <a:cs typeface="Euphemia UCAS"/>
              </a:rPr>
              <a:t>A. No, it is a mapping artifact, the call is supported by forward reads only</a:t>
            </a:r>
            <a:r>
              <a:rPr lang="en-MX" sz="800" spc="-15" dirty="0">
                <a:solidFill>
                  <a:srgbClr val="D43F39"/>
                </a:solidFill>
                <a:latin typeface="Euphemia UCAS"/>
                <a:cs typeface="Euphemia UCAS"/>
              </a:rPr>
              <a:t>.</a:t>
            </a:r>
            <a:endParaRPr sz="800" dirty="0">
              <a:latin typeface="Euphemia UCAS"/>
              <a:cs typeface="Euphemia UCAS"/>
            </a:endParaRPr>
          </a:p>
        </p:txBody>
      </p:sp>
      <p:sp>
        <p:nvSpPr>
          <p:cNvPr id="5" name="object 223">
            <a:extLst>
              <a:ext uri="{FF2B5EF4-FFF2-40B4-BE49-F238E27FC236}">
                <a16:creationId xmlns:a16="http://schemas.microsoft.com/office/drawing/2014/main" id="{2EE59AD2-A0B0-F547-BF2A-152C77F14BDF}"/>
              </a:ext>
            </a:extLst>
          </p:cNvPr>
          <p:cNvSpPr txBox="1"/>
          <p:nvPr/>
        </p:nvSpPr>
        <p:spPr>
          <a:xfrm>
            <a:off x="733962" y="2873375"/>
            <a:ext cx="3429000"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Filter extremely biased calls using annotations generated by your caller </a:t>
            </a:r>
          </a:p>
          <a:p>
            <a:pPr marL="12700">
              <a:lnSpc>
                <a:spcPct val="100000"/>
              </a:lnSpc>
            </a:pPr>
            <a:r>
              <a:rPr lang="en-US" sz="700" dirty="0">
                <a:latin typeface="Euphemia UCAS"/>
                <a:cs typeface="Euphemia UCAS"/>
              </a:rPr>
              <a:t>(e.g. Fisher or rank-sum test)</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3BEB35A7-F1BC-A24D-BFFB-D0587CE36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62" y="2873375"/>
            <a:ext cx="342900" cy="2413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C1FD75A5-20B3-DE4D-BA77-752F6D0FD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94" y="804089"/>
            <a:ext cx="3924300" cy="1295795"/>
          </a:xfrm>
          <a:prstGeom prst="rect">
            <a:avLst/>
          </a:prstGeom>
        </p:spPr>
      </p:pic>
    </p:spTree>
    <p:extLst>
      <p:ext uri="{BB962C8B-B14F-4D97-AF65-F5344CB8AC3E}">
        <p14:creationId xmlns:p14="http://schemas.microsoft.com/office/powerpoint/2010/main" val="3723444344"/>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n-US" spc="-45" dirty="0">
                <a:latin typeface="Euphemia UCAS"/>
                <a:cs typeface="Euphemia UCAS"/>
              </a:rPr>
              <a:t>Change the display in IGV to reveal artifacts</a:t>
            </a:r>
            <a:endParaRPr spc="-75" dirty="0">
              <a:latin typeface="Euphemia UCAS"/>
              <a:cs typeface="Euphemia UCAS"/>
            </a:endParaRPr>
          </a:p>
        </p:txBody>
      </p:sp>
      <p:pic>
        <p:nvPicPr>
          <p:cNvPr id="6" name="Picture 5" descr="Graphical user interface, chart&#10;&#10;Description automatically generated">
            <a:extLst>
              <a:ext uri="{FF2B5EF4-FFF2-40B4-BE49-F238E27FC236}">
                <a16:creationId xmlns:a16="http://schemas.microsoft.com/office/drawing/2014/main" id="{693696F8-CB9C-FB4A-93C0-BBAC635C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4" y="349162"/>
            <a:ext cx="4133850" cy="2287436"/>
          </a:xfrm>
          <a:prstGeom prst="rect">
            <a:avLst/>
          </a:prstGeom>
        </p:spPr>
      </p:pic>
      <p:pic>
        <p:nvPicPr>
          <p:cNvPr id="5" name="Picture 4" descr="Chart&#10;&#10;Description automatically generated">
            <a:extLst>
              <a:ext uri="{FF2B5EF4-FFF2-40B4-BE49-F238E27FC236}">
                <a16:creationId xmlns:a16="http://schemas.microsoft.com/office/drawing/2014/main" id="{63BAE3D9-CD47-2340-8F81-8FD4F8054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19" y="371470"/>
            <a:ext cx="4133851" cy="2287059"/>
          </a:xfrm>
          <a:prstGeom prst="rect">
            <a:avLst/>
          </a:prstGeom>
        </p:spPr>
      </p:pic>
    </p:spTree>
    <p:extLst>
      <p:ext uri="{BB962C8B-B14F-4D97-AF65-F5344CB8AC3E}">
        <p14:creationId xmlns:p14="http://schemas.microsoft.com/office/powerpoint/2010/main" val="421501120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n-US" spc="-45" dirty="0">
                <a:latin typeface="Euphemia UCAS"/>
                <a:cs typeface="Euphemia UCAS"/>
              </a:rPr>
              <a:t>Change the display in IGV to reveal artifacts</a:t>
            </a:r>
            <a:endParaRPr spc="-75" dirty="0">
              <a:latin typeface="Euphemia UCAS"/>
              <a:cs typeface="Euphemia UCAS"/>
            </a:endParaRPr>
          </a:p>
        </p:txBody>
      </p:sp>
      <p:pic>
        <p:nvPicPr>
          <p:cNvPr id="6" name="Picture 5" descr="Graphical user interface, chart&#10;&#10;Description automatically generated">
            <a:extLst>
              <a:ext uri="{FF2B5EF4-FFF2-40B4-BE49-F238E27FC236}">
                <a16:creationId xmlns:a16="http://schemas.microsoft.com/office/drawing/2014/main" id="{693696F8-CB9C-FB4A-93C0-BBAC635C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4" y="349162"/>
            <a:ext cx="4133850" cy="2287436"/>
          </a:xfrm>
          <a:prstGeom prst="rect">
            <a:avLst/>
          </a:prstGeom>
        </p:spPr>
      </p:pic>
      <p:pic>
        <p:nvPicPr>
          <p:cNvPr id="5" name="Picture 4" descr="Chart&#10;&#10;Description automatically generated">
            <a:extLst>
              <a:ext uri="{FF2B5EF4-FFF2-40B4-BE49-F238E27FC236}">
                <a16:creationId xmlns:a16="http://schemas.microsoft.com/office/drawing/2014/main" id="{63BAE3D9-CD47-2340-8F81-8FD4F8054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19" y="371470"/>
            <a:ext cx="4133851" cy="2287059"/>
          </a:xfrm>
          <a:prstGeom prst="rect">
            <a:avLst/>
          </a:prstGeom>
        </p:spPr>
      </p:pic>
      <p:sp>
        <p:nvSpPr>
          <p:cNvPr id="7" name="object 4">
            <a:extLst>
              <a:ext uri="{FF2B5EF4-FFF2-40B4-BE49-F238E27FC236}">
                <a16:creationId xmlns:a16="http://schemas.microsoft.com/office/drawing/2014/main" id="{2CAF0655-8370-2741-AE7A-2F7403874882}"/>
              </a:ext>
            </a:extLst>
          </p:cNvPr>
          <p:cNvSpPr txBox="1"/>
          <p:nvPr/>
        </p:nvSpPr>
        <p:spPr>
          <a:xfrm>
            <a:off x="323850" y="2757937"/>
            <a:ext cx="1500556" cy="123111"/>
          </a:xfrm>
          <a:prstGeom prst="rect">
            <a:avLst/>
          </a:prstGeom>
        </p:spPr>
        <p:txBody>
          <a:bodyPr vert="horz" wrap="square" lIns="0" tIns="0" rIns="0" bIns="0" rtlCol="0">
            <a:spAutoFit/>
          </a:bodyPr>
          <a:lstStyle/>
          <a:p>
            <a:pPr marL="12700">
              <a:lnSpc>
                <a:spcPct val="100000"/>
              </a:lnSpc>
            </a:pPr>
            <a:r>
              <a:rPr lang="en-US" sz="800" spc="5" dirty="0">
                <a:solidFill>
                  <a:srgbClr val="000000"/>
                </a:solidFill>
                <a:latin typeface="Euphemia UCAS"/>
                <a:cs typeface="Euphemia UCAS"/>
              </a:rPr>
              <a:t>First sort by variant base…</a:t>
            </a:r>
            <a:endParaRPr sz="800" dirty="0">
              <a:solidFill>
                <a:srgbClr val="000000"/>
              </a:solidFill>
              <a:latin typeface="Euphemia UCAS"/>
              <a:cs typeface="Euphemia UCAS"/>
            </a:endParaRPr>
          </a:p>
        </p:txBody>
      </p:sp>
      <p:pic>
        <p:nvPicPr>
          <p:cNvPr id="4" name="Picture 3" descr="Chart&#10;&#10;Description automatically generated">
            <a:extLst>
              <a:ext uri="{FF2B5EF4-FFF2-40B4-BE49-F238E27FC236}">
                <a16:creationId xmlns:a16="http://schemas.microsoft.com/office/drawing/2014/main" id="{657C3257-7BF3-E140-ABE5-AB71FC85D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45" y="366603"/>
            <a:ext cx="4152900" cy="2286649"/>
          </a:xfrm>
          <a:prstGeom prst="rect">
            <a:avLst/>
          </a:prstGeom>
        </p:spPr>
      </p:pic>
    </p:spTree>
    <p:extLst>
      <p:ext uri="{BB962C8B-B14F-4D97-AF65-F5344CB8AC3E}">
        <p14:creationId xmlns:p14="http://schemas.microsoft.com/office/powerpoint/2010/main" val="1584163351"/>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n-US" spc="-45" dirty="0">
                <a:latin typeface="Euphemia UCAS"/>
                <a:cs typeface="Euphemia UCAS"/>
              </a:rPr>
              <a:t>Change the display in IGV to reveal artifacts</a:t>
            </a:r>
            <a:endParaRPr spc="-75" dirty="0">
              <a:latin typeface="Euphemia UCAS"/>
              <a:cs typeface="Euphemia UCAS"/>
            </a:endParaRPr>
          </a:p>
        </p:txBody>
      </p:sp>
      <p:sp>
        <p:nvSpPr>
          <p:cNvPr id="4" name="object 4"/>
          <p:cNvSpPr txBox="1"/>
          <p:nvPr/>
        </p:nvSpPr>
        <p:spPr>
          <a:xfrm>
            <a:off x="323850" y="2757937"/>
            <a:ext cx="1500556" cy="123111"/>
          </a:xfrm>
          <a:prstGeom prst="rect">
            <a:avLst/>
          </a:prstGeom>
        </p:spPr>
        <p:txBody>
          <a:bodyPr vert="horz" wrap="square" lIns="0" tIns="0" rIns="0" bIns="0" rtlCol="0">
            <a:spAutoFit/>
          </a:bodyPr>
          <a:lstStyle/>
          <a:p>
            <a:pPr marL="12700">
              <a:lnSpc>
                <a:spcPct val="100000"/>
              </a:lnSpc>
            </a:pPr>
            <a:r>
              <a:rPr lang="en-US" sz="800" spc="5" dirty="0">
                <a:solidFill>
                  <a:srgbClr val="000000"/>
                </a:solidFill>
                <a:latin typeface="Euphemia UCAS"/>
                <a:cs typeface="Euphemia UCAS"/>
              </a:rPr>
              <a:t>Display soft-clipped bases…</a:t>
            </a:r>
            <a:endParaRPr sz="800" dirty="0">
              <a:solidFill>
                <a:srgbClr val="000000"/>
              </a:solidFill>
              <a:latin typeface="Euphemia UCAS"/>
              <a:cs typeface="Euphemia UCAS"/>
            </a:endParaRPr>
          </a:p>
        </p:txBody>
      </p:sp>
      <p:pic>
        <p:nvPicPr>
          <p:cNvPr id="6" name="Picture 5" descr="Graphical user interface, chart&#10;&#10;Description automatically generated">
            <a:extLst>
              <a:ext uri="{FF2B5EF4-FFF2-40B4-BE49-F238E27FC236}">
                <a16:creationId xmlns:a16="http://schemas.microsoft.com/office/drawing/2014/main" id="{693696F8-CB9C-FB4A-93C0-BBAC635C5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3" y="349161"/>
            <a:ext cx="4148627" cy="2295613"/>
          </a:xfrm>
          <a:prstGeom prst="rect">
            <a:avLst/>
          </a:prstGeom>
        </p:spPr>
      </p:pic>
      <p:sp>
        <p:nvSpPr>
          <p:cNvPr id="7" name="object 223">
            <a:extLst>
              <a:ext uri="{FF2B5EF4-FFF2-40B4-BE49-F238E27FC236}">
                <a16:creationId xmlns:a16="http://schemas.microsoft.com/office/drawing/2014/main" id="{A06299C7-12EC-4C4B-96D1-96A9C739EA74}"/>
              </a:ext>
            </a:extLst>
          </p:cNvPr>
          <p:cNvSpPr txBox="1"/>
          <p:nvPr/>
        </p:nvSpPr>
        <p:spPr>
          <a:xfrm>
            <a:off x="781050" y="3079864"/>
            <a:ext cx="3962400" cy="107722"/>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Too many soft-clipped reads in a region suggest mapping errors, beware!</a:t>
            </a:r>
            <a:endParaRPr sz="700" dirty="0">
              <a:latin typeface="Euphemia UCAS"/>
              <a:cs typeface="Euphemia UCAS"/>
            </a:endParaRPr>
          </a:p>
        </p:txBody>
      </p:sp>
      <p:pic>
        <p:nvPicPr>
          <p:cNvPr id="8" name="Picture 7" descr="A picture containing text, handwear, footwear&#10;&#10;Description automatically generated">
            <a:extLst>
              <a:ext uri="{FF2B5EF4-FFF2-40B4-BE49-F238E27FC236}">
                <a16:creationId xmlns:a16="http://schemas.microsoft.com/office/drawing/2014/main" id="{FDCD02BB-5A24-2446-92B1-1EDEC3DE1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3013075"/>
            <a:ext cx="342900" cy="241300"/>
          </a:xfrm>
          <a:prstGeom prst="rect">
            <a:avLst/>
          </a:prstGeom>
        </p:spPr>
      </p:pic>
    </p:spTree>
    <p:extLst>
      <p:ext uri="{BB962C8B-B14F-4D97-AF65-F5344CB8AC3E}">
        <p14:creationId xmlns:p14="http://schemas.microsoft.com/office/powerpoint/2010/main" val="352394955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Euphemia UCAS"/>
                <a:cs typeface="Euphemia UCAS"/>
              </a:rPr>
              <a:t>Variant </a:t>
            </a:r>
            <a:r>
              <a:rPr spc="-60" dirty="0">
                <a:latin typeface="Euphemia UCAS"/>
                <a:cs typeface="Euphemia UCAS"/>
              </a:rPr>
              <a:t>distance</a:t>
            </a:r>
            <a:r>
              <a:rPr spc="160" dirty="0">
                <a:latin typeface="Euphemia UCAS"/>
                <a:cs typeface="Euphemia UCAS"/>
              </a:rPr>
              <a:t> </a:t>
            </a:r>
            <a:r>
              <a:rPr spc="-75" dirty="0">
                <a:latin typeface="Euphemia UCAS"/>
                <a:cs typeface="Euphemia UCAS"/>
              </a:rPr>
              <a:t>bias</a:t>
            </a:r>
          </a:p>
        </p:txBody>
      </p:sp>
      <p:sp>
        <p:nvSpPr>
          <p:cNvPr id="3" name="object 3"/>
          <p:cNvSpPr/>
          <p:nvPr/>
        </p:nvSpPr>
        <p:spPr>
          <a:xfrm>
            <a:off x="359994" y="440395"/>
            <a:ext cx="3887977" cy="2323848"/>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9A5472EA-AB9C-A545-883A-169787C89BF9}"/>
              </a:ext>
            </a:extLst>
          </p:cNvPr>
          <p:cNvSpPr txBox="1"/>
          <p:nvPr/>
        </p:nvSpPr>
        <p:spPr>
          <a:xfrm>
            <a:off x="1364474" y="2797175"/>
            <a:ext cx="2312175" cy="12311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what </a:t>
            </a:r>
            <a:r>
              <a:rPr sz="800" spc="-30" dirty="0">
                <a:solidFill>
                  <a:srgbClr val="D43F39"/>
                </a:solidFill>
                <a:latin typeface="Euphemia UCAS"/>
                <a:cs typeface="Euphemia UCAS"/>
              </a:rPr>
              <a:t>happened </a:t>
            </a:r>
            <a:r>
              <a:rPr sz="800" spc="-45" dirty="0">
                <a:solidFill>
                  <a:srgbClr val="D43F39"/>
                </a:solidFill>
                <a:latin typeface="Euphemia UCAS"/>
                <a:cs typeface="Euphemia UCAS"/>
              </a:rPr>
              <a:t>here?</a:t>
            </a:r>
            <a:endParaRPr sz="800" dirty="0">
              <a:latin typeface="Euphemia UCAS"/>
              <a:cs typeface="Euphemia UCAS"/>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5" dirty="0">
                <a:latin typeface="Geneva"/>
                <a:cs typeface="Geneva"/>
              </a:rPr>
              <a:t>Variant</a:t>
            </a:r>
            <a:r>
              <a:rPr dirty="0">
                <a:latin typeface="Geneva"/>
                <a:cs typeface="Geneva"/>
              </a:rPr>
              <a:t> </a:t>
            </a:r>
            <a:r>
              <a:rPr spc="-55" dirty="0">
                <a:latin typeface="Geneva"/>
                <a:cs typeface="Geneva"/>
              </a:rPr>
              <a:t>types</a:t>
            </a:r>
          </a:p>
        </p:txBody>
      </p:sp>
      <p:sp>
        <p:nvSpPr>
          <p:cNvPr id="3" name="object 3"/>
          <p:cNvSpPr txBox="1"/>
          <p:nvPr/>
        </p:nvSpPr>
        <p:spPr>
          <a:xfrm>
            <a:off x="347294" y="511175"/>
            <a:ext cx="2795956" cy="1810880"/>
          </a:xfrm>
          <a:prstGeom prst="rect">
            <a:avLst/>
          </a:prstGeom>
        </p:spPr>
        <p:txBody>
          <a:bodyPr vert="horz" wrap="square" lIns="0" tIns="0" rIns="0" bIns="0" rtlCol="0">
            <a:spAutoFit/>
          </a:bodyPr>
          <a:lstStyle/>
          <a:p>
            <a:pPr marL="12700">
              <a:lnSpc>
                <a:spcPct val="100000"/>
              </a:lnSpc>
            </a:pPr>
            <a:r>
              <a:rPr sz="800" spc="-5" dirty="0">
                <a:latin typeface="Geneva"/>
                <a:cs typeface="Geneva"/>
              </a:rPr>
              <a:t>SNPs/SNVs   </a:t>
            </a:r>
            <a:r>
              <a:rPr sz="700" i="1" spc="40" dirty="0">
                <a:latin typeface="Geneva"/>
                <a:cs typeface="Geneva"/>
              </a:rPr>
              <a:t>. . . </a:t>
            </a:r>
            <a:r>
              <a:rPr sz="700" spc="-20" dirty="0">
                <a:latin typeface="Geneva"/>
                <a:cs typeface="Geneva"/>
              </a:rPr>
              <a:t>Single </a:t>
            </a:r>
            <a:r>
              <a:rPr sz="700" spc="-5" dirty="0">
                <a:latin typeface="Geneva"/>
                <a:cs typeface="Geneva"/>
              </a:rPr>
              <a:t>Nucleotide</a:t>
            </a:r>
            <a:r>
              <a:rPr sz="700" spc="35" dirty="0">
                <a:latin typeface="Geneva"/>
                <a:cs typeface="Geneva"/>
              </a:rPr>
              <a:t> </a:t>
            </a:r>
            <a:r>
              <a:rPr sz="700" dirty="0">
                <a:latin typeface="Geneva"/>
                <a:cs typeface="Geneva"/>
              </a:rPr>
              <a:t>Polymorphism/Variation</a:t>
            </a:r>
          </a:p>
          <a:p>
            <a:pPr>
              <a:lnSpc>
                <a:spcPct val="100000"/>
              </a:lnSpc>
              <a:spcBef>
                <a:spcPts val="31"/>
              </a:spcBef>
            </a:pPr>
            <a:endParaRPr sz="600" dirty="0">
              <a:latin typeface="Geneva"/>
              <a:cs typeface="Geneva"/>
            </a:endParaRPr>
          </a:p>
          <a:p>
            <a:pPr marL="440690" marR="1161415" algn="ctr">
              <a:lnSpc>
                <a:spcPts val="990"/>
              </a:lnSpc>
            </a:pPr>
            <a:r>
              <a:rPr sz="1100" spc="-25" dirty="0">
                <a:latin typeface="Courier"/>
                <a:cs typeface="Courier"/>
              </a:rPr>
              <a:t>AC</a:t>
            </a:r>
            <a:r>
              <a:rPr sz="1100" spc="-75" dirty="0">
                <a:latin typeface="Courier"/>
                <a:cs typeface="Courier"/>
              </a:rPr>
              <a:t>G</a:t>
            </a:r>
            <a:r>
              <a:rPr sz="1100" spc="75" dirty="0">
                <a:latin typeface="Courier"/>
                <a:cs typeface="Courier"/>
              </a:rPr>
              <a:t>TTT</a:t>
            </a:r>
            <a:r>
              <a:rPr sz="1100" spc="-25" dirty="0">
                <a:latin typeface="Courier"/>
                <a:cs typeface="Courier"/>
              </a:rPr>
              <a:t>A</a:t>
            </a:r>
            <a:r>
              <a:rPr sz="1100" spc="-75" dirty="0">
                <a:latin typeface="Courier"/>
                <a:cs typeface="Courier"/>
              </a:rPr>
              <a:t>G</a:t>
            </a:r>
            <a:r>
              <a:rPr sz="1100" spc="-25" dirty="0">
                <a:latin typeface="Courier"/>
                <a:cs typeface="Courier"/>
              </a:rPr>
              <a:t>CA</a:t>
            </a:r>
            <a:r>
              <a:rPr sz="1100" spc="10" dirty="0">
                <a:latin typeface="Courier"/>
                <a:cs typeface="Courier"/>
              </a:rPr>
              <a:t>T </a:t>
            </a:r>
            <a:r>
              <a:rPr sz="1100" spc="5" dirty="0">
                <a:latin typeface="Courier"/>
                <a:cs typeface="Courier"/>
              </a:rPr>
              <a:t> </a:t>
            </a:r>
            <a:r>
              <a:rPr sz="1100" spc="-25" dirty="0">
                <a:latin typeface="Courier"/>
                <a:cs typeface="Courier"/>
              </a:rPr>
              <a:t>AC</a:t>
            </a:r>
            <a:r>
              <a:rPr sz="1100" spc="-75" dirty="0">
                <a:latin typeface="Courier"/>
                <a:cs typeface="Courier"/>
              </a:rPr>
              <a:t>G</a:t>
            </a:r>
            <a:r>
              <a:rPr sz="1100" spc="75" dirty="0">
                <a:latin typeface="Courier"/>
                <a:cs typeface="Courier"/>
              </a:rPr>
              <a:t>TT</a:t>
            </a:r>
            <a:r>
              <a:rPr sz="1100" spc="-25" dirty="0">
                <a:solidFill>
                  <a:srgbClr val="DDA300"/>
                </a:solidFill>
                <a:latin typeface="Courier"/>
                <a:cs typeface="Courier"/>
              </a:rPr>
              <a:t>C</a:t>
            </a:r>
            <a:r>
              <a:rPr sz="1100" spc="-25" dirty="0">
                <a:latin typeface="Courier"/>
                <a:cs typeface="Courier"/>
              </a:rPr>
              <a:t>A</a:t>
            </a:r>
            <a:r>
              <a:rPr sz="1100" spc="-75" dirty="0">
                <a:latin typeface="Courier"/>
                <a:cs typeface="Courier"/>
              </a:rPr>
              <a:t>G</a:t>
            </a:r>
            <a:r>
              <a:rPr sz="1100" spc="-25" dirty="0">
                <a:latin typeface="Courier"/>
                <a:cs typeface="Courier"/>
              </a:rPr>
              <a:t>CA</a:t>
            </a:r>
            <a:r>
              <a:rPr sz="1100" spc="15" dirty="0">
                <a:latin typeface="Courier"/>
                <a:cs typeface="Courier"/>
              </a:rPr>
              <a:t>T</a:t>
            </a:r>
            <a:endParaRPr sz="1100" dirty="0">
              <a:latin typeface="Courier"/>
              <a:cs typeface="Courier"/>
            </a:endParaRPr>
          </a:p>
          <a:p>
            <a:pPr marL="12700">
              <a:lnSpc>
                <a:spcPct val="100000"/>
              </a:lnSpc>
              <a:spcBef>
                <a:spcPts val="805"/>
              </a:spcBef>
            </a:pPr>
            <a:r>
              <a:rPr sz="800" spc="5" dirty="0">
                <a:latin typeface="Geneva"/>
                <a:cs typeface="Geneva"/>
              </a:rPr>
              <a:t>MNPs   </a:t>
            </a:r>
            <a:r>
              <a:rPr sz="700" i="1" spc="40" dirty="0">
                <a:latin typeface="Geneva"/>
                <a:cs typeface="Geneva"/>
              </a:rPr>
              <a:t>. . .</a:t>
            </a:r>
            <a:r>
              <a:rPr sz="700" i="1" spc="-95" dirty="0">
                <a:latin typeface="Geneva"/>
                <a:cs typeface="Geneva"/>
              </a:rPr>
              <a:t> </a:t>
            </a:r>
            <a:r>
              <a:rPr sz="700" spc="5" dirty="0">
                <a:latin typeface="Geneva"/>
                <a:cs typeface="Geneva"/>
              </a:rPr>
              <a:t>Multi-Nucleotide </a:t>
            </a:r>
            <a:r>
              <a:rPr sz="700" spc="-10" dirty="0">
                <a:latin typeface="Geneva"/>
                <a:cs typeface="Geneva"/>
              </a:rPr>
              <a:t>Polymorphism</a:t>
            </a:r>
            <a:endParaRPr sz="700" dirty="0">
              <a:latin typeface="Geneva"/>
              <a:cs typeface="Geneva"/>
            </a:endParaRPr>
          </a:p>
          <a:p>
            <a:pPr marL="440690" marR="1161415" algn="ctr">
              <a:lnSpc>
                <a:spcPts val="990"/>
              </a:lnSpc>
              <a:spcBef>
                <a:spcPts val="655"/>
              </a:spcBef>
            </a:pPr>
            <a:r>
              <a:rPr sz="1100" spc="-25" dirty="0">
                <a:latin typeface="Courier"/>
                <a:cs typeface="Courier"/>
              </a:rPr>
              <a:t>AC</a:t>
            </a:r>
            <a:r>
              <a:rPr sz="1100" spc="-75" dirty="0">
                <a:latin typeface="Courier"/>
                <a:cs typeface="Courier"/>
              </a:rPr>
              <a:t>G</a:t>
            </a:r>
            <a:r>
              <a:rPr sz="1100" spc="75" dirty="0">
                <a:latin typeface="Courier"/>
                <a:cs typeface="Courier"/>
              </a:rPr>
              <a:t>T</a:t>
            </a:r>
            <a:r>
              <a:rPr sz="1100" spc="-25" dirty="0">
                <a:latin typeface="Courier"/>
                <a:cs typeface="Courier"/>
              </a:rPr>
              <a:t>CCA</a:t>
            </a:r>
            <a:r>
              <a:rPr sz="1100" spc="-75" dirty="0">
                <a:latin typeface="Courier"/>
                <a:cs typeface="Courier"/>
              </a:rPr>
              <a:t>G</a:t>
            </a:r>
            <a:r>
              <a:rPr sz="1100" spc="-25" dirty="0">
                <a:latin typeface="Courier"/>
                <a:cs typeface="Courier"/>
              </a:rPr>
              <a:t>CA</a:t>
            </a:r>
            <a:r>
              <a:rPr sz="1100" spc="10" dirty="0">
                <a:latin typeface="Courier"/>
                <a:cs typeface="Courier"/>
              </a:rPr>
              <a:t>T </a:t>
            </a:r>
            <a:r>
              <a:rPr sz="1100" spc="5" dirty="0">
                <a:latin typeface="Courier"/>
                <a:cs typeface="Courier"/>
              </a:rPr>
              <a:t> </a:t>
            </a:r>
            <a:r>
              <a:rPr sz="1100" spc="-25" dirty="0">
                <a:latin typeface="Courier"/>
                <a:cs typeface="Courier"/>
              </a:rPr>
              <a:t>AC</a:t>
            </a:r>
            <a:r>
              <a:rPr sz="1100" spc="-75" dirty="0">
                <a:latin typeface="Courier"/>
                <a:cs typeface="Courier"/>
              </a:rPr>
              <a:t>G</a:t>
            </a:r>
            <a:r>
              <a:rPr sz="1100" spc="75" dirty="0">
                <a:latin typeface="Courier"/>
                <a:cs typeface="Courier"/>
              </a:rPr>
              <a:t>T</a:t>
            </a:r>
            <a:r>
              <a:rPr sz="1100" spc="75" dirty="0">
                <a:solidFill>
                  <a:srgbClr val="DDA300"/>
                </a:solidFill>
                <a:latin typeface="Courier"/>
                <a:cs typeface="Courier"/>
              </a:rPr>
              <a:t>TT</a:t>
            </a:r>
            <a:r>
              <a:rPr sz="1100" spc="-25" dirty="0">
                <a:latin typeface="Courier"/>
                <a:cs typeface="Courier"/>
              </a:rPr>
              <a:t>A</a:t>
            </a:r>
            <a:r>
              <a:rPr sz="1100" spc="-75" dirty="0">
                <a:latin typeface="Courier"/>
                <a:cs typeface="Courier"/>
              </a:rPr>
              <a:t>G</a:t>
            </a:r>
            <a:r>
              <a:rPr sz="1100" spc="-25" dirty="0">
                <a:latin typeface="Courier"/>
                <a:cs typeface="Courier"/>
              </a:rPr>
              <a:t>CA</a:t>
            </a:r>
            <a:r>
              <a:rPr sz="1100" spc="15" dirty="0">
                <a:latin typeface="Courier"/>
                <a:cs typeface="Courier"/>
              </a:rPr>
              <a:t>T</a:t>
            </a:r>
            <a:endParaRPr sz="1100" dirty="0">
              <a:latin typeface="Courier"/>
              <a:cs typeface="Courier"/>
            </a:endParaRPr>
          </a:p>
          <a:p>
            <a:pPr marL="12700">
              <a:lnSpc>
                <a:spcPct val="100000"/>
              </a:lnSpc>
              <a:spcBef>
                <a:spcPts val="805"/>
              </a:spcBef>
            </a:pPr>
            <a:r>
              <a:rPr sz="800" spc="-25" dirty="0">
                <a:latin typeface="Geneva"/>
                <a:cs typeface="Geneva"/>
              </a:rPr>
              <a:t>Indels    </a:t>
            </a:r>
            <a:r>
              <a:rPr sz="700" i="1" spc="40" dirty="0">
                <a:latin typeface="Geneva"/>
                <a:cs typeface="Geneva"/>
              </a:rPr>
              <a:t>. . . </a:t>
            </a:r>
            <a:r>
              <a:rPr sz="700" spc="-10" dirty="0">
                <a:latin typeface="Geneva"/>
                <a:cs typeface="Geneva"/>
              </a:rPr>
              <a:t>short </a:t>
            </a:r>
            <a:r>
              <a:rPr sz="700" spc="-15" dirty="0">
                <a:latin typeface="Geneva"/>
                <a:cs typeface="Geneva"/>
              </a:rPr>
              <a:t>insertions </a:t>
            </a:r>
            <a:r>
              <a:rPr sz="700" spc="-20" dirty="0">
                <a:latin typeface="Geneva"/>
                <a:cs typeface="Geneva"/>
              </a:rPr>
              <a:t>and </a:t>
            </a:r>
            <a:r>
              <a:rPr sz="700" spc="-25" dirty="0">
                <a:latin typeface="Geneva"/>
                <a:cs typeface="Geneva"/>
              </a:rPr>
              <a:t>deletions</a:t>
            </a:r>
            <a:endParaRPr sz="700" dirty="0">
              <a:latin typeface="Geneva"/>
              <a:cs typeface="Geneva"/>
            </a:endParaRPr>
          </a:p>
          <a:p>
            <a:pPr marL="440690" marR="1001394">
              <a:lnSpc>
                <a:spcPts val="990"/>
              </a:lnSpc>
              <a:spcBef>
                <a:spcPts val="520"/>
              </a:spcBef>
            </a:pPr>
            <a:r>
              <a:rPr sz="1100" spc="-25" dirty="0">
                <a:latin typeface="Courier"/>
                <a:cs typeface="Courier"/>
              </a:rPr>
              <a:t>AC</a:t>
            </a:r>
            <a:r>
              <a:rPr sz="1100" spc="-75" dirty="0">
                <a:latin typeface="Courier"/>
                <a:cs typeface="Courier"/>
              </a:rPr>
              <a:t>G</a:t>
            </a:r>
            <a:r>
              <a:rPr sz="1100" spc="75" dirty="0">
                <a:latin typeface="Courier"/>
                <a:cs typeface="Courier"/>
              </a:rPr>
              <a:t>TTT</a:t>
            </a:r>
            <a:r>
              <a:rPr sz="1100" spc="-25" dirty="0">
                <a:latin typeface="Courier"/>
                <a:cs typeface="Courier"/>
              </a:rPr>
              <a:t>A</a:t>
            </a:r>
            <a:r>
              <a:rPr sz="1100" spc="-75" dirty="0">
                <a:latin typeface="Courier"/>
                <a:cs typeface="Courier"/>
              </a:rPr>
              <a:t>G</a:t>
            </a:r>
            <a:r>
              <a:rPr sz="1100" spc="-25" dirty="0">
                <a:latin typeface="Courier"/>
                <a:cs typeface="Courier"/>
              </a:rPr>
              <a:t>CA</a:t>
            </a:r>
            <a:r>
              <a:rPr sz="1100" spc="325" dirty="0">
                <a:latin typeface="Courier"/>
                <a:cs typeface="Courier"/>
              </a:rPr>
              <a:t>-</a:t>
            </a:r>
            <a:r>
              <a:rPr sz="1100" spc="75" dirty="0">
                <a:latin typeface="Courier"/>
                <a:cs typeface="Courier"/>
              </a:rPr>
              <a:t>T</a:t>
            </a:r>
            <a:r>
              <a:rPr sz="1100" spc="10" dirty="0">
                <a:latin typeface="Courier"/>
                <a:cs typeface="Courier"/>
              </a:rPr>
              <a:t>T </a:t>
            </a:r>
            <a:r>
              <a:rPr sz="1100" spc="5" dirty="0">
                <a:latin typeface="Courier"/>
                <a:cs typeface="Courier"/>
              </a:rPr>
              <a:t> </a:t>
            </a:r>
            <a:r>
              <a:rPr sz="1100" spc="-25" dirty="0">
                <a:latin typeface="Courier"/>
                <a:cs typeface="Courier"/>
              </a:rPr>
              <a:t>AC</a:t>
            </a:r>
            <a:r>
              <a:rPr sz="1100" spc="-75" dirty="0">
                <a:latin typeface="Courier"/>
                <a:cs typeface="Courier"/>
              </a:rPr>
              <a:t>G</a:t>
            </a:r>
            <a:r>
              <a:rPr sz="1100" spc="75" dirty="0">
                <a:latin typeface="Courier"/>
                <a:cs typeface="Courier"/>
              </a:rPr>
              <a:t>TT</a:t>
            </a:r>
            <a:r>
              <a:rPr sz="1100" spc="325" dirty="0">
                <a:solidFill>
                  <a:srgbClr val="DDA300"/>
                </a:solidFill>
                <a:latin typeface="Courier"/>
                <a:cs typeface="Courier"/>
              </a:rPr>
              <a:t>-</a:t>
            </a:r>
            <a:r>
              <a:rPr sz="1100" spc="-25" dirty="0">
                <a:latin typeface="Courier"/>
                <a:cs typeface="Courier"/>
              </a:rPr>
              <a:t>A</a:t>
            </a:r>
            <a:r>
              <a:rPr sz="1100" spc="-75" dirty="0">
                <a:latin typeface="Courier"/>
                <a:cs typeface="Courier"/>
              </a:rPr>
              <a:t>G</a:t>
            </a:r>
            <a:r>
              <a:rPr sz="1100" spc="-25" dirty="0">
                <a:latin typeface="Courier"/>
                <a:cs typeface="Courier"/>
              </a:rPr>
              <a:t>CA</a:t>
            </a:r>
            <a:r>
              <a:rPr sz="1100" spc="-75" dirty="0">
                <a:solidFill>
                  <a:srgbClr val="DDA300"/>
                </a:solidFill>
                <a:latin typeface="Courier"/>
                <a:cs typeface="Courier"/>
              </a:rPr>
              <a:t>G</a:t>
            </a:r>
            <a:r>
              <a:rPr sz="1100" spc="75" dirty="0">
                <a:latin typeface="Courier"/>
                <a:cs typeface="Courier"/>
              </a:rPr>
              <a:t>T</a:t>
            </a:r>
            <a:r>
              <a:rPr sz="1100" spc="15" dirty="0">
                <a:latin typeface="Courier"/>
                <a:cs typeface="Courier"/>
              </a:rPr>
              <a:t>T</a:t>
            </a:r>
            <a:endParaRPr sz="1100" dirty="0">
              <a:latin typeface="Courier"/>
              <a:cs typeface="Courier"/>
            </a:endParaRPr>
          </a:p>
          <a:p>
            <a:pPr marL="12700">
              <a:lnSpc>
                <a:spcPct val="100000"/>
              </a:lnSpc>
              <a:spcBef>
                <a:spcPts val="805"/>
              </a:spcBef>
            </a:pPr>
            <a:r>
              <a:rPr sz="800" spc="-50" dirty="0">
                <a:latin typeface="Geneva"/>
                <a:cs typeface="Geneva"/>
              </a:rPr>
              <a:t>SVs    </a:t>
            </a:r>
            <a:r>
              <a:rPr sz="700" i="1" spc="40" dirty="0">
                <a:latin typeface="Geneva"/>
                <a:cs typeface="Geneva"/>
              </a:rPr>
              <a:t>. . .</a:t>
            </a:r>
            <a:r>
              <a:rPr sz="700" i="1" spc="-114" dirty="0">
                <a:latin typeface="Geneva"/>
                <a:cs typeface="Geneva"/>
              </a:rPr>
              <a:t> </a:t>
            </a:r>
            <a:r>
              <a:rPr sz="700" spc="5" dirty="0">
                <a:latin typeface="Geneva"/>
                <a:cs typeface="Geneva"/>
              </a:rPr>
              <a:t>Structural </a:t>
            </a:r>
            <a:r>
              <a:rPr sz="700" dirty="0">
                <a:latin typeface="Geneva"/>
                <a:cs typeface="Geneva"/>
              </a:rPr>
              <a:t>Variation</a:t>
            </a:r>
          </a:p>
        </p:txBody>
      </p:sp>
      <p:sp>
        <p:nvSpPr>
          <p:cNvPr id="4" name="object 4"/>
          <p:cNvSpPr/>
          <p:nvPr/>
        </p:nvSpPr>
        <p:spPr>
          <a:xfrm>
            <a:off x="793236" y="2377689"/>
            <a:ext cx="312420" cy="93345"/>
          </a:xfrm>
          <a:custGeom>
            <a:avLst/>
            <a:gdLst/>
            <a:ahLst/>
            <a:cxnLst/>
            <a:rect l="l" t="t" r="r" b="b"/>
            <a:pathLst>
              <a:path w="312419" h="93344">
                <a:moveTo>
                  <a:pt x="0" y="0"/>
                </a:moveTo>
                <a:lnTo>
                  <a:pt x="0" y="92817"/>
                </a:lnTo>
                <a:lnTo>
                  <a:pt x="256112" y="92817"/>
                </a:lnTo>
                <a:lnTo>
                  <a:pt x="311867" y="47823"/>
                </a:lnTo>
                <a:lnTo>
                  <a:pt x="257158"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5" name="object 5"/>
          <p:cNvSpPr/>
          <p:nvPr/>
        </p:nvSpPr>
        <p:spPr>
          <a:xfrm>
            <a:off x="1116092" y="2377689"/>
            <a:ext cx="312420" cy="93345"/>
          </a:xfrm>
          <a:custGeom>
            <a:avLst/>
            <a:gdLst/>
            <a:ahLst/>
            <a:cxnLst/>
            <a:rect l="l" t="t" r="r" b="b"/>
            <a:pathLst>
              <a:path w="312419" h="93344">
                <a:moveTo>
                  <a:pt x="256125" y="92817"/>
                </a:moveTo>
                <a:lnTo>
                  <a:pt x="0" y="92817"/>
                </a:lnTo>
                <a:lnTo>
                  <a:pt x="0" y="0"/>
                </a:lnTo>
                <a:lnTo>
                  <a:pt x="257154" y="708"/>
                </a:lnTo>
                <a:lnTo>
                  <a:pt x="311863" y="47823"/>
                </a:lnTo>
                <a:lnTo>
                  <a:pt x="256125" y="92817"/>
                </a:lnTo>
                <a:close/>
              </a:path>
            </a:pathLst>
          </a:custGeom>
          <a:solidFill>
            <a:srgbClr val="D1D1D1"/>
          </a:solidFill>
        </p:spPr>
        <p:txBody>
          <a:bodyPr wrap="square" lIns="0" tIns="0" rIns="0" bIns="0" rtlCol="0"/>
          <a:lstStyle/>
          <a:p>
            <a:endParaRPr>
              <a:latin typeface="Geneva"/>
              <a:cs typeface="Geneva"/>
            </a:endParaRPr>
          </a:p>
        </p:txBody>
      </p:sp>
      <p:sp>
        <p:nvSpPr>
          <p:cNvPr id="6" name="object 6"/>
          <p:cNvSpPr/>
          <p:nvPr/>
        </p:nvSpPr>
        <p:spPr>
          <a:xfrm>
            <a:off x="1116092" y="2377689"/>
            <a:ext cx="312420" cy="93345"/>
          </a:xfrm>
          <a:custGeom>
            <a:avLst/>
            <a:gdLst/>
            <a:ahLst/>
            <a:cxnLst/>
            <a:rect l="l" t="t" r="r" b="b"/>
            <a:pathLst>
              <a:path w="312419" h="93344">
                <a:moveTo>
                  <a:pt x="0" y="0"/>
                </a:moveTo>
                <a:lnTo>
                  <a:pt x="0" y="92817"/>
                </a:lnTo>
                <a:lnTo>
                  <a:pt x="256125" y="92817"/>
                </a:lnTo>
                <a:lnTo>
                  <a:pt x="311863" y="47823"/>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7" name="object 7"/>
          <p:cNvSpPr/>
          <p:nvPr/>
        </p:nvSpPr>
        <p:spPr>
          <a:xfrm>
            <a:off x="1438959" y="2377689"/>
            <a:ext cx="312420" cy="93345"/>
          </a:xfrm>
          <a:custGeom>
            <a:avLst/>
            <a:gdLst/>
            <a:ahLst/>
            <a:cxnLst/>
            <a:rect l="l" t="t" r="r" b="b"/>
            <a:pathLst>
              <a:path w="312419" h="93344">
                <a:moveTo>
                  <a:pt x="256108" y="92817"/>
                </a:moveTo>
                <a:lnTo>
                  <a:pt x="0" y="92817"/>
                </a:lnTo>
                <a:lnTo>
                  <a:pt x="0" y="0"/>
                </a:lnTo>
                <a:lnTo>
                  <a:pt x="257154" y="708"/>
                </a:lnTo>
                <a:lnTo>
                  <a:pt x="311863" y="47823"/>
                </a:lnTo>
                <a:lnTo>
                  <a:pt x="256108" y="92817"/>
                </a:lnTo>
                <a:close/>
              </a:path>
            </a:pathLst>
          </a:custGeom>
          <a:solidFill>
            <a:srgbClr val="8C8C8C"/>
          </a:solidFill>
        </p:spPr>
        <p:txBody>
          <a:bodyPr wrap="square" lIns="0" tIns="0" rIns="0" bIns="0" rtlCol="0"/>
          <a:lstStyle/>
          <a:p>
            <a:endParaRPr>
              <a:latin typeface="Geneva"/>
              <a:cs typeface="Geneva"/>
            </a:endParaRPr>
          </a:p>
        </p:txBody>
      </p:sp>
      <p:sp>
        <p:nvSpPr>
          <p:cNvPr id="8" name="object 8"/>
          <p:cNvSpPr/>
          <p:nvPr/>
        </p:nvSpPr>
        <p:spPr>
          <a:xfrm>
            <a:off x="1438959" y="2377689"/>
            <a:ext cx="312420" cy="93345"/>
          </a:xfrm>
          <a:custGeom>
            <a:avLst/>
            <a:gdLst/>
            <a:ahLst/>
            <a:cxnLst/>
            <a:rect l="l" t="t" r="r" b="b"/>
            <a:pathLst>
              <a:path w="312419" h="93344">
                <a:moveTo>
                  <a:pt x="0" y="0"/>
                </a:moveTo>
                <a:lnTo>
                  <a:pt x="0" y="92817"/>
                </a:lnTo>
                <a:lnTo>
                  <a:pt x="256108" y="92817"/>
                </a:lnTo>
                <a:lnTo>
                  <a:pt x="311863" y="47823"/>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9" name="object 9"/>
          <p:cNvSpPr txBox="1"/>
          <p:nvPr/>
        </p:nvSpPr>
        <p:spPr>
          <a:xfrm>
            <a:off x="1539299" y="2379314"/>
            <a:ext cx="83820" cy="92333"/>
          </a:xfrm>
          <a:prstGeom prst="rect">
            <a:avLst/>
          </a:prstGeom>
        </p:spPr>
        <p:txBody>
          <a:bodyPr vert="horz" wrap="square" lIns="0" tIns="0" rIns="0" bIns="0" rtlCol="0">
            <a:spAutoFit/>
          </a:bodyPr>
          <a:lstStyle/>
          <a:p>
            <a:pPr marL="12700">
              <a:lnSpc>
                <a:spcPct val="100000"/>
              </a:lnSpc>
            </a:pPr>
            <a:r>
              <a:rPr sz="600" b="1" spc="20" dirty="0">
                <a:latin typeface="Geneva"/>
                <a:cs typeface="Geneva"/>
              </a:rPr>
              <a:t>C</a:t>
            </a:r>
            <a:endParaRPr sz="600">
              <a:latin typeface="Geneva"/>
              <a:cs typeface="Geneva"/>
            </a:endParaRPr>
          </a:p>
        </p:txBody>
      </p:sp>
      <p:sp>
        <p:nvSpPr>
          <p:cNvPr id="10" name="object 10"/>
          <p:cNvSpPr/>
          <p:nvPr/>
        </p:nvSpPr>
        <p:spPr>
          <a:xfrm>
            <a:off x="793236" y="2667599"/>
            <a:ext cx="312420" cy="93345"/>
          </a:xfrm>
          <a:custGeom>
            <a:avLst/>
            <a:gdLst/>
            <a:ahLst/>
            <a:cxnLst/>
            <a:rect l="l" t="t" r="r" b="b"/>
            <a:pathLst>
              <a:path w="312419" h="93344">
                <a:moveTo>
                  <a:pt x="0" y="0"/>
                </a:moveTo>
                <a:lnTo>
                  <a:pt x="0" y="92817"/>
                </a:lnTo>
                <a:lnTo>
                  <a:pt x="256112" y="92817"/>
                </a:lnTo>
                <a:lnTo>
                  <a:pt x="311867" y="47839"/>
                </a:lnTo>
                <a:lnTo>
                  <a:pt x="257158"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11" name="object 11"/>
          <p:cNvSpPr/>
          <p:nvPr/>
        </p:nvSpPr>
        <p:spPr>
          <a:xfrm>
            <a:off x="1116092" y="2667599"/>
            <a:ext cx="312420" cy="93345"/>
          </a:xfrm>
          <a:custGeom>
            <a:avLst/>
            <a:gdLst/>
            <a:ahLst/>
            <a:cxnLst/>
            <a:rect l="l" t="t" r="r" b="b"/>
            <a:pathLst>
              <a:path w="312419" h="93344">
                <a:moveTo>
                  <a:pt x="256125" y="92817"/>
                </a:moveTo>
                <a:lnTo>
                  <a:pt x="0" y="92817"/>
                </a:lnTo>
                <a:lnTo>
                  <a:pt x="0" y="0"/>
                </a:lnTo>
                <a:lnTo>
                  <a:pt x="257154" y="720"/>
                </a:lnTo>
                <a:lnTo>
                  <a:pt x="311863" y="47839"/>
                </a:lnTo>
                <a:lnTo>
                  <a:pt x="256125" y="92817"/>
                </a:lnTo>
                <a:close/>
              </a:path>
            </a:pathLst>
          </a:custGeom>
          <a:solidFill>
            <a:srgbClr val="D1D1D1"/>
          </a:solidFill>
        </p:spPr>
        <p:txBody>
          <a:bodyPr wrap="square" lIns="0" tIns="0" rIns="0" bIns="0" rtlCol="0"/>
          <a:lstStyle/>
          <a:p>
            <a:endParaRPr>
              <a:latin typeface="Geneva"/>
              <a:cs typeface="Geneva"/>
            </a:endParaRPr>
          </a:p>
        </p:txBody>
      </p:sp>
      <p:sp>
        <p:nvSpPr>
          <p:cNvPr id="12" name="object 12"/>
          <p:cNvSpPr/>
          <p:nvPr/>
        </p:nvSpPr>
        <p:spPr>
          <a:xfrm>
            <a:off x="1116092" y="2667599"/>
            <a:ext cx="312420" cy="93345"/>
          </a:xfrm>
          <a:custGeom>
            <a:avLst/>
            <a:gdLst/>
            <a:ahLst/>
            <a:cxnLst/>
            <a:rect l="l" t="t" r="r" b="b"/>
            <a:pathLst>
              <a:path w="312419" h="93344">
                <a:moveTo>
                  <a:pt x="0" y="0"/>
                </a:moveTo>
                <a:lnTo>
                  <a:pt x="0" y="92817"/>
                </a:lnTo>
                <a:lnTo>
                  <a:pt x="256125"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13" name="object 13"/>
          <p:cNvSpPr/>
          <p:nvPr/>
        </p:nvSpPr>
        <p:spPr>
          <a:xfrm>
            <a:off x="1438959" y="2667599"/>
            <a:ext cx="312420" cy="93345"/>
          </a:xfrm>
          <a:custGeom>
            <a:avLst/>
            <a:gdLst/>
            <a:ahLst/>
            <a:cxnLst/>
            <a:rect l="l" t="t" r="r" b="b"/>
            <a:pathLst>
              <a:path w="312419" h="93344">
                <a:moveTo>
                  <a:pt x="256108" y="92817"/>
                </a:moveTo>
                <a:lnTo>
                  <a:pt x="0" y="92817"/>
                </a:lnTo>
                <a:lnTo>
                  <a:pt x="0" y="0"/>
                </a:lnTo>
                <a:lnTo>
                  <a:pt x="257154" y="720"/>
                </a:lnTo>
                <a:lnTo>
                  <a:pt x="311863" y="47839"/>
                </a:lnTo>
                <a:lnTo>
                  <a:pt x="256108" y="92817"/>
                </a:lnTo>
                <a:close/>
              </a:path>
            </a:pathLst>
          </a:custGeom>
          <a:solidFill>
            <a:srgbClr val="282828"/>
          </a:solidFill>
        </p:spPr>
        <p:txBody>
          <a:bodyPr wrap="square" lIns="0" tIns="0" rIns="0" bIns="0" rtlCol="0"/>
          <a:lstStyle/>
          <a:p>
            <a:endParaRPr>
              <a:latin typeface="Geneva"/>
              <a:cs typeface="Geneva"/>
            </a:endParaRPr>
          </a:p>
        </p:txBody>
      </p:sp>
      <p:sp>
        <p:nvSpPr>
          <p:cNvPr id="14" name="object 14"/>
          <p:cNvSpPr/>
          <p:nvPr/>
        </p:nvSpPr>
        <p:spPr>
          <a:xfrm>
            <a:off x="1438959" y="2667599"/>
            <a:ext cx="312420" cy="93345"/>
          </a:xfrm>
          <a:custGeom>
            <a:avLst/>
            <a:gdLst/>
            <a:ahLst/>
            <a:cxnLst/>
            <a:rect l="l" t="t" r="r" b="b"/>
            <a:pathLst>
              <a:path w="312419" h="93344">
                <a:moveTo>
                  <a:pt x="0" y="0"/>
                </a:moveTo>
                <a:lnTo>
                  <a:pt x="0" y="92817"/>
                </a:lnTo>
                <a:lnTo>
                  <a:pt x="256108"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15" name="object 15"/>
          <p:cNvSpPr/>
          <p:nvPr/>
        </p:nvSpPr>
        <p:spPr>
          <a:xfrm>
            <a:off x="793236" y="2799378"/>
            <a:ext cx="312420" cy="93345"/>
          </a:xfrm>
          <a:custGeom>
            <a:avLst/>
            <a:gdLst/>
            <a:ahLst/>
            <a:cxnLst/>
            <a:rect l="l" t="t" r="r" b="b"/>
            <a:pathLst>
              <a:path w="312419" h="93344">
                <a:moveTo>
                  <a:pt x="0" y="0"/>
                </a:moveTo>
                <a:lnTo>
                  <a:pt x="0" y="92817"/>
                </a:lnTo>
                <a:lnTo>
                  <a:pt x="256112" y="92817"/>
                </a:lnTo>
                <a:lnTo>
                  <a:pt x="311867" y="47839"/>
                </a:lnTo>
                <a:lnTo>
                  <a:pt x="257158"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16" name="object 16"/>
          <p:cNvSpPr/>
          <p:nvPr/>
        </p:nvSpPr>
        <p:spPr>
          <a:xfrm>
            <a:off x="1116092" y="2801034"/>
            <a:ext cx="305435" cy="93345"/>
          </a:xfrm>
          <a:custGeom>
            <a:avLst/>
            <a:gdLst/>
            <a:ahLst/>
            <a:cxnLst/>
            <a:rect l="l" t="t" r="r" b="b"/>
            <a:pathLst>
              <a:path w="305434" h="93344">
                <a:moveTo>
                  <a:pt x="305044" y="92801"/>
                </a:moveTo>
                <a:lnTo>
                  <a:pt x="53518" y="92093"/>
                </a:lnTo>
                <a:lnTo>
                  <a:pt x="0" y="44977"/>
                </a:lnTo>
                <a:lnTo>
                  <a:pt x="54531" y="0"/>
                </a:lnTo>
                <a:lnTo>
                  <a:pt x="305044" y="0"/>
                </a:lnTo>
                <a:lnTo>
                  <a:pt x="305044" y="92801"/>
                </a:lnTo>
                <a:close/>
              </a:path>
            </a:pathLst>
          </a:custGeom>
          <a:solidFill>
            <a:srgbClr val="D1D1D1"/>
          </a:solidFill>
        </p:spPr>
        <p:txBody>
          <a:bodyPr wrap="square" lIns="0" tIns="0" rIns="0" bIns="0" rtlCol="0"/>
          <a:lstStyle/>
          <a:p>
            <a:endParaRPr>
              <a:latin typeface="Geneva"/>
              <a:cs typeface="Geneva"/>
            </a:endParaRPr>
          </a:p>
        </p:txBody>
      </p:sp>
      <p:sp>
        <p:nvSpPr>
          <p:cNvPr id="17" name="object 17"/>
          <p:cNvSpPr/>
          <p:nvPr/>
        </p:nvSpPr>
        <p:spPr>
          <a:xfrm>
            <a:off x="1116092" y="2801034"/>
            <a:ext cx="305435" cy="93345"/>
          </a:xfrm>
          <a:custGeom>
            <a:avLst/>
            <a:gdLst/>
            <a:ahLst/>
            <a:cxnLst/>
            <a:rect l="l" t="t" r="r" b="b"/>
            <a:pathLst>
              <a:path w="305434" h="93344">
                <a:moveTo>
                  <a:pt x="305044" y="92801"/>
                </a:moveTo>
                <a:lnTo>
                  <a:pt x="305044" y="0"/>
                </a:lnTo>
                <a:lnTo>
                  <a:pt x="54531" y="0"/>
                </a:lnTo>
                <a:lnTo>
                  <a:pt x="0" y="44977"/>
                </a:lnTo>
                <a:lnTo>
                  <a:pt x="53518" y="92093"/>
                </a:lnTo>
                <a:lnTo>
                  <a:pt x="305044" y="92801"/>
                </a:lnTo>
                <a:close/>
              </a:path>
            </a:pathLst>
          </a:custGeom>
          <a:ln w="6036">
            <a:solidFill>
              <a:srgbClr val="000000"/>
            </a:solidFill>
          </a:ln>
        </p:spPr>
        <p:txBody>
          <a:bodyPr wrap="square" lIns="0" tIns="0" rIns="0" bIns="0" rtlCol="0"/>
          <a:lstStyle/>
          <a:p>
            <a:endParaRPr>
              <a:latin typeface="Geneva"/>
              <a:cs typeface="Geneva"/>
            </a:endParaRPr>
          </a:p>
        </p:txBody>
      </p:sp>
      <p:sp>
        <p:nvSpPr>
          <p:cNvPr id="18" name="object 18"/>
          <p:cNvSpPr txBox="1"/>
          <p:nvPr/>
        </p:nvSpPr>
        <p:spPr>
          <a:xfrm rot="10800000">
            <a:off x="1235861" y="2801033"/>
            <a:ext cx="99697" cy="81112"/>
          </a:xfrm>
          <a:prstGeom prst="rect">
            <a:avLst/>
          </a:prstGeom>
        </p:spPr>
        <p:txBody>
          <a:bodyPr vert="horz" wrap="square" lIns="0" tIns="0" rIns="0" bIns="0" rtlCol="0">
            <a:spAutoFit/>
          </a:bodyPr>
          <a:lstStyle/>
          <a:p>
            <a:pPr>
              <a:lnSpc>
                <a:spcPts val="615"/>
              </a:lnSpc>
            </a:pPr>
            <a:r>
              <a:rPr sz="600" b="1" spc="40" dirty="0">
                <a:latin typeface="Geneva"/>
                <a:cs typeface="Geneva"/>
              </a:rPr>
              <a:t>B</a:t>
            </a:r>
            <a:endParaRPr sz="600">
              <a:latin typeface="Geneva"/>
              <a:cs typeface="Geneva"/>
            </a:endParaRPr>
          </a:p>
        </p:txBody>
      </p:sp>
      <p:sp>
        <p:nvSpPr>
          <p:cNvPr id="19" name="object 19"/>
          <p:cNvSpPr/>
          <p:nvPr/>
        </p:nvSpPr>
        <p:spPr>
          <a:xfrm>
            <a:off x="1438959" y="2799378"/>
            <a:ext cx="312420" cy="93345"/>
          </a:xfrm>
          <a:custGeom>
            <a:avLst/>
            <a:gdLst/>
            <a:ahLst/>
            <a:cxnLst/>
            <a:rect l="l" t="t" r="r" b="b"/>
            <a:pathLst>
              <a:path w="312419" h="93344">
                <a:moveTo>
                  <a:pt x="256108" y="92817"/>
                </a:moveTo>
                <a:lnTo>
                  <a:pt x="0" y="92817"/>
                </a:lnTo>
                <a:lnTo>
                  <a:pt x="0" y="0"/>
                </a:lnTo>
                <a:lnTo>
                  <a:pt x="257154" y="720"/>
                </a:lnTo>
                <a:lnTo>
                  <a:pt x="311863" y="47839"/>
                </a:lnTo>
                <a:lnTo>
                  <a:pt x="256108" y="92817"/>
                </a:lnTo>
                <a:close/>
              </a:path>
            </a:pathLst>
          </a:custGeom>
          <a:solidFill>
            <a:srgbClr val="8C8C8C"/>
          </a:solidFill>
        </p:spPr>
        <p:txBody>
          <a:bodyPr wrap="square" lIns="0" tIns="0" rIns="0" bIns="0" rtlCol="0"/>
          <a:lstStyle/>
          <a:p>
            <a:endParaRPr>
              <a:latin typeface="Geneva"/>
              <a:cs typeface="Geneva"/>
            </a:endParaRPr>
          </a:p>
        </p:txBody>
      </p:sp>
      <p:sp>
        <p:nvSpPr>
          <p:cNvPr id="20" name="object 20"/>
          <p:cNvSpPr/>
          <p:nvPr/>
        </p:nvSpPr>
        <p:spPr>
          <a:xfrm>
            <a:off x="1438959" y="2799378"/>
            <a:ext cx="312420" cy="93345"/>
          </a:xfrm>
          <a:custGeom>
            <a:avLst/>
            <a:gdLst/>
            <a:ahLst/>
            <a:cxnLst/>
            <a:rect l="l" t="t" r="r" b="b"/>
            <a:pathLst>
              <a:path w="312419" h="93344">
                <a:moveTo>
                  <a:pt x="0" y="0"/>
                </a:moveTo>
                <a:lnTo>
                  <a:pt x="0" y="92817"/>
                </a:lnTo>
                <a:lnTo>
                  <a:pt x="256108"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21" name="object 21"/>
          <p:cNvSpPr/>
          <p:nvPr/>
        </p:nvSpPr>
        <p:spPr>
          <a:xfrm>
            <a:off x="1768407" y="2667599"/>
            <a:ext cx="312420" cy="93345"/>
          </a:xfrm>
          <a:custGeom>
            <a:avLst/>
            <a:gdLst/>
            <a:ahLst/>
            <a:cxnLst/>
            <a:rect l="l" t="t" r="r" b="b"/>
            <a:pathLst>
              <a:path w="312419" h="93344">
                <a:moveTo>
                  <a:pt x="256108" y="92817"/>
                </a:moveTo>
                <a:lnTo>
                  <a:pt x="0" y="92817"/>
                </a:lnTo>
                <a:lnTo>
                  <a:pt x="0" y="0"/>
                </a:lnTo>
                <a:lnTo>
                  <a:pt x="257154" y="720"/>
                </a:lnTo>
                <a:lnTo>
                  <a:pt x="311863" y="47839"/>
                </a:lnTo>
                <a:lnTo>
                  <a:pt x="256108" y="92817"/>
                </a:lnTo>
                <a:close/>
              </a:path>
            </a:pathLst>
          </a:custGeom>
          <a:solidFill>
            <a:srgbClr val="8C8C8C"/>
          </a:solidFill>
        </p:spPr>
        <p:txBody>
          <a:bodyPr wrap="square" lIns="0" tIns="0" rIns="0" bIns="0" rtlCol="0"/>
          <a:lstStyle/>
          <a:p>
            <a:endParaRPr>
              <a:latin typeface="Geneva"/>
              <a:cs typeface="Geneva"/>
            </a:endParaRPr>
          </a:p>
        </p:txBody>
      </p:sp>
      <p:sp>
        <p:nvSpPr>
          <p:cNvPr id="22" name="object 22"/>
          <p:cNvSpPr/>
          <p:nvPr/>
        </p:nvSpPr>
        <p:spPr>
          <a:xfrm>
            <a:off x="1768407" y="2667599"/>
            <a:ext cx="312420" cy="93345"/>
          </a:xfrm>
          <a:custGeom>
            <a:avLst/>
            <a:gdLst/>
            <a:ahLst/>
            <a:cxnLst/>
            <a:rect l="l" t="t" r="r" b="b"/>
            <a:pathLst>
              <a:path w="312419" h="93344">
                <a:moveTo>
                  <a:pt x="0" y="0"/>
                </a:moveTo>
                <a:lnTo>
                  <a:pt x="0" y="92817"/>
                </a:lnTo>
                <a:lnTo>
                  <a:pt x="256108"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23" name="object 23"/>
          <p:cNvSpPr txBox="1"/>
          <p:nvPr/>
        </p:nvSpPr>
        <p:spPr>
          <a:xfrm>
            <a:off x="1868747" y="2669229"/>
            <a:ext cx="83820" cy="92333"/>
          </a:xfrm>
          <a:prstGeom prst="rect">
            <a:avLst/>
          </a:prstGeom>
        </p:spPr>
        <p:txBody>
          <a:bodyPr vert="horz" wrap="square" lIns="0" tIns="0" rIns="0" bIns="0" rtlCol="0">
            <a:spAutoFit/>
          </a:bodyPr>
          <a:lstStyle/>
          <a:p>
            <a:pPr marL="12700">
              <a:lnSpc>
                <a:spcPct val="100000"/>
              </a:lnSpc>
            </a:pPr>
            <a:r>
              <a:rPr sz="600" b="1" spc="20" dirty="0">
                <a:latin typeface="Geneva"/>
                <a:cs typeface="Geneva"/>
              </a:rPr>
              <a:t>C</a:t>
            </a:r>
            <a:endParaRPr sz="600">
              <a:latin typeface="Geneva"/>
              <a:cs typeface="Geneva"/>
            </a:endParaRPr>
          </a:p>
        </p:txBody>
      </p:sp>
      <p:sp>
        <p:nvSpPr>
          <p:cNvPr id="24" name="object 24"/>
          <p:cNvSpPr/>
          <p:nvPr/>
        </p:nvSpPr>
        <p:spPr>
          <a:xfrm>
            <a:off x="793236" y="2522642"/>
            <a:ext cx="312420" cy="93345"/>
          </a:xfrm>
          <a:custGeom>
            <a:avLst/>
            <a:gdLst/>
            <a:ahLst/>
            <a:cxnLst/>
            <a:rect l="l" t="t" r="r" b="b"/>
            <a:pathLst>
              <a:path w="312419" h="93344">
                <a:moveTo>
                  <a:pt x="0" y="0"/>
                </a:moveTo>
                <a:lnTo>
                  <a:pt x="0" y="92817"/>
                </a:lnTo>
                <a:lnTo>
                  <a:pt x="256112" y="92817"/>
                </a:lnTo>
                <a:lnTo>
                  <a:pt x="311867" y="47844"/>
                </a:lnTo>
                <a:lnTo>
                  <a:pt x="257158"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25" name="object 25"/>
          <p:cNvSpPr/>
          <p:nvPr/>
        </p:nvSpPr>
        <p:spPr>
          <a:xfrm>
            <a:off x="1116092" y="2522642"/>
            <a:ext cx="312420" cy="93345"/>
          </a:xfrm>
          <a:custGeom>
            <a:avLst/>
            <a:gdLst/>
            <a:ahLst/>
            <a:cxnLst/>
            <a:rect l="l" t="t" r="r" b="b"/>
            <a:pathLst>
              <a:path w="312419" h="93344">
                <a:moveTo>
                  <a:pt x="256125" y="92817"/>
                </a:moveTo>
                <a:lnTo>
                  <a:pt x="0" y="92817"/>
                </a:lnTo>
                <a:lnTo>
                  <a:pt x="0" y="0"/>
                </a:lnTo>
                <a:lnTo>
                  <a:pt x="257154" y="708"/>
                </a:lnTo>
                <a:lnTo>
                  <a:pt x="311863" y="47844"/>
                </a:lnTo>
                <a:lnTo>
                  <a:pt x="256125" y="92817"/>
                </a:lnTo>
                <a:close/>
              </a:path>
            </a:pathLst>
          </a:custGeom>
          <a:solidFill>
            <a:srgbClr val="8C8C8C"/>
          </a:solidFill>
        </p:spPr>
        <p:txBody>
          <a:bodyPr wrap="square" lIns="0" tIns="0" rIns="0" bIns="0" rtlCol="0"/>
          <a:lstStyle/>
          <a:p>
            <a:endParaRPr>
              <a:latin typeface="Geneva"/>
              <a:cs typeface="Geneva"/>
            </a:endParaRPr>
          </a:p>
        </p:txBody>
      </p:sp>
      <p:sp>
        <p:nvSpPr>
          <p:cNvPr id="26" name="object 26"/>
          <p:cNvSpPr/>
          <p:nvPr/>
        </p:nvSpPr>
        <p:spPr>
          <a:xfrm>
            <a:off x="1116092" y="2522642"/>
            <a:ext cx="312420" cy="93345"/>
          </a:xfrm>
          <a:custGeom>
            <a:avLst/>
            <a:gdLst/>
            <a:ahLst/>
            <a:cxnLst/>
            <a:rect l="l" t="t" r="r" b="b"/>
            <a:pathLst>
              <a:path w="312419" h="93344">
                <a:moveTo>
                  <a:pt x="0" y="0"/>
                </a:moveTo>
                <a:lnTo>
                  <a:pt x="0" y="92817"/>
                </a:lnTo>
                <a:lnTo>
                  <a:pt x="256125" y="92817"/>
                </a:lnTo>
                <a:lnTo>
                  <a:pt x="311863" y="47844"/>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27" name="object 27"/>
          <p:cNvSpPr txBox="1"/>
          <p:nvPr/>
        </p:nvSpPr>
        <p:spPr>
          <a:xfrm>
            <a:off x="1216440" y="2339975"/>
            <a:ext cx="85725" cy="430041"/>
          </a:xfrm>
          <a:prstGeom prst="rect">
            <a:avLst/>
          </a:prstGeom>
        </p:spPr>
        <p:txBody>
          <a:bodyPr vert="horz" wrap="square" lIns="0" tIns="0" rIns="0" bIns="0" rtlCol="0">
            <a:spAutoFit/>
          </a:bodyPr>
          <a:lstStyle/>
          <a:p>
            <a:pPr marL="12700" marR="5080" algn="just">
              <a:lnSpc>
                <a:spcPct val="158500"/>
              </a:lnSpc>
            </a:pPr>
            <a:r>
              <a:rPr sz="600" b="1" spc="20" dirty="0">
                <a:latin typeface="Geneva"/>
                <a:cs typeface="Geneva"/>
              </a:rPr>
              <a:t>B  </a:t>
            </a:r>
            <a:r>
              <a:rPr sz="600" b="1" spc="15" dirty="0">
                <a:latin typeface="Geneva"/>
                <a:cs typeface="Geneva"/>
              </a:rPr>
              <a:t>C </a:t>
            </a:r>
            <a:r>
              <a:rPr sz="600" b="1" spc="5" dirty="0">
                <a:latin typeface="Geneva"/>
                <a:cs typeface="Geneva"/>
              </a:rPr>
              <a:t> </a:t>
            </a:r>
            <a:r>
              <a:rPr sz="600" b="1" spc="40" dirty="0">
                <a:latin typeface="Geneva"/>
                <a:cs typeface="Geneva"/>
              </a:rPr>
              <a:t>B</a:t>
            </a:r>
            <a:endParaRPr sz="600" dirty="0">
              <a:latin typeface="Geneva"/>
              <a:cs typeface="Geneva"/>
            </a:endParaRPr>
          </a:p>
        </p:txBody>
      </p:sp>
      <p:sp>
        <p:nvSpPr>
          <p:cNvPr id="28" name="object 28"/>
          <p:cNvSpPr/>
          <p:nvPr/>
        </p:nvSpPr>
        <p:spPr>
          <a:xfrm>
            <a:off x="793236" y="2931157"/>
            <a:ext cx="312420" cy="93345"/>
          </a:xfrm>
          <a:custGeom>
            <a:avLst/>
            <a:gdLst/>
            <a:ahLst/>
            <a:cxnLst/>
            <a:rect l="l" t="t" r="r" b="b"/>
            <a:pathLst>
              <a:path w="312419" h="93344">
                <a:moveTo>
                  <a:pt x="0" y="0"/>
                </a:moveTo>
                <a:lnTo>
                  <a:pt x="0" y="92817"/>
                </a:lnTo>
                <a:lnTo>
                  <a:pt x="256112" y="92817"/>
                </a:lnTo>
                <a:lnTo>
                  <a:pt x="311867" y="47839"/>
                </a:lnTo>
                <a:lnTo>
                  <a:pt x="257158"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29" name="object 29"/>
          <p:cNvSpPr/>
          <p:nvPr/>
        </p:nvSpPr>
        <p:spPr>
          <a:xfrm>
            <a:off x="1116092" y="2931157"/>
            <a:ext cx="312420" cy="93345"/>
          </a:xfrm>
          <a:custGeom>
            <a:avLst/>
            <a:gdLst/>
            <a:ahLst/>
            <a:cxnLst/>
            <a:rect l="l" t="t" r="r" b="b"/>
            <a:pathLst>
              <a:path w="312419" h="93344">
                <a:moveTo>
                  <a:pt x="256125" y="92817"/>
                </a:moveTo>
                <a:lnTo>
                  <a:pt x="0" y="92817"/>
                </a:lnTo>
                <a:lnTo>
                  <a:pt x="0" y="0"/>
                </a:lnTo>
                <a:lnTo>
                  <a:pt x="257154" y="720"/>
                </a:lnTo>
                <a:lnTo>
                  <a:pt x="311863" y="47839"/>
                </a:lnTo>
                <a:lnTo>
                  <a:pt x="256125" y="92817"/>
                </a:lnTo>
                <a:close/>
              </a:path>
            </a:pathLst>
          </a:custGeom>
          <a:solidFill>
            <a:srgbClr val="8C8C8C"/>
          </a:solidFill>
        </p:spPr>
        <p:txBody>
          <a:bodyPr wrap="square" lIns="0" tIns="0" rIns="0" bIns="0" rtlCol="0"/>
          <a:lstStyle/>
          <a:p>
            <a:endParaRPr>
              <a:latin typeface="Geneva"/>
              <a:cs typeface="Geneva"/>
            </a:endParaRPr>
          </a:p>
        </p:txBody>
      </p:sp>
      <p:sp>
        <p:nvSpPr>
          <p:cNvPr id="30" name="object 30"/>
          <p:cNvSpPr/>
          <p:nvPr/>
        </p:nvSpPr>
        <p:spPr>
          <a:xfrm>
            <a:off x="1116092" y="2931157"/>
            <a:ext cx="312420" cy="93345"/>
          </a:xfrm>
          <a:custGeom>
            <a:avLst/>
            <a:gdLst/>
            <a:ahLst/>
            <a:cxnLst/>
            <a:rect l="l" t="t" r="r" b="b"/>
            <a:pathLst>
              <a:path w="312419" h="93344">
                <a:moveTo>
                  <a:pt x="0" y="0"/>
                </a:moveTo>
                <a:lnTo>
                  <a:pt x="0" y="92817"/>
                </a:lnTo>
                <a:lnTo>
                  <a:pt x="256125"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31" name="object 31"/>
          <p:cNvSpPr/>
          <p:nvPr/>
        </p:nvSpPr>
        <p:spPr>
          <a:xfrm>
            <a:off x="1445540" y="2931157"/>
            <a:ext cx="312420" cy="93345"/>
          </a:xfrm>
          <a:custGeom>
            <a:avLst/>
            <a:gdLst/>
            <a:ahLst/>
            <a:cxnLst/>
            <a:rect l="l" t="t" r="r" b="b"/>
            <a:pathLst>
              <a:path w="312419" h="93344">
                <a:moveTo>
                  <a:pt x="256125" y="92817"/>
                </a:moveTo>
                <a:lnTo>
                  <a:pt x="0" y="92817"/>
                </a:lnTo>
                <a:lnTo>
                  <a:pt x="0" y="0"/>
                </a:lnTo>
                <a:lnTo>
                  <a:pt x="257154" y="720"/>
                </a:lnTo>
                <a:lnTo>
                  <a:pt x="311863" y="47839"/>
                </a:lnTo>
                <a:lnTo>
                  <a:pt x="256125" y="92817"/>
                </a:lnTo>
                <a:close/>
              </a:path>
            </a:pathLst>
          </a:custGeom>
          <a:solidFill>
            <a:srgbClr val="D1D1D1"/>
          </a:solidFill>
        </p:spPr>
        <p:txBody>
          <a:bodyPr wrap="square" lIns="0" tIns="0" rIns="0" bIns="0" rtlCol="0"/>
          <a:lstStyle/>
          <a:p>
            <a:endParaRPr>
              <a:latin typeface="Geneva"/>
              <a:cs typeface="Geneva"/>
            </a:endParaRPr>
          </a:p>
        </p:txBody>
      </p:sp>
      <p:sp>
        <p:nvSpPr>
          <p:cNvPr id="32" name="object 32"/>
          <p:cNvSpPr/>
          <p:nvPr/>
        </p:nvSpPr>
        <p:spPr>
          <a:xfrm>
            <a:off x="1445540" y="2931157"/>
            <a:ext cx="312420" cy="93345"/>
          </a:xfrm>
          <a:custGeom>
            <a:avLst/>
            <a:gdLst/>
            <a:ahLst/>
            <a:cxnLst/>
            <a:rect l="l" t="t" r="r" b="b"/>
            <a:pathLst>
              <a:path w="312419" h="93344">
                <a:moveTo>
                  <a:pt x="0" y="0"/>
                </a:moveTo>
                <a:lnTo>
                  <a:pt x="0" y="92817"/>
                </a:lnTo>
                <a:lnTo>
                  <a:pt x="256125" y="92817"/>
                </a:lnTo>
                <a:lnTo>
                  <a:pt x="311863" y="47839"/>
                </a:lnTo>
                <a:lnTo>
                  <a:pt x="257154" y="720"/>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33" name="object 33"/>
          <p:cNvSpPr/>
          <p:nvPr/>
        </p:nvSpPr>
        <p:spPr>
          <a:xfrm>
            <a:off x="793236" y="3056356"/>
            <a:ext cx="312420" cy="93345"/>
          </a:xfrm>
          <a:custGeom>
            <a:avLst/>
            <a:gdLst/>
            <a:ahLst/>
            <a:cxnLst/>
            <a:rect l="l" t="t" r="r" b="b"/>
            <a:pathLst>
              <a:path w="312419" h="93344">
                <a:moveTo>
                  <a:pt x="0" y="0"/>
                </a:moveTo>
                <a:lnTo>
                  <a:pt x="0" y="92801"/>
                </a:lnTo>
                <a:lnTo>
                  <a:pt x="256112" y="92801"/>
                </a:lnTo>
                <a:lnTo>
                  <a:pt x="311867" y="47823"/>
                </a:lnTo>
                <a:lnTo>
                  <a:pt x="257158"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34" name="object 34"/>
          <p:cNvSpPr txBox="1"/>
          <p:nvPr/>
        </p:nvSpPr>
        <p:spPr>
          <a:xfrm>
            <a:off x="893581" y="2330211"/>
            <a:ext cx="86995" cy="833119"/>
          </a:xfrm>
          <a:prstGeom prst="rect">
            <a:avLst/>
          </a:prstGeom>
        </p:spPr>
        <p:txBody>
          <a:bodyPr vert="horz" wrap="square" lIns="0" tIns="0" rIns="0" bIns="0" rtlCol="0">
            <a:spAutoFit/>
          </a:bodyPr>
          <a:lstStyle/>
          <a:p>
            <a:pPr marL="12700" marR="5080" algn="just">
              <a:lnSpc>
                <a:spcPct val="153700"/>
              </a:lnSpc>
            </a:pPr>
            <a:r>
              <a:rPr sz="600" b="1" spc="30" dirty="0">
                <a:latin typeface="Geneva"/>
                <a:cs typeface="Geneva"/>
              </a:rPr>
              <a:t>A  A  A  A</a:t>
            </a:r>
            <a:endParaRPr sz="600">
              <a:latin typeface="Geneva"/>
              <a:cs typeface="Geneva"/>
            </a:endParaRPr>
          </a:p>
          <a:p>
            <a:pPr marL="12700" marR="5080" algn="just">
              <a:lnSpc>
                <a:spcPct val="136900"/>
              </a:lnSpc>
              <a:spcBef>
                <a:spcPts val="50"/>
              </a:spcBef>
            </a:pPr>
            <a:r>
              <a:rPr sz="600" b="1" spc="30" dirty="0">
                <a:latin typeface="Geneva"/>
                <a:cs typeface="Geneva"/>
              </a:rPr>
              <a:t>A  A</a:t>
            </a:r>
            <a:endParaRPr sz="600">
              <a:latin typeface="Geneva"/>
              <a:cs typeface="Geneva"/>
            </a:endParaRPr>
          </a:p>
        </p:txBody>
      </p:sp>
      <p:sp>
        <p:nvSpPr>
          <p:cNvPr id="35" name="object 35"/>
          <p:cNvSpPr/>
          <p:nvPr/>
        </p:nvSpPr>
        <p:spPr>
          <a:xfrm>
            <a:off x="1116092" y="3056356"/>
            <a:ext cx="312420" cy="93345"/>
          </a:xfrm>
          <a:custGeom>
            <a:avLst/>
            <a:gdLst/>
            <a:ahLst/>
            <a:cxnLst/>
            <a:rect l="l" t="t" r="r" b="b"/>
            <a:pathLst>
              <a:path w="312419" h="93344">
                <a:moveTo>
                  <a:pt x="256125" y="92801"/>
                </a:moveTo>
                <a:lnTo>
                  <a:pt x="0" y="92801"/>
                </a:lnTo>
                <a:lnTo>
                  <a:pt x="0" y="0"/>
                </a:lnTo>
                <a:lnTo>
                  <a:pt x="257154" y="708"/>
                </a:lnTo>
                <a:lnTo>
                  <a:pt x="311863" y="47823"/>
                </a:lnTo>
                <a:lnTo>
                  <a:pt x="256125" y="92801"/>
                </a:lnTo>
                <a:close/>
              </a:path>
            </a:pathLst>
          </a:custGeom>
          <a:solidFill>
            <a:srgbClr val="D1D1D1"/>
          </a:solidFill>
        </p:spPr>
        <p:txBody>
          <a:bodyPr wrap="square" lIns="0" tIns="0" rIns="0" bIns="0" rtlCol="0"/>
          <a:lstStyle/>
          <a:p>
            <a:endParaRPr>
              <a:latin typeface="Geneva"/>
              <a:cs typeface="Geneva"/>
            </a:endParaRPr>
          </a:p>
        </p:txBody>
      </p:sp>
      <p:sp>
        <p:nvSpPr>
          <p:cNvPr id="36" name="object 36"/>
          <p:cNvSpPr/>
          <p:nvPr/>
        </p:nvSpPr>
        <p:spPr>
          <a:xfrm>
            <a:off x="1116092" y="3056356"/>
            <a:ext cx="312420" cy="93345"/>
          </a:xfrm>
          <a:custGeom>
            <a:avLst/>
            <a:gdLst/>
            <a:ahLst/>
            <a:cxnLst/>
            <a:rect l="l" t="t" r="r" b="b"/>
            <a:pathLst>
              <a:path w="312419" h="93344">
                <a:moveTo>
                  <a:pt x="0" y="0"/>
                </a:moveTo>
                <a:lnTo>
                  <a:pt x="0" y="92801"/>
                </a:lnTo>
                <a:lnTo>
                  <a:pt x="256125" y="92801"/>
                </a:lnTo>
                <a:lnTo>
                  <a:pt x="311863" y="47823"/>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37" name="object 37"/>
          <p:cNvSpPr txBox="1"/>
          <p:nvPr/>
        </p:nvSpPr>
        <p:spPr>
          <a:xfrm>
            <a:off x="1216440" y="2899046"/>
            <a:ext cx="85725" cy="247129"/>
          </a:xfrm>
          <a:prstGeom prst="rect">
            <a:avLst/>
          </a:prstGeom>
        </p:spPr>
        <p:txBody>
          <a:bodyPr vert="horz" wrap="square" lIns="0" tIns="0" rIns="0" bIns="0" rtlCol="0">
            <a:spAutoFit/>
          </a:bodyPr>
          <a:lstStyle/>
          <a:p>
            <a:pPr marL="12700" marR="5080">
              <a:lnSpc>
                <a:spcPct val="136900"/>
              </a:lnSpc>
            </a:pPr>
            <a:r>
              <a:rPr sz="600" b="1" spc="10" dirty="0">
                <a:latin typeface="Geneva"/>
                <a:cs typeface="Geneva"/>
              </a:rPr>
              <a:t>C  </a:t>
            </a:r>
            <a:r>
              <a:rPr sz="600" b="1" spc="40" dirty="0">
                <a:latin typeface="Geneva"/>
                <a:cs typeface="Geneva"/>
              </a:rPr>
              <a:t>B</a:t>
            </a:r>
            <a:endParaRPr sz="600">
              <a:latin typeface="Geneva"/>
              <a:cs typeface="Geneva"/>
            </a:endParaRPr>
          </a:p>
        </p:txBody>
      </p:sp>
      <p:sp>
        <p:nvSpPr>
          <p:cNvPr id="38" name="object 38"/>
          <p:cNvSpPr/>
          <p:nvPr/>
        </p:nvSpPr>
        <p:spPr>
          <a:xfrm>
            <a:off x="1438959" y="3056356"/>
            <a:ext cx="312420" cy="93345"/>
          </a:xfrm>
          <a:custGeom>
            <a:avLst/>
            <a:gdLst/>
            <a:ahLst/>
            <a:cxnLst/>
            <a:rect l="l" t="t" r="r" b="b"/>
            <a:pathLst>
              <a:path w="312419" h="93344">
                <a:moveTo>
                  <a:pt x="256108" y="92801"/>
                </a:moveTo>
                <a:lnTo>
                  <a:pt x="0" y="92801"/>
                </a:lnTo>
                <a:lnTo>
                  <a:pt x="0" y="0"/>
                </a:lnTo>
                <a:lnTo>
                  <a:pt x="257154" y="708"/>
                </a:lnTo>
                <a:lnTo>
                  <a:pt x="311863" y="47823"/>
                </a:lnTo>
                <a:lnTo>
                  <a:pt x="256108" y="92801"/>
                </a:lnTo>
                <a:close/>
              </a:path>
            </a:pathLst>
          </a:custGeom>
          <a:solidFill>
            <a:srgbClr val="8C8C8C"/>
          </a:solidFill>
        </p:spPr>
        <p:txBody>
          <a:bodyPr wrap="square" lIns="0" tIns="0" rIns="0" bIns="0" rtlCol="0"/>
          <a:lstStyle/>
          <a:p>
            <a:endParaRPr>
              <a:latin typeface="Geneva"/>
              <a:cs typeface="Geneva"/>
            </a:endParaRPr>
          </a:p>
        </p:txBody>
      </p:sp>
      <p:sp>
        <p:nvSpPr>
          <p:cNvPr id="39" name="object 39"/>
          <p:cNvSpPr/>
          <p:nvPr/>
        </p:nvSpPr>
        <p:spPr>
          <a:xfrm>
            <a:off x="1438959" y="3056356"/>
            <a:ext cx="312420" cy="93345"/>
          </a:xfrm>
          <a:custGeom>
            <a:avLst/>
            <a:gdLst/>
            <a:ahLst/>
            <a:cxnLst/>
            <a:rect l="l" t="t" r="r" b="b"/>
            <a:pathLst>
              <a:path w="312419" h="93344">
                <a:moveTo>
                  <a:pt x="0" y="0"/>
                </a:moveTo>
                <a:lnTo>
                  <a:pt x="0" y="92801"/>
                </a:lnTo>
                <a:lnTo>
                  <a:pt x="256108" y="92801"/>
                </a:lnTo>
                <a:lnTo>
                  <a:pt x="311863" y="47823"/>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40" name="object 40"/>
          <p:cNvSpPr txBox="1"/>
          <p:nvPr/>
        </p:nvSpPr>
        <p:spPr>
          <a:xfrm>
            <a:off x="1539299" y="2631098"/>
            <a:ext cx="92710" cy="532130"/>
          </a:xfrm>
          <a:prstGeom prst="rect">
            <a:avLst/>
          </a:prstGeom>
        </p:spPr>
        <p:txBody>
          <a:bodyPr vert="horz" wrap="square" lIns="0" tIns="0" rIns="0" bIns="0" rtlCol="0">
            <a:spAutoFit/>
          </a:bodyPr>
          <a:lstStyle/>
          <a:p>
            <a:pPr marL="12700" marR="5080" algn="just">
              <a:lnSpc>
                <a:spcPct val="141700"/>
              </a:lnSpc>
            </a:pPr>
            <a:r>
              <a:rPr sz="600" b="1" spc="45" dirty="0">
                <a:solidFill>
                  <a:srgbClr val="FFFFFF"/>
                </a:solidFill>
                <a:latin typeface="Geneva"/>
                <a:cs typeface="Geneva"/>
              </a:rPr>
              <a:t>D  </a:t>
            </a:r>
            <a:r>
              <a:rPr sz="600" b="1" spc="15" dirty="0">
                <a:latin typeface="Geneva"/>
                <a:cs typeface="Geneva"/>
              </a:rPr>
              <a:t>C </a:t>
            </a:r>
            <a:r>
              <a:rPr sz="600" b="1" spc="5" dirty="0">
                <a:latin typeface="Geneva"/>
                <a:cs typeface="Geneva"/>
              </a:rPr>
              <a:t> </a:t>
            </a:r>
            <a:r>
              <a:rPr sz="600" b="1" spc="25" dirty="0">
                <a:latin typeface="Geneva"/>
                <a:cs typeface="Geneva"/>
              </a:rPr>
              <a:t>B </a:t>
            </a:r>
            <a:r>
              <a:rPr sz="600" b="1" spc="15" dirty="0">
                <a:latin typeface="Geneva"/>
                <a:cs typeface="Geneva"/>
              </a:rPr>
              <a:t> </a:t>
            </a:r>
            <a:r>
              <a:rPr sz="600" b="1" spc="20" dirty="0">
                <a:latin typeface="Geneva"/>
                <a:cs typeface="Geneva"/>
              </a:rPr>
              <a:t>C</a:t>
            </a:r>
            <a:endParaRPr sz="600">
              <a:latin typeface="Geneva"/>
              <a:cs typeface="Geneva"/>
            </a:endParaRPr>
          </a:p>
        </p:txBody>
      </p:sp>
      <p:sp>
        <p:nvSpPr>
          <p:cNvPr id="41" name="object 41"/>
          <p:cNvSpPr/>
          <p:nvPr/>
        </p:nvSpPr>
        <p:spPr>
          <a:xfrm>
            <a:off x="1768407" y="3056356"/>
            <a:ext cx="312420" cy="93345"/>
          </a:xfrm>
          <a:custGeom>
            <a:avLst/>
            <a:gdLst/>
            <a:ahLst/>
            <a:cxnLst/>
            <a:rect l="l" t="t" r="r" b="b"/>
            <a:pathLst>
              <a:path w="312419" h="93344">
                <a:moveTo>
                  <a:pt x="256108" y="92801"/>
                </a:moveTo>
                <a:lnTo>
                  <a:pt x="0" y="92801"/>
                </a:lnTo>
                <a:lnTo>
                  <a:pt x="0" y="0"/>
                </a:lnTo>
                <a:lnTo>
                  <a:pt x="257154" y="708"/>
                </a:lnTo>
                <a:lnTo>
                  <a:pt x="311863" y="47823"/>
                </a:lnTo>
                <a:lnTo>
                  <a:pt x="256108" y="92801"/>
                </a:lnTo>
                <a:close/>
              </a:path>
            </a:pathLst>
          </a:custGeom>
          <a:solidFill>
            <a:srgbClr val="D1D1D1"/>
          </a:solidFill>
        </p:spPr>
        <p:txBody>
          <a:bodyPr wrap="square" lIns="0" tIns="0" rIns="0" bIns="0" rtlCol="0"/>
          <a:lstStyle/>
          <a:p>
            <a:endParaRPr>
              <a:latin typeface="Geneva"/>
              <a:cs typeface="Geneva"/>
            </a:endParaRPr>
          </a:p>
        </p:txBody>
      </p:sp>
      <p:sp>
        <p:nvSpPr>
          <p:cNvPr id="42" name="object 42"/>
          <p:cNvSpPr/>
          <p:nvPr/>
        </p:nvSpPr>
        <p:spPr>
          <a:xfrm>
            <a:off x="1768407" y="3056356"/>
            <a:ext cx="312420" cy="93345"/>
          </a:xfrm>
          <a:custGeom>
            <a:avLst/>
            <a:gdLst/>
            <a:ahLst/>
            <a:cxnLst/>
            <a:rect l="l" t="t" r="r" b="b"/>
            <a:pathLst>
              <a:path w="312419" h="93344">
                <a:moveTo>
                  <a:pt x="0" y="0"/>
                </a:moveTo>
                <a:lnTo>
                  <a:pt x="0" y="92801"/>
                </a:lnTo>
                <a:lnTo>
                  <a:pt x="256108" y="92801"/>
                </a:lnTo>
                <a:lnTo>
                  <a:pt x="311863" y="47823"/>
                </a:lnTo>
                <a:lnTo>
                  <a:pt x="257154" y="708"/>
                </a:lnTo>
                <a:lnTo>
                  <a:pt x="0" y="0"/>
                </a:lnTo>
                <a:close/>
              </a:path>
            </a:pathLst>
          </a:custGeom>
          <a:ln w="6103">
            <a:solidFill>
              <a:srgbClr val="000000"/>
            </a:solidFill>
          </a:ln>
        </p:spPr>
        <p:txBody>
          <a:bodyPr wrap="square" lIns="0" tIns="0" rIns="0" bIns="0" rtlCol="0"/>
          <a:lstStyle/>
          <a:p>
            <a:endParaRPr>
              <a:latin typeface="Geneva"/>
              <a:cs typeface="Geneva"/>
            </a:endParaRPr>
          </a:p>
        </p:txBody>
      </p:sp>
      <p:sp>
        <p:nvSpPr>
          <p:cNvPr id="43" name="object 43"/>
          <p:cNvSpPr txBox="1"/>
          <p:nvPr/>
        </p:nvSpPr>
        <p:spPr>
          <a:xfrm>
            <a:off x="1868747" y="3057977"/>
            <a:ext cx="85725" cy="92333"/>
          </a:xfrm>
          <a:prstGeom prst="rect">
            <a:avLst/>
          </a:prstGeom>
        </p:spPr>
        <p:txBody>
          <a:bodyPr vert="horz" wrap="square" lIns="0" tIns="0" rIns="0" bIns="0" rtlCol="0">
            <a:spAutoFit/>
          </a:bodyPr>
          <a:lstStyle/>
          <a:p>
            <a:pPr marL="12700">
              <a:lnSpc>
                <a:spcPct val="100000"/>
              </a:lnSpc>
            </a:pPr>
            <a:r>
              <a:rPr sz="600" b="1" spc="40" dirty="0">
                <a:latin typeface="Geneva"/>
                <a:cs typeface="Geneva"/>
              </a:rPr>
              <a:t>B</a:t>
            </a:r>
            <a:endParaRPr sz="600">
              <a:latin typeface="Geneva"/>
              <a:cs typeface="Geneva"/>
            </a:endParaRP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59994" y="440395"/>
            <a:ext cx="3887977" cy="232384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207897" y="2931038"/>
            <a:ext cx="2544953" cy="122576"/>
          </a:xfrm>
          <a:prstGeom prst="rect">
            <a:avLst/>
          </a:prstGeom>
        </p:spPr>
        <p:txBody>
          <a:bodyPr vert="horz" wrap="square" lIns="0" tIns="0" rIns="0" bIns="0" rtlCol="0">
            <a:spAutoFit/>
          </a:bodyPr>
          <a:lstStyle/>
          <a:p>
            <a:pPr algn="ctr">
              <a:lnSpc>
                <a:spcPts val="955"/>
              </a:lnSpc>
            </a:pPr>
            <a:r>
              <a:rPr sz="800" spc="20" dirty="0">
                <a:solidFill>
                  <a:srgbClr val="4CAD4C"/>
                </a:solidFill>
                <a:latin typeface="Euphemia UCAS"/>
                <a:cs typeface="Euphemia UCAS"/>
              </a:rPr>
              <a:t>A: </a:t>
            </a:r>
            <a:r>
              <a:rPr sz="800" spc="-35" dirty="0">
                <a:solidFill>
                  <a:srgbClr val="4CAD4C"/>
                </a:solidFill>
                <a:latin typeface="Euphemia UCAS"/>
                <a:cs typeface="Euphemia UCAS"/>
              </a:rPr>
              <a:t>Processed </a:t>
            </a:r>
            <a:r>
              <a:rPr sz="800" dirty="0">
                <a:solidFill>
                  <a:srgbClr val="4CAD4C"/>
                </a:solidFill>
                <a:latin typeface="Euphemia UCAS"/>
                <a:cs typeface="Euphemia UCAS"/>
              </a:rPr>
              <a:t>transcript </a:t>
            </a:r>
            <a:r>
              <a:rPr sz="800" spc="20" dirty="0">
                <a:solidFill>
                  <a:srgbClr val="4CAD4C"/>
                </a:solidFill>
                <a:latin typeface="Euphemia UCAS"/>
                <a:cs typeface="Euphemia UCAS"/>
              </a:rPr>
              <a:t>with </a:t>
            </a:r>
            <a:r>
              <a:rPr sz="800" dirty="0">
                <a:solidFill>
                  <a:srgbClr val="4CAD4C"/>
                </a:solidFill>
                <a:latin typeface="Euphemia UCAS"/>
                <a:cs typeface="Euphemia UCAS"/>
              </a:rPr>
              <a:t>introns </a:t>
            </a:r>
            <a:r>
              <a:rPr sz="800" spc="-20" dirty="0">
                <a:solidFill>
                  <a:srgbClr val="4CAD4C"/>
                </a:solidFill>
                <a:latin typeface="Euphemia UCAS"/>
                <a:cs typeface="Euphemia UCAS"/>
              </a:rPr>
              <a:t>spliced </a:t>
            </a:r>
            <a:r>
              <a:rPr sz="800" spc="15" dirty="0">
                <a:solidFill>
                  <a:srgbClr val="4CAD4C"/>
                </a:solidFill>
                <a:latin typeface="Euphemia UCAS"/>
                <a:cs typeface="Euphemia UCAS"/>
              </a:rPr>
              <a:t>out.</a:t>
            </a:r>
            <a:endParaRPr sz="800" dirty="0">
              <a:latin typeface="Euphemia UCAS"/>
              <a:cs typeface="Euphemia UCAS"/>
            </a:endParaRPr>
          </a:p>
        </p:txBody>
      </p:sp>
      <p:sp>
        <p:nvSpPr>
          <p:cNvPr id="6" name="object 4"/>
          <p:cNvSpPr txBox="1"/>
          <p:nvPr/>
        </p:nvSpPr>
        <p:spPr>
          <a:xfrm>
            <a:off x="1364474" y="2797175"/>
            <a:ext cx="2312175" cy="12311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what </a:t>
            </a:r>
            <a:r>
              <a:rPr sz="800" spc="-30" dirty="0">
                <a:solidFill>
                  <a:srgbClr val="D43F39"/>
                </a:solidFill>
                <a:latin typeface="Euphemia UCAS"/>
                <a:cs typeface="Euphemia UCAS"/>
              </a:rPr>
              <a:t>happened </a:t>
            </a:r>
            <a:r>
              <a:rPr sz="800" spc="-45" dirty="0">
                <a:solidFill>
                  <a:srgbClr val="D43F39"/>
                </a:solidFill>
                <a:latin typeface="Euphemia UCAS"/>
                <a:cs typeface="Euphemia UCAS"/>
              </a:rPr>
              <a:t>here?</a:t>
            </a:r>
            <a:endParaRPr sz="800" dirty="0">
              <a:latin typeface="Euphemia UCAS"/>
              <a:cs typeface="Euphemia UCAS"/>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59994" y="440395"/>
            <a:ext cx="3887977" cy="23238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07897" y="2931038"/>
            <a:ext cx="2544953" cy="122576"/>
          </a:xfrm>
          <a:prstGeom prst="rect">
            <a:avLst/>
          </a:prstGeom>
        </p:spPr>
        <p:txBody>
          <a:bodyPr vert="horz" wrap="square" lIns="0" tIns="0" rIns="0" bIns="0" rtlCol="0">
            <a:spAutoFit/>
          </a:bodyPr>
          <a:lstStyle/>
          <a:p>
            <a:pPr algn="ctr">
              <a:lnSpc>
                <a:spcPts val="955"/>
              </a:lnSpc>
            </a:pPr>
            <a:r>
              <a:rPr sz="800" spc="20" dirty="0">
                <a:solidFill>
                  <a:srgbClr val="4CAD4C"/>
                </a:solidFill>
                <a:latin typeface="Euphemia UCAS"/>
                <a:cs typeface="Euphemia UCAS"/>
              </a:rPr>
              <a:t>A: </a:t>
            </a:r>
            <a:r>
              <a:rPr sz="800" spc="-35" dirty="0">
                <a:solidFill>
                  <a:srgbClr val="4CAD4C"/>
                </a:solidFill>
                <a:latin typeface="Euphemia UCAS"/>
                <a:cs typeface="Euphemia UCAS"/>
              </a:rPr>
              <a:t>Processed </a:t>
            </a:r>
            <a:r>
              <a:rPr sz="800" dirty="0">
                <a:solidFill>
                  <a:srgbClr val="4CAD4C"/>
                </a:solidFill>
                <a:latin typeface="Euphemia UCAS"/>
                <a:cs typeface="Euphemia UCAS"/>
              </a:rPr>
              <a:t>transcript </a:t>
            </a:r>
            <a:r>
              <a:rPr sz="800" spc="20" dirty="0">
                <a:solidFill>
                  <a:srgbClr val="4CAD4C"/>
                </a:solidFill>
                <a:latin typeface="Euphemia UCAS"/>
                <a:cs typeface="Euphemia UCAS"/>
              </a:rPr>
              <a:t>with </a:t>
            </a:r>
            <a:r>
              <a:rPr sz="800" dirty="0">
                <a:solidFill>
                  <a:srgbClr val="4CAD4C"/>
                </a:solidFill>
                <a:latin typeface="Euphemia UCAS"/>
                <a:cs typeface="Euphemia UCAS"/>
              </a:rPr>
              <a:t>introns </a:t>
            </a:r>
            <a:r>
              <a:rPr sz="800" spc="-20" dirty="0">
                <a:solidFill>
                  <a:srgbClr val="4CAD4C"/>
                </a:solidFill>
                <a:latin typeface="Euphemia UCAS"/>
                <a:cs typeface="Euphemia UCAS"/>
              </a:rPr>
              <a:t>spliced </a:t>
            </a:r>
            <a:r>
              <a:rPr sz="800" spc="15" dirty="0">
                <a:solidFill>
                  <a:srgbClr val="4CAD4C"/>
                </a:solidFill>
                <a:latin typeface="Euphemia UCAS"/>
                <a:cs typeface="Euphemia UCAS"/>
              </a:rPr>
              <a:t>out.</a:t>
            </a:r>
            <a:endParaRPr sz="800" dirty="0">
              <a:latin typeface="Euphemia UCAS"/>
              <a:cs typeface="Euphemia UCAS"/>
            </a:endParaRPr>
          </a:p>
        </p:txBody>
      </p:sp>
      <p:sp>
        <p:nvSpPr>
          <p:cNvPr id="6" name="object 4"/>
          <p:cNvSpPr txBox="1"/>
          <p:nvPr/>
        </p:nvSpPr>
        <p:spPr>
          <a:xfrm>
            <a:off x="1364474" y="2797175"/>
            <a:ext cx="2312175" cy="123111"/>
          </a:xfrm>
          <a:prstGeom prst="rect">
            <a:avLst/>
          </a:prstGeom>
        </p:spPr>
        <p:txBody>
          <a:bodyPr vert="horz" wrap="square" lIns="0" tIns="0" rIns="0" bIns="0" rtlCol="0">
            <a:spAutoFit/>
          </a:bodyPr>
          <a:lstStyle/>
          <a:p>
            <a:pPr marL="12700">
              <a:lnSpc>
                <a:spcPct val="100000"/>
              </a:lnSpc>
            </a:pPr>
            <a:r>
              <a:rPr sz="800" spc="5" dirty="0">
                <a:solidFill>
                  <a:srgbClr val="D43F39"/>
                </a:solidFill>
                <a:latin typeface="Euphemia UCAS"/>
                <a:cs typeface="Euphemia UCAS"/>
              </a:rPr>
              <a:t>Q: </a:t>
            </a:r>
            <a:r>
              <a:rPr sz="800" spc="-35" dirty="0">
                <a:solidFill>
                  <a:srgbClr val="D43F39"/>
                </a:solidFill>
                <a:latin typeface="Euphemia UCAS"/>
                <a:cs typeface="Euphemia UCAS"/>
              </a:rPr>
              <a:t>Can </a:t>
            </a:r>
            <a:r>
              <a:rPr sz="800" spc="-25" dirty="0">
                <a:solidFill>
                  <a:srgbClr val="D43F39"/>
                </a:solidFill>
                <a:latin typeface="Euphemia UCAS"/>
                <a:cs typeface="Euphemia UCAS"/>
              </a:rPr>
              <a:t>you </a:t>
            </a:r>
            <a:r>
              <a:rPr sz="800" spc="-15" dirty="0">
                <a:solidFill>
                  <a:srgbClr val="D43F39"/>
                </a:solidFill>
                <a:latin typeface="Euphemia UCAS"/>
                <a:cs typeface="Euphemia UCAS"/>
              </a:rPr>
              <a:t>explain </a:t>
            </a:r>
            <a:r>
              <a:rPr sz="800" spc="5" dirty="0">
                <a:solidFill>
                  <a:srgbClr val="D43F39"/>
                </a:solidFill>
                <a:latin typeface="Euphemia UCAS"/>
                <a:cs typeface="Euphemia UCAS"/>
              </a:rPr>
              <a:t>what </a:t>
            </a:r>
            <a:r>
              <a:rPr sz="800" spc="-30" dirty="0">
                <a:solidFill>
                  <a:srgbClr val="D43F39"/>
                </a:solidFill>
                <a:latin typeface="Euphemia UCAS"/>
                <a:cs typeface="Euphemia UCAS"/>
              </a:rPr>
              <a:t>happened </a:t>
            </a:r>
            <a:r>
              <a:rPr sz="800" spc="-45" dirty="0">
                <a:solidFill>
                  <a:srgbClr val="D43F39"/>
                </a:solidFill>
                <a:latin typeface="Euphemia UCAS"/>
                <a:cs typeface="Euphemia UCAS"/>
              </a:rPr>
              <a:t>here?</a:t>
            </a:r>
            <a:endParaRPr sz="800" dirty="0">
              <a:latin typeface="Euphemia UCAS"/>
              <a:cs typeface="Euphemia UCAS"/>
            </a:endParaRPr>
          </a:p>
        </p:txBody>
      </p:sp>
      <p:sp>
        <p:nvSpPr>
          <p:cNvPr id="5" name="object 223">
            <a:extLst>
              <a:ext uri="{FF2B5EF4-FFF2-40B4-BE49-F238E27FC236}">
                <a16:creationId xmlns:a16="http://schemas.microsoft.com/office/drawing/2014/main" id="{1B2829ED-009A-3F4D-ADA5-A328B001E124}"/>
              </a:ext>
            </a:extLst>
          </p:cNvPr>
          <p:cNvSpPr txBox="1"/>
          <p:nvPr/>
        </p:nvSpPr>
        <p:spPr>
          <a:xfrm>
            <a:off x="857250" y="3105561"/>
            <a:ext cx="3390721"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Better to use a splice-aware mapper when working with RNA-seq data, or filter most extreme cases using annotations such as VDB</a:t>
            </a:r>
            <a:endParaRPr sz="700" dirty="0">
              <a:latin typeface="Euphemia UCAS"/>
              <a:cs typeface="Euphemia UCAS"/>
            </a:endParaRPr>
          </a:p>
        </p:txBody>
      </p:sp>
      <p:pic>
        <p:nvPicPr>
          <p:cNvPr id="7" name="Picture 6" descr="A picture containing text, handwear, footwear&#10;&#10;Description automatically generated">
            <a:extLst>
              <a:ext uri="{FF2B5EF4-FFF2-40B4-BE49-F238E27FC236}">
                <a16:creationId xmlns:a16="http://schemas.microsoft.com/office/drawing/2014/main" id="{6F945C57-F26C-6B4F-9BE4-8C62C140C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3038772"/>
            <a:ext cx="342900" cy="241300"/>
          </a:xfrm>
          <a:prstGeom prst="rect">
            <a:avLst/>
          </a:prstGeom>
        </p:spPr>
      </p:pic>
    </p:spTree>
    <p:extLst>
      <p:ext uri="{BB962C8B-B14F-4D97-AF65-F5344CB8AC3E}">
        <p14:creationId xmlns:p14="http://schemas.microsoft.com/office/powerpoint/2010/main" val="371522304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35" dirty="0" err="1">
                <a:latin typeface="Euphemia UCAS"/>
                <a:cs typeface="Euphemia UCAS"/>
              </a:rPr>
              <a:t>Reproducibility</a:t>
            </a:r>
            <a:endParaRPr spc="-75" dirty="0">
              <a:latin typeface="Euphemia UCAS"/>
              <a:cs typeface="Euphemia UCAS"/>
            </a:endParaRPr>
          </a:p>
        </p:txBody>
      </p:sp>
      <p:pic>
        <p:nvPicPr>
          <p:cNvPr id="6" name="Picture 5">
            <a:extLst>
              <a:ext uri="{FF2B5EF4-FFF2-40B4-BE49-F238E27FC236}">
                <a16:creationId xmlns:a16="http://schemas.microsoft.com/office/drawing/2014/main" id="{75C3138F-C376-B641-935B-6DF457C29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66" y="418098"/>
            <a:ext cx="4214921" cy="2245951"/>
          </a:xfrm>
          <a:prstGeom prst="rect">
            <a:avLst/>
          </a:prstGeom>
        </p:spPr>
      </p:pic>
    </p:spTree>
    <p:extLst>
      <p:ext uri="{BB962C8B-B14F-4D97-AF65-F5344CB8AC3E}">
        <p14:creationId xmlns:p14="http://schemas.microsoft.com/office/powerpoint/2010/main" val="3879400585"/>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35" dirty="0" err="1">
                <a:latin typeface="Euphemia UCAS"/>
                <a:cs typeface="Euphemia UCAS"/>
              </a:rPr>
              <a:t>Reproducibility</a:t>
            </a:r>
            <a:endParaRPr spc="-75" dirty="0">
              <a:latin typeface="Euphemia UCAS"/>
              <a:cs typeface="Euphemia UCAS"/>
            </a:endParaRPr>
          </a:p>
        </p:txBody>
      </p:sp>
      <p:pic>
        <p:nvPicPr>
          <p:cNvPr id="6" name="Picture 5">
            <a:extLst>
              <a:ext uri="{FF2B5EF4-FFF2-40B4-BE49-F238E27FC236}">
                <a16:creationId xmlns:a16="http://schemas.microsoft.com/office/drawing/2014/main" id="{75C3138F-C376-B641-935B-6DF457C29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6" y="418098"/>
            <a:ext cx="4214921" cy="2245951"/>
          </a:xfrm>
          <a:prstGeom prst="rect">
            <a:avLst/>
          </a:prstGeom>
        </p:spPr>
      </p:pic>
      <p:sp>
        <p:nvSpPr>
          <p:cNvPr id="7" name="object 223">
            <a:extLst>
              <a:ext uri="{FF2B5EF4-FFF2-40B4-BE49-F238E27FC236}">
                <a16:creationId xmlns:a16="http://schemas.microsoft.com/office/drawing/2014/main" id="{268C50B5-0207-0D47-92EF-ECE0A21E11E8}"/>
              </a:ext>
            </a:extLst>
          </p:cNvPr>
          <p:cNvSpPr txBox="1"/>
          <p:nvPr/>
        </p:nvSpPr>
        <p:spPr>
          <a:xfrm>
            <a:off x="1238250" y="2854323"/>
            <a:ext cx="3962400" cy="107722"/>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Mind the biological variability. If possible, validate and replicate</a:t>
            </a:r>
            <a:endParaRPr sz="700" dirty="0">
              <a:latin typeface="Euphemia UCAS"/>
              <a:cs typeface="Euphemia UCAS"/>
            </a:endParaRPr>
          </a:p>
        </p:txBody>
      </p:sp>
      <p:pic>
        <p:nvPicPr>
          <p:cNvPr id="8" name="Picture 7" descr="A picture containing text, handwear, footwear&#10;&#10;Description automatically generated">
            <a:extLst>
              <a:ext uri="{FF2B5EF4-FFF2-40B4-BE49-F238E27FC236}">
                <a16:creationId xmlns:a16="http://schemas.microsoft.com/office/drawing/2014/main" id="{D816DDAA-A097-0E41-A844-D7218F3FC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2787534"/>
            <a:ext cx="342900" cy="241300"/>
          </a:xfrm>
          <a:prstGeom prst="rect">
            <a:avLst/>
          </a:prstGeom>
        </p:spPr>
      </p:pic>
    </p:spTree>
    <p:extLst>
      <p:ext uri="{BB962C8B-B14F-4D97-AF65-F5344CB8AC3E}">
        <p14:creationId xmlns:p14="http://schemas.microsoft.com/office/powerpoint/2010/main" val="155921094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26" descr="Captura de pantalla 2018-11-26 a las 16.20.32.png">
            <a:extLst>
              <a:ext uri="{FF2B5EF4-FFF2-40B4-BE49-F238E27FC236}">
                <a16:creationId xmlns:a16="http://schemas.microsoft.com/office/drawing/2014/main" id="{CBCF1869-8CC5-EE42-8AD2-520508A56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726" y="1196975"/>
            <a:ext cx="3804324" cy="1981200"/>
          </a:xfrm>
          <a:prstGeom prst="rect">
            <a:avLst/>
          </a:prstGeom>
        </p:spPr>
      </p:pic>
      <p:sp>
        <p:nvSpPr>
          <p:cNvPr id="7" name="Rectangle 6">
            <a:extLst>
              <a:ext uri="{FF2B5EF4-FFF2-40B4-BE49-F238E27FC236}">
                <a16:creationId xmlns:a16="http://schemas.microsoft.com/office/drawing/2014/main" id="{879D9792-958C-4140-A54A-B66A52A9590A}"/>
              </a:ext>
            </a:extLst>
          </p:cNvPr>
          <p:cNvSpPr/>
          <p:nvPr/>
        </p:nvSpPr>
        <p:spPr>
          <a:xfrm>
            <a:off x="400050" y="1196975"/>
            <a:ext cx="37338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90" dirty="0">
                <a:latin typeface="Euphemia UCAS"/>
                <a:cs typeface="Euphemia UCAS"/>
              </a:rPr>
              <a:t>False SNPs </a:t>
            </a:r>
            <a:r>
              <a:rPr spc="-85" dirty="0">
                <a:latin typeface="Euphemia UCAS"/>
                <a:cs typeface="Euphemia UCAS"/>
              </a:rPr>
              <a:t>caused </a:t>
            </a:r>
            <a:r>
              <a:rPr spc="-70" dirty="0">
                <a:latin typeface="Euphemia UCAS"/>
                <a:cs typeface="Euphemia UCAS"/>
              </a:rPr>
              <a:t>by </a:t>
            </a:r>
            <a:r>
              <a:rPr spc="-45" dirty="0">
                <a:latin typeface="Euphemia UCAS"/>
                <a:cs typeface="Euphemia UCAS"/>
              </a:rPr>
              <a:t>incorrect</a:t>
            </a:r>
            <a:r>
              <a:rPr spc="-175" dirty="0">
                <a:latin typeface="Euphemia UCAS"/>
                <a:cs typeface="Euphemia UCAS"/>
              </a:rPr>
              <a:t> </a:t>
            </a:r>
            <a:r>
              <a:rPr spc="-45" dirty="0">
                <a:latin typeface="Euphemia UCAS"/>
                <a:cs typeface="Euphemia UCAS"/>
              </a:rPr>
              <a:t>alignment</a:t>
            </a:r>
          </a:p>
        </p:txBody>
      </p:sp>
      <p:sp>
        <p:nvSpPr>
          <p:cNvPr id="3" name="object 3"/>
          <p:cNvSpPr txBox="1"/>
          <p:nvPr/>
        </p:nvSpPr>
        <p:spPr>
          <a:xfrm>
            <a:off x="347294" y="610222"/>
            <a:ext cx="4015156" cy="467949"/>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Pairwise </a:t>
            </a:r>
            <a:r>
              <a:rPr sz="800" spc="-5" dirty="0">
                <a:latin typeface="Euphemia UCAS"/>
                <a:cs typeface="Euphemia UCAS"/>
              </a:rPr>
              <a:t>alignemnt </a:t>
            </a:r>
            <a:r>
              <a:rPr sz="800" spc="-10" dirty="0">
                <a:latin typeface="Euphemia UCAS"/>
                <a:cs typeface="Euphemia UCAS"/>
              </a:rPr>
              <a:t>artefacts </a:t>
            </a:r>
            <a:r>
              <a:rPr sz="800" spc="-25" dirty="0">
                <a:latin typeface="Euphemia UCAS"/>
                <a:cs typeface="Euphemia UCAS"/>
              </a:rPr>
              <a:t>can lead </a:t>
            </a:r>
            <a:r>
              <a:rPr sz="800" spc="25" dirty="0">
                <a:latin typeface="Euphemia UCAS"/>
                <a:cs typeface="Euphemia UCAS"/>
              </a:rPr>
              <a:t>to </a:t>
            </a:r>
            <a:r>
              <a:rPr sz="800" spc="-35" dirty="0">
                <a:latin typeface="Euphemia UCAS"/>
                <a:cs typeface="Euphemia UCAS"/>
              </a:rPr>
              <a:t>false</a:t>
            </a:r>
            <a:r>
              <a:rPr sz="800" spc="-25" dirty="0">
                <a:latin typeface="Euphemia UCAS"/>
                <a:cs typeface="Euphemia UCAS"/>
              </a:rPr>
              <a:t> </a:t>
            </a:r>
            <a:r>
              <a:rPr sz="800" spc="-30" dirty="0">
                <a:latin typeface="Euphemia UCAS"/>
                <a:cs typeface="Euphemia UCAS"/>
              </a:rPr>
              <a:t>SNPs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multiple </a:t>
            </a:r>
            <a:r>
              <a:rPr sz="800" spc="-45" dirty="0">
                <a:latin typeface="Euphemia UCAS"/>
                <a:cs typeface="Euphemia UCAS"/>
              </a:rPr>
              <a:t>sequence </a:t>
            </a:r>
            <a:r>
              <a:rPr sz="800" spc="-5" dirty="0">
                <a:latin typeface="Euphemia UCAS"/>
                <a:cs typeface="Euphemia UCAS"/>
              </a:rPr>
              <a:t>alignment </a:t>
            </a:r>
            <a:r>
              <a:rPr sz="800" spc="-30" dirty="0">
                <a:latin typeface="Euphemia UCAS"/>
                <a:cs typeface="Euphemia UCAS"/>
              </a:rPr>
              <a:t>is </a:t>
            </a:r>
            <a:r>
              <a:rPr sz="800" spc="10" dirty="0">
                <a:latin typeface="Euphemia UCAS"/>
                <a:cs typeface="Euphemia UCAS"/>
              </a:rPr>
              <a:t>better, </a:t>
            </a:r>
            <a:r>
              <a:rPr sz="800" spc="15" dirty="0">
                <a:latin typeface="Euphemia UCAS"/>
                <a:cs typeface="Euphemia UCAS"/>
              </a:rPr>
              <a:t>but </a:t>
            </a:r>
            <a:r>
              <a:rPr sz="800" spc="-25" dirty="0">
                <a:latin typeface="Euphemia UCAS"/>
                <a:cs typeface="Euphemia UCAS"/>
              </a:rPr>
              <a:t>very</a:t>
            </a:r>
            <a:r>
              <a:rPr sz="800" spc="135" dirty="0">
                <a:latin typeface="Euphemia UCAS"/>
                <a:cs typeface="Euphemia UCAS"/>
              </a:rPr>
              <a:t> </a:t>
            </a:r>
            <a:r>
              <a:rPr sz="800" spc="-35" dirty="0">
                <a:latin typeface="Euphemia UCAS"/>
                <a:cs typeface="Euphemia UCAS"/>
              </a:rPr>
              <a:t>expensive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10" dirty="0">
                <a:latin typeface="Euphemia UCAS"/>
                <a:cs typeface="Euphemia UCAS"/>
              </a:rPr>
              <a:t>instead: </a:t>
            </a:r>
            <a:r>
              <a:rPr sz="800" spc="-55" dirty="0">
                <a:latin typeface="Euphemia UCAS"/>
                <a:cs typeface="Euphemia UCAS"/>
              </a:rPr>
              <a:t>base </a:t>
            </a:r>
            <a:r>
              <a:rPr sz="800" spc="-5" dirty="0">
                <a:latin typeface="Euphemia UCAS"/>
                <a:cs typeface="Euphemia UCAS"/>
              </a:rPr>
              <a:t>alignment </a:t>
            </a:r>
            <a:r>
              <a:rPr sz="800" dirty="0">
                <a:latin typeface="Euphemia UCAS"/>
                <a:cs typeface="Euphemia UCAS"/>
              </a:rPr>
              <a:t>quality </a:t>
            </a:r>
            <a:r>
              <a:rPr sz="800" spc="30" dirty="0">
                <a:latin typeface="Euphemia UCAS"/>
                <a:cs typeface="Euphemia UCAS"/>
              </a:rPr>
              <a:t>(BAQ) </a:t>
            </a:r>
            <a:r>
              <a:rPr sz="800" spc="25" dirty="0">
                <a:latin typeface="Euphemia UCAS"/>
                <a:cs typeface="Euphemia UCAS"/>
              </a:rPr>
              <a:t>to </a:t>
            </a:r>
            <a:r>
              <a:rPr sz="800" spc="-20" dirty="0">
                <a:latin typeface="Euphemia UCAS"/>
                <a:cs typeface="Euphemia UCAS"/>
              </a:rPr>
              <a:t>lower </a:t>
            </a:r>
            <a:r>
              <a:rPr sz="800" dirty="0">
                <a:latin typeface="Euphemia UCAS"/>
                <a:cs typeface="Euphemia UCAS"/>
              </a:rPr>
              <a:t>quality </a:t>
            </a:r>
            <a:r>
              <a:rPr sz="800" spc="5" dirty="0">
                <a:latin typeface="Euphemia UCAS"/>
                <a:cs typeface="Euphemia UCAS"/>
              </a:rPr>
              <a:t>of </a:t>
            </a:r>
            <a:r>
              <a:rPr sz="800" spc="-25" dirty="0">
                <a:latin typeface="Euphemia UCAS"/>
                <a:cs typeface="Euphemia UCAS"/>
              </a:rPr>
              <a:t>misaligned </a:t>
            </a:r>
            <a:r>
              <a:rPr sz="800" spc="-65" dirty="0">
                <a:latin typeface="Euphemia UCAS"/>
                <a:cs typeface="Euphemia UCAS"/>
              </a:rPr>
              <a:t>bases</a:t>
            </a:r>
            <a:endParaRPr sz="800" dirty="0">
              <a:latin typeface="Euphemia UCAS"/>
              <a:cs typeface="Euphemia UCAS"/>
            </a:endParaRPr>
          </a:p>
        </p:txBody>
      </p:sp>
      <p:sp>
        <p:nvSpPr>
          <p:cNvPr id="4" name="Rectangle 3">
            <a:extLst>
              <a:ext uri="{FF2B5EF4-FFF2-40B4-BE49-F238E27FC236}">
                <a16:creationId xmlns:a16="http://schemas.microsoft.com/office/drawing/2014/main" id="{FF9C64E5-62D3-494C-A3D8-AB6F1D72E202}"/>
              </a:ext>
            </a:extLst>
          </p:cNvPr>
          <p:cNvSpPr/>
          <p:nvPr/>
        </p:nvSpPr>
        <p:spPr>
          <a:xfrm>
            <a:off x="2000250" y="2983094"/>
            <a:ext cx="609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6" name="Picture 5" descr="A picture containing calendar&#10;&#10;Description automatically generated">
            <a:extLst>
              <a:ext uri="{FF2B5EF4-FFF2-40B4-BE49-F238E27FC236}">
                <a16:creationId xmlns:a16="http://schemas.microsoft.com/office/drawing/2014/main" id="{9966702A-057E-7845-82CB-307B40018F7D}"/>
              </a:ext>
            </a:extLst>
          </p:cNvPr>
          <p:cNvPicPr>
            <a:picLocks noChangeAspect="1"/>
          </p:cNvPicPr>
          <p:nvPr/>
        </p:nvPicPr>
        <p:blipFill rotWithShape="1">
          <a:blip r:embed="rId4">
            <a:extLst>
              <a:ext uri="{28A0092B-C50C-407E-A947-70E740481C1C}">
                <a14:useLocalDpi xmlns:a14="http://schemas.microsoft.com/office/drawing/2010/main" val="0"/>
              </a:ext>
            </a:extLst>
          </a:blip>
          <a:srcRect r="2224"/>
          <a:stretch/>
        </p:blipFill>
        <p:spPr>
          <a:xfrm>
            <a:off x="450000" y="1422000"/>
            <a:ext cx="3182400" cy="642772"/>
          </a:xfrm>
          <a:prstGeom prst="rect">
            <a:avLst/>
          </a:prstGeom>
        </p:spPr>
      </p:pic>
    </p:spTree>
    <p:extLst>
      <p:ext uri="{BB962C8B-B14F-4D97-AF65-F5344CB8AC3E}">
        <p14:creationId xmlns:p14="http://schemas.microsoft.com/office/powerpoint/2010/main" val="784384677"/>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90" dirty="0">
                <a:latin typeface="Euphemia UCAS"/>
                <a:cs typeface="Euphemia UCAS"/>
              </a:rPr>
              <a:t>False SNPs </a:t>
            </a:r>
            <a:r>
              <a:rPr spc="-85" dirty="0">
                <a:latin typeface="Euphemia UCAS"/>
                <a:cs typeface="Euphemia UCAS"/>
              </a:rPr>
              <a:t>caused </a:t>
            </a:r>
            <a:r>
              <a:rPr spc="-70" dirty="0">
                <a:latin typeface="Euphemia UCAS"/>
                <a:cs typeface="Euphemia UCAS"/>
              </a:rPr>
              <a:t>by </a:t>
            </a:r>
            <a:r>
              <a:rPr spc="-45" dirty="0">
                <a:latin typeface="Euphemia UCAS"/>
                <a:cs typeface="Euphemia UCAS"/>
              </a:rPr>
              <a:t>incorrect</a:t>
            </a:r>
            <a:r>
              <a:rPr spc="-175" dirty="0">
                <a:latin typeface="Euphemia UCAS"/>
                <a:cs typeface="Euphemia UCAS"/>
              </a:rPr>
              <a:t> </a:t>
            </a:r>
            <a:r>
              <a:rPr spc="-45" dirty="0">
                <a:latin typeface="Euphemia UCAS"/>
                <a:cs typeface="Euphemia UCAS"/>
              </a:rPr>
              <a:t>alignment</a:t>
            </a:r>
          </a:p>
        </p:txBody>
      </p:sp>
      <p:sp>
        <p:nvSpPr>
          <p:cNvPr id="3" name="object 3"/>
          <p:cNvSpPr txBox="1"/>
          <p:nvPr/>
        </p:nvSpPr>
        <p:spPr>
          <a:xfrm>
            <a:off x="347294" y="610222"/>
            <a:ext cx="4015156" cy="467949"/>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Pairwise </a:t>
            </a:r>
            <a:r>
              <a:rPr sz="800" spc="-5" dirty="0">
                <a:latin typeface="Euphemia UCAS"/>
                <a:cs typeface="Euphemia UCAS"/>
              </a:rPr>
              <a:t>alignemnt </a:t>
            </a:r>
            <a:r>
              <a:rPr sz="800" spc="-10" dirty="0">
                <a:latin typeface="Euphemia UCAS"/>
                <a:cs typeface="Euphemia UCAS"/>
              </a:rPr>
              <a:t>artefacts </a:t>
            </a:r>
            <a:r>
              <a:rPr sz="800" spc="-25" dirty="0">
                <a:latin typeface="Euphemia UCAS"/>
                <a:cs typeface="Euphemia UCAS"/>
              </a:rPr>
              <a:t>can lead </a:t>
            </a:r>
            <a:r>
              <a:rPr sz="800" spc="25" dirty="0">
                <a:latin typeface="Euphemia UCAS"/>
                <a:cs typeface="Euphemia UCAS"/>
              </a:rPr>
              <a:t>to </a:t>
            </a:r>
            <a:r>
              <a:rPr sz="800" spc="-35" dirty="0">
                <a:latin typeface="Euphemia UCAS"/>
                <a:cs typeface="Euphemia UCAS"/>
              </a:rPr>
              <a:t>false</a:t>
            </a:r>
            <a:r>
              <a:rPr sz="800" spc="-25" dirty="0">
                <a:latin typeface="Euphemia UCAS"/>
                <a:cs typeface="Euphemia UCAS"/>
              </a:rPr>
              <a:t> </a:t>
            </a:r>
            <a:r>
              <a:rPr sz="800" spc="-30" dirty="0">
                <a:latin typeface="Euphemia UCAS"/>
                <a:cs typeface="Euphemia UCAS"/>
              </a:rPr>
              <a:t>SNPs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multiple </a:t>
            </a:r>
            <a:r>
              <a:rPr sz="800" spc="-45" dirty="0">
                <a:latin typeface="Euphemia UCAS"/>
                <a:cs typeface="Euphemia UCAS"/>
              </a:rPr>
              <a:t>sequence </a:t>
            </a:r>
            <a:r>
              <a:rPr sz="800" spc="-5" dirty="0">
                <a:latin typeface="Euphemia UCAS"/>
                <a:cs typeface="Euphemia UCAS"/>
              </a:rPr>
              <a:t>alignment </a:t>
            </a:r>
            <a:r>
              <a:rPr sz="800" spc="-30" dirty="0">
                <a:latin typeface="Euphemia UCAS"/>
                <a:cs typeface="Euphemia UCAS"/>
              </a:rPr>
              <a:t>is </a:t>
            </a:r>
            <a:r>
              <a:rPr sz="800" spc="10" dirty="0">
                <a:latin typeface="Euphemia UCAS"/>
                <a:cs typeface="Euphemia UCAS"/>
              </a:rPr>
              <a:t>better, </a:t>
            </a:r>
            <a:r>
              <a:rPr sz="800" spc="15" dirty="0">
                <a:latin typeface="Euphemia UCAS"/>
                <a:cs typeface="Euphemia UCAS"/>
              </a:rPr>
              <a:t>but </a:t>
            </a:r>
            <a:r>
              <a:rPr sz="800" spc="-25" dirty="0">
                <a:latin typeface="Euphemia UCAS"/>
                <a:cs typeface="Euphemia UCAS"/>
              </a:rPr>
              <a:t>very</a:t>
            </a:r>
            <a:r>
              <a:rPr sz="800" spc="135" dirty="0">
                <a:latin typeface="Euphemia UCAS"/>
                <a:cs typeface="Euphemia UCAS"/>
              </a:rPr>
              <a:t> </a:t>
            </a:r>
            <a:r>
              <a:rPr sz="800" spc="-35" dirty="0">
                <a:latin typeface="Euphemia UCAS"/>
                <a:cs typeface="Euphemia UCAS"/>
              </a:rPr>
              <a:t>expensive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10" dirty="0">
                <a:latin typeface="Euphemia UCAS"/>
                <a:cs typeface="Euphemia UCAS"/>
              </a:rPr>
              <a:t>instead: </a:t>
            </a:r>
            <a:r>
              <a:rPr sz="800" spc="-55" dirty="0">
                <a:latin typeface="Euphemia UCAS"/>
                <a:cs typeface="Euphemia UCAS"/>
              </a:rPr>
              <a:t>base </a:t>
            </a:r>
            <a:r>
              <a:rPr sz="800" spc="-5" dirty="0">
                <a:latin typeface="Euphemia UCAS"/>
                <a:cs typeface="Euphemia UCAS"/>
              </a:rPr>
              <a:t>alignment </a:t>
            </a:r>
            <a:r>
              <a:rPr sz="800" dirty="0">
                <a:latin typeface="Euphemia UCAS"/>
                <a:cs typeface="Euphemia UCAS"/>
              </a:rPr>
              <a:t>quality </a:t>
            </a:r>
            <a:r>
              <a:rPr sz="800" spc="30" dirty="0">
                <a:latin typeface="Euphemia UCAS"/>
                <a:cs typeface="Euphemia UCAS"/>
              </a:rPr>
              <a:t>(BAQ) </a:t>
            </a:r>
            <a:r>
              <a:rPr sz="800" spc="25" dirty="0">
                <a:latin typeface="Euphemia UCAS"/>
                <a:cs typeface="Euphemia UCAS"/>
              </a:rPr>
              <a:t>to </a:t>
            </a:r>
            <a:r>
              <a:rPr sz="800" spc="-20" dirty="0">
                <a:latin typeface="Euphemia UCAS"/>
                <a:cs typeface="Euphemia UCAS"/>
              </a:rPr>
              <a:t>lower </a:t>
            </a:r>
            <a:r>
              <a:rPr sz="800" dirty="0">
                <a:latin typeface="Euphemia UCAS"/>
                <a:cs typeface="Euphemia UCAS"/>
              </a:rPr>
              <a:t>quality </a:t>
            </a:r>
            <a:r>
              <a:rPr sz="800" spc="5" dirty="0">
                <a:latin typeface="Euphemia UCAS"/>
                <a:cs typeface="Euphemia UCAS"/>
              </a:rPr>
              <a:t>of </a:t>
            </a:r>
            <a:r>
              <a:rPr sz="800" spc="-25" dirty="0">
                <a:latin typeface="Euphemia UCAS"/>
                <a:cs typeface="Euphemia UCAS"/>
              </a:rPr>
              <a:t>misaligned </a:t>
            </a:r>
            <a:r>
              <a:rPr sz="800" spc="-65" dirty="0">
                <a:latin typeface="Euphemia UCAS"/>
                <a:cs typeface="Euphemia UCAS"/>
              </a:rPr>
              <a:t>bases</a:t>
            </a:r>
            <a:endParaRPr sz="800" dirty="0">
              <a:latin typeface="Euphemia UCAS"/>
              <a:cs typeface="Euphemia UCAS"/>
            </a:endParaRPr>
          </a:p>
        </p:txBody>
      </p:sp>
      <p:pic>
        <p:nvPicPr>
          <p:cNvPr id="27" name="Imagen 26" descr="Captura de pantalla 2018-11-26 a las 16.20.3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726" y="1196975"/>
            <a:ext cx="3804324" cy="1981200"/>
          </a:xfrm>
          <a:prstGeom prst="rect">
            <a:avLst/>
          </a:prstGeom>
        </p:spPr>
      </p:pic>
    </p:spTree>
    <p:extLst>
      <p:ext uri="{BB962C8B-B14F-4D97-AF65-F5344CB8AC3E}">
        <p14:creationId xmlns:p14="http://schemas.microsoft.com/office/powerpoint/2010/main" val="2766671752"/>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90" dirty="0" err="1">
                <a:latin typeface="Euphemia UCAS"/>
                <a:cs typeface="Euphemia UCAS"/>
              </a:rPr>
              <a:t>What</a:t>
            </a:r>
            <a:r>
              <a:rPr lang="es-ES" spc="-90" dirty="0">
                <a:latin typeface="Euphemia UCAS"/>
                <a:cs typeface="Euphemia UCAS"/>
              </a:rPr>
              <a:t> do </a:t>
            </a:r>
            <a:r>
              <a:rPr lang="es-ES" spc="-90" dirty="0" err="1">
                <a:latin typeface="Euphemia UCAS"/>
                <a:cs typeface="Euphemia UCAS"/>
              </a:rPr>
              <a:t>good</a:t>
            </a:r>
            <a:r>
              <a:rPr lang="es-ES" spc="-90" dirty="0">
                <a:latin typeface="Euphemia UCAS"/>
                <a:cs typeface="Euphemia UCAS"/>
              </a:rPr>
              <a:t> </a:t>
            </a:r>
            <a:r>
              <a:rPr lang="es-ES" spc="-90" dirty="0" err="1">
                <a:latin typeface="Euphemia UCAS"/>
                <a:cs typeface="Euphemia UCAS"/>
              </a:rPr>
              <a:t>SNPs</a:t>
            </a:r>
            <a:r>
              <a:rPr lang="es-ES" spc="-90" dirty="0">
                <a:latin typeface="Euphemia UCAS"/>
                <a:cs typeface="Euphemia UCAS"/>
              </a:rPr>
              <a:t> look </a:t>
            </a:r>
            <a:r>
              <a:rPr lang="es-ES" spc="-90" dirty="0" err="1">
                <a:latin typeface="Euphemia UCAS"/>
                <a:cs typeface="Euphemia UCAS"/>
              </a:rPr>
              <a:t>like</a:t>
            </a:r>
            <a:r>
              <a:rPr lang="es-ES" spc="-90" dirty="0">
                <a:latin typeface="Euphemia UCAS"/>
                <a:cs typeface="Euphemia UCAS"/>
              </a:rPr>
              <a:t>?</a:t>
            </a:r>
            <a:endParaRPr spc="-45" dirty="0">
              <a:latin typeface="Euphemia UCAS"/>
              <a:cs typeface="Euphemia UCAS"/>
            </a:endParaRPr>
          </a:p>
        </p:txBody>
      </p:sp>
      <p:pic>
        <p:nvPicPr>
          <p:cNvPr id="5" name="Picture 4" descr="Chart&#10;&#10;Description automatically generated">
            <a:extLst>
              <a:ext uri="{FF2B5EF4-FFF2-40B4-BE49-F238E27FC236}">
                <a16:creationId xmlns:a16="http://schemas.microsoft.com/office/drawing/2014/main" id="{1E2F24DA-6B49-5543-AB0A-2751BC673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484637"/>
            <a:ext cx="4286250" cy="2328881"/>
          </a:xfrm>
          <a:prstGeom prst="rect">
            <a:avLst/>
          </a:prstGeom>
        </p:spPr>
      </p:pic>
    </p:spTree>
    <p:extLst>
      <p:ext uri="{BB962C8B-B14F-4D97-AF65-F5344CB8AC3E}">
        <p14:creationId xmlns:p14="http://schemas.microsoft.com/office/powerpoint/2010/main" val="3586753303"/>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90" dirty="0" err="1">
                <a:latin typeface="Euphemia UCAS"/>
                <a:cs typeface="Euphemia UCAS"/>
              </a:rPr>
              <a:t>What</a:t>
            </a:r>
            <a:r>
              <a:rPr lang="es-ES" spc="-90" dirty="0">
                <a:latin typeface="Euphemia UCAS"/>
                <a:cs typeface="Euphemia UCAS"/>
              </a:rPr>
              <a:t> do </a:t>
            </a:r>
            <a:r>
              <a:rPr lang="es-ES" spc="-90" dirty="0" err="1">
                <a:latin typeface="Euphemia UCAS"/>
                <a:cs typeface="Euphemia UCAS"/>
              </a:rPr>
              <a:t>good</a:t>
            </a:r>
            <a:r>
              <a:rPr lang="es-ES" spc="-90" dirty="0">
                <a:latin typeface="Euphemia UCAS"/>
                <a:cs typeface="Euphemia UCAS"/>
              </a:rPr>
              <a:t> </a:t>
            </a:r>
            <a:r>
              <a:rPr lang="es-ES" spc="-90" dirty="0" err="1">
                <a:latin typeface="Euphemia UCAS"/>
                <a:cs typeface="Euphemia UCAS"/>
              </a:rPr>
              <a:t>SNPs</a:t>
            </a:r>
            <a:r>
              <a:rPr lang="es-ES" spc="-90" dirty="0">
                <a:latin typeface="Euphemia UCAS"/>
                <a:cs typeface="Euphemia UCAS"/>
              </a:rPr>
              <a:t> look </a:t>
            </a:r>
            <a:r>
              <a:rPr lang="es-ES" spc="-90" dirty="0" err="1">
                <a:latin typeface="Euphemia UCAS"/>
                <a:cs typeface="Euphemia UCAS"/>
              </a:rPr>
              <a:t>like</a:t>
            </a:r>
            <a:r>
              <a:rPr lang="es-ES" spc="-90" dirty="0">
                <a:latin typeface="Euphemia UCAS"/>
                <a:cs typeface="Euphemia UCAS"/>
              </a:rPr>
              <a:t>?</a:t>
            </a:r>
            <a:endParaRPr spc="-45" dirty="0">
              <a:latin typeface="Euphemia UCAS"/>
              <a:cs typeface="Euphemia UCAS"/>
            </a:endParaRPr>
          </a:p>
        </p:txBody>
      </p:sp>
      <p:pic>
        <p:nvPicPr>
          <p:cNvPr id="4" name="Picture 3" descr="Funnel chart&#10;&#10;Description automatically generated with medium confidence">
            <a:extLst>
              <a:ext uri="{FF2B5EF4-FFF2-40B4-BE49-F238E27FC236}">
                <a16:creationId xmlns:a16="http://schemas.microsoft.com/office/drawing/2014/main" id="{60DCC07B-8EC7-384D-80D2-AC1AB489D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25" y="434975"/>
            <a:ext cx="4414604" cy="1371600"/>
          </a:xfrm>
          <a:prstGeom prst="rect">
            <a:avLst/>
          </a:prstGeom>
        </p:spPr>
      </p:pic>
    </p:spTree>
    <p:extLst>
      <p:ext uri="{BB962C8B-B14F-4D97-AF65-F5344CB8AC3E}">
        <p14:creationId xmlns:p14="http://schemas.microsoft.com/office/powerpoint/2010/main" val="2714121338"/>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90" dirty="0" err="1">
                <a:latin typeface="Euphemia UCAS"/>
                <a:cs typeface="Euphemia UCAS"/>
              </a:rPr>
              <a:t>What</a:t>
            </a:r>
            <a:r>
              <a:rPr lang="es-ES" spc="-90" dirty="0">
                <a:latin typeface="Euphemia UCAS"/>
                <a:cs typeface="Euphemia UCAS"/>
              </a:rPr>
              <a:t> do </a:t>
            </a:r>
            <a:r>
              <a:rPr lang="es-ES" spc="-90" dirty="0" err="1">
                <a:latin typeface="Euphemia UCAS"/>
                <a:cs typeface="Euphemia UCAS"/>
              </a:rPr>
              <a:t>good</a:t>
            </a:r>
            <a:r>
              <a:rPr lang="es-ES" spc="-90" dirty="0">
                <a:latin typeface="Euphemia UCAS"/>
                <a:cs typeface="Euphemia UCAS"/>
              </a:rPr>
              <a:t> </a:t>
            </a:r>
            <a:r>
              <a:rPr lang="es-ES" spc="-90" dirty="0" err="1">
                <a:latin typeface="Euphemia UCAS"/>
                <a:cs typeface="Euphemia UCAS"/>
              </a:rPr>
              <a:t>SNPs</a:t>
            </a:r>
            <a:r>
              <a:rPr lang="es-ES" spc="-90" dirty="0">
                <a:latin typeface="Euphemia UCAS"/>
                <a:cs typeface="Euphemia UCAS"/>
              </a:rPr>
              <a:t> look </a:t>
            </a:r>
            <a:r>
              <a:rPr lang="es-ES" spc="-90" dirty="0" err="1">
                <a:latin typeface="Euphemia UCAS"/>
                <a:cs typeface="Euphemia UCAS"/>
              </a:rPr>
              <a:t>like</a:t>
            </a:r>
            <a:r>
              <a:rPr lang="es-ES" spc="-90" dirty="0">
                <a:latin typeface="Euphemia UCAS"/>
                <a:cs typeface="Euphemia UCAS"/>
              </a:rPr>
              <a:t>?</a:t>
            </a:r>
            <a:endParaRPr spc="-45" dirty="0">
              <a:latin typeface="Euphemia UCAS"/>
              <a:cs typeface="Euphemia UCAS"/>
            </a:endParaRPr>
          </a:p>
        </p:txBody>
      </p:sp>
      <p:pic>
        <p:nvPicPr>
          <p:cNvPr id="4" name="Picture 3" descr="Chart&#10;&#10;Description automatically generated">
            <a:extLst>
              <a:ext uri="{FF2B5EF4-FFF2-40B4-BE49-F238E27FC236}">
                <a16:creationId xmlns:a16="http://schemas.microsoft.com/office/drawing/2014/main" id="{3544B539-A2C0-9B4D-8CBC-400383DA8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00" y="585323"/>
            <a:ext cx="4419498" cy="2290104"/>
          </a:xfrm>
          <a:prstGeom prst="rect">
            <a:avLst/>
          </a:prstGeom>
        </p:spPr>
      </p:pic>
    </p:spTree>
    <p:extLst>
      <p:ext uri="{BB962C8B-B14F-4D97-AF65-F5344CB8AC3E}">
        <p14:creationId xmlns:p14="http://schemas.microsoft.com/office/powerpoint/2010/main" val="81916765"/>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90" dirty="0" err="1">
                <a:latin typeface="Euphemia UCAS"/>
                <a:cs typeface="Euphemia UCAS"/>
              </a:rPr>
              <a:t>What</a:t>
            </a:r>
            <a:r>
              <a:rPr lang="es-ES" spc="-90" dirty="0">
                <a:latin typeface="Euphemia UCAS"/>
                <a:cs typeface="Euphemia UCAS"/>
              </a:rPr>
              <a:t> do </a:t>
            </a:r>
            <a:r>
              <a:rPr lang="es-ES" spc="-90" dirty="0" err="1">
                <a:latin typeface="Euphemia UCAS"/>
                <a:cs typeface="Euphemia UCAS"/>
              </a:rPr>
              <a:t>good</a:t>
            </a:r>
            <a:r>
              <a:rPr lang="es-ES" spc="-90" dirty="0">
                <a:latin typeface="Euphemia UCAS"/>
                <a:cs typeface="Euphemia UCAS"/>
              </a:rPr>
              <a:t> </a:t>
            </a:r>
            <a:r>
              <a:rPr lang="es-ES" spc="-90" dirty="0" err="1">
                <a:latin typeface="Euphemia UCAS"/>
                <a:cs typeface="Euphemia UCAS"/>
              </a:rPr>
              <a:t>SNPs</a:t>
            </a:r>
            <a:r>
              <a:rPr lang="es-ES" spc="-90" dirty="0">
                <a:latin typeface="Euphemia UCAS"/>
                <a:cs typeface="Euphemia UCAS"/>
              </a:rPr>
              <a:t> look </a:t>
            </a:r>
            <a:r>
              <a:rPr lang="es-ES" spc="-90" dirty="0" err="1">
                <a:latin typeface="Euphemia UCAS"/>
                <a:cs typeface="Euphemia UCAS"/>
              </a:rPr>
              <a:t>like</a:t>
            </a:r>
            <a:r>
              <a:rPr lang="es-ES" spc="-90" dirty="0">
                <a:latin typeface="Euphemia UCAS"/>
                <a:cs typeface="Euphemia UCAS"/>
              </a:rPr>
              <a:t>?</a:t>
            </a:r>
            <a:endParaRPr spc="-45" dirty="0">
              <a:latin typeface="Euphemia UCAS"/>
              <a:cs typeface="Euphemia UCAS"/>
            </a:endParaRPr>
          </a:p>
        </p:txBody>
      </p:sp>
      <p:pic>
        <p:nvPicPr>
          <p:cNvPr id="5" name="Picture 4" descr="Graphical user interface, application, table, Excel&#10;&#10;Description automatically generated">
            <a:extLst>
              <a:ext uri="{FF2B5EF4-FFF2-40B4-BE49-F238E27FC236}">
                <a16:creationId xmlns:a16="http://schemas.microsoft.com/office/drawing/2014/main" id="{C19D82A5-9D64-F541-B7F6-AE9BAB998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8" y="511175"/>
            <a:ext cx="4438650" cy="2622060"/>
          </a:xfrm>
          <a:prstGeom prst="rect">
            <a:avLst/>
          </a:prstGeom>
        </p:spPr>
      </p:pic>
    </p:spTree>
    <p:extLst>
      <p:ext uri="{BB962C8B-B14F-4D97-AF65-F5344CB8AC3E}">
        <p14:creationId xmlns:p14="http://schemas.microsoft.com/office/powerpoint/2010/main" val="442764302"/>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5" dirty="0">
                <a:latin typeface="Euphemia UCAS"/>
                <a:cs typeface="Euphemia UCAS"/>
              </a:rPr>
              <a:t>Some</a:t>
            </a:r>
            <a:r>
              <a:rPr spc="30" dirty="0">
                <a:latin typeface="Euphemia UCAS"/>
                <a:cs typeface="Euphemia UCAS"/>
              </a:rPr>
              <a:t> </a:t>
            </a:r>
            <a:r>
              <a:rPr spc="-35" dirty="0">
                <a:latin typeface="Euphemia UCAS"/>
                <a:cs typeface="Euphemia UCAS"/>
              </a:rPr>
              <a:t>terminology</a:t>
            </a:r>
          </a:p>
        </p:txBody>
      </p:sp>
      <p:sp>
        <p:nvSpPr>
          <p:cNvPr id="3" name="object 3"/>
          <p:cNvSpPr txBox="1"/>
          <p:nvPr/>
        </p:nvSpPr>
        <p:spPr>
          <a:xfrm>
            <a:off x="347294" y="474675"/>
            <a:ext cx="3634156" cy="1788810"/>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The </a:t>
            </a:r>
            <a:r>
              <a:rPr sz="800" spc="-15" dirty="0">
                <a:latin typeface="Euphemia UCAS"/>
                <a:cs typeface="Euphemia UCAS"/>
              </a:rPr>
              <a:t>goal </a:t>
            </a:r>
            <a:r>
              <a:rPr sz="800" spc="-30" dirty="0">
                <a:latin typeface="Euphemia UCAS"/>
                <a:cs typeface="Euphemia UCAS"/>
              </a:rPr>
              <a:t>is </a:t>
            </a:r>
            <a:r>
              <a:rPr sz="800" spc="25" dirty="0">
                <a:latin typeface="Euphemia UCAS"/>
                <a:cs typeface="Euphemia UCAS"/>
              </a:rPr>
              <a:t>to </a:t>
            </a:r>
            <a:r>
              <a:rPr sz="800" spc="-20" dirty="0">
                <a:latin typeface="Euphemia UCAS"/>
                <a:cs typeface="Euphemia UCAS"/>
              </a:rPr>
              <a:t>determine </a:t>
            </a:r>
            <a:r>
              <a:rPr sz="800" spc="-5" dirty="0">
                <a:latin typeface="Euphemia UCAS"/>
                <a:cs typeface="Euphemia UCAS"/>
              </a:rPr>
              <a:t>the </a:t>
            </a:r>
            <a:r>
              <a:rPr sz="800" spc="-20" dirty="0">
                <a:latin typeface="Euphemia UCAS"/>
                <a:cs typeface="Euphemia UCAS"/>
              </a:rPr>
              <a:t>genotype </a:t>
            </a:r>
            <a:r>
              <a:rPr sz="800" spc="20" dirty="0">
                <a:latin typeface="Euphemia UCAS"/>
                <a:cs typeface="Euphemia UCAS"/>
              </a:rPr>
              <a:t>at </a:t>
            </a:r>
            <a:r>
              <a:rPr sz="800" spc="-35" dirty="0">
                <a:latin typeface="Euphemia UCAS"/>
                <a:cs typeface="Euphemia UCAS"/>
              </a:rPr>
              <a:t>each </a:t>
            </a:r>
            <a:r>
              <a:rPr sz="800" dirty="0">
                <a:latin typeface="Euphemia UCAS"/>
                <a:cs typeface="Euphemia UCAS"/>
              </a:rPr>
              <a:t>position </a:t>
            </a:r>
            <a:r>
              <a:rPr sz="800" spc="5" dirty="0">
                <a:latin typeface="Euphemia UCAS"/>
                <a:cs typeface="Euphemia UCAS"/>
              </a:rPr>
              <a:t>in </a:t>
            </a:r>
            <a:r>
              <a:rPr sz="800" dirty="0">
                <a:latin typeface="Euphemia UCAS"/>
                <a:cs typeface="Euphemia UCAS"/>
              </a:rPr>
              <a:t>the </a:t>
            </a:r>
            <a:r>
              <a:rPr sz="800" spc="-35" dirty="0">
                <a:latin typeface="Euphemia UCAS"/>
                <a:cs typeface="Euphemia UCAS"/>
              </a:rPr>
              <a:t>genome</a:t>
            </a:r>
            <a:endParaRPr sz="800" dirty="0">
              <a:latin typeface="Euphemia UCAS"/>
              <a:cs typeface="Euphemia UCAS"/>
            </a:endParaRPr>
          </a:p>
          <a:p>
            <a:pPr>
              <a:lnSpc>
                <a:spcPct val="100000"/>
              </a:lnSpc>
              <a:spcBef>
                <a:spcPts val="28"/>
              </a:spcBef>
            </a:pPr>
            <a:endParaRPr sz="700" dirty="0">
              <a:latin typeface="Euphemia UCAS"/>
              <a:cs typeface="Euphemia UCAS"/>
            </a:endParaRPr>
          </a:p>
          <a:p>
            <a:pPr marL="12700">
              <a:lnSpc>
                <a:spcPct val="100000"/>
              </a:lnSpc>
            </a:pPr>
            <a:r>
              <a:rPr sz="800" b="1" spc="-25" dirty="0">
                <a:latin typeface="Euphemia UCAS"/>
                <a:cs typeface="Euphemia UCAS"/>
              </a:rPr>
              <a:t>Genotype</a:t>
            </a:r>
            <a:endParaRPr sz="800" b="1"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in </a:t>
            </a:r>
            <a:r>
              <a:rPr sz="800" spc="-5" dirty="0">
                <a:latin typeface="Euphemia UCAS"/>
                <a:cs typeface="Euphemia UCAS"/>
              </a:rPr>
              <a:t>the </a:t>
            </a:r>
            <a:r>
              <a:rPr sz="800" spc="-20" dirty="0">
                <a:latin typeface="Euphemia UCAS"/>
                <a:cs typeface="Euphemia UCAS"/>
              </a:rPr>
              <a:t>broad </a:t>
            </a:r>
            <a:r>
              <a:rPr sz="800" spc="-60" dirty="0">
                <a:latin typeface="Euphemia UCAS"/>
                <a:cs typeface="Euphemia UCAS"/>
              </a:rPr>
              <a:t>sense  </a:t>
            </a:r>
            <a:r>
              <a:rPr sz="800" spc="10" dirty="0">
                <a:latin typeface="Euphemia UCAS"/>
                <a:cs typeface="Euphemia UCAS"/>
              </a:rPr>
              <a:t>. . .  </a:t>
            </a:r>
            <a:r>
              <a:rPr sz="800" spc="-15" dirty="0">
                <a:latin typeface="Euphemia UCAS"/>
                <a:cs typeface="Euphemia UCAS"/>
              </a:rPr>
              <a:t>genetic </a:t>
            </a:r>
            <a:r>
              <a:rPr sz="800" spc="-25" dirty="0">
                <a:latin typeface="Euphemia UCAS"/>
                <a:cs typeface="Euphemia UCAS"/>
              </a:rPr>
              <a:t>makeup </a:t>
            </a:r>
            <a:r>
              <a:rPr sz="800" spc="5" dirty="0">
                <a:latin typeface="Euphemia UCAS"/>
                <a:cs typeface="Euphemia UCAS"/>
              </a:rPr>
              <a:t>of </a:t>
            </a:r>
            <a:r>
              <a:rPr sz="800" spc="-25" dirty="0">
                <a:latin typeface="Euphemia UCAS"/>
                <a:cs typeface="Euphemia UCAS"/>
              </a:rPr>
              <a:t>an </a:t>
            </a:r>
            <a:r>
              <a:rPr sz="800" spc="-20" dirty="0">
                <a:latin typeface="Euphemia UCAS"/>
                <a:cs typeface="Euphemia UCAS"/>
              </a:rPr>
              <a:t>organism</a:t>
            </a:r>
            <a:endParaRPr sz="800" dirty="0">
              <a:latin typeface="Euphemia UCAS"/>
              <a:cs typeface="Euphemia UCAS"/>
            </a:endParaRPr>
          </a:p>
          <a:p>
            <a:pPr marL="227329" indent="-100330">
              <a:lnSpc>
                <a:spcPts val="955"/>
              </a:lnSpc>
              <a:buSzPct val="62500"/>
              <a:buFont typeface="Arial"/>
              <a:buChar char="•"/>
              <a:tabLst>
                <a:tab pos="227965" algn="l"/>
              </a:tabLst>
            </a:pPr>
            <a:r>
              <a:rPr sz="800" spc="5" dirty="0">
                <a:latin typeface="Euphemia UCAS"/>
                <a:cs typeface="Euphemia UCAS"/>
              </a:rPr>
              <a:t>in </a:t>
            </a:r>
            <a:r>
              <a:rPr sz="800" spc="-5" dirty="0">
                <a:latin typeface="Euphemia UCAS"/>
                <a:cs typeface="Euphemia UCAS"/>
              </a:rPr>
              <a:t>the </a:t>
            </a:r>
            <a:r>
              <a:rPr sz="800" spc="-15" dirty="0">
                <a:latin typeface="Euphemia UCAS"/>
                <a:cs typeface="Euphemia UCAS"/>
              </a:rPr>
              <a:t>narrow </a:t>
            </a:r>
            <a:r>
              <a:rPr sz="800" spc="-60" dirty="0">
                <a:latin typeface="Euphemia UCAS"/>
                <a:cs typeface="Euphemia UCAS"/>
              </a:rPr>
              <a:t>sense  </a:t>
            </a:r>
            <a:r>
              <a:rPr sz="800" spc="10" dirty="0">
                <a:latin typeface="Euphemia UCAS"/>
                <a:cs typeface="Euphemia UCAS"/>
              </a:rPr>
              <a:t>. . .  </a:t>
            </a:r>
            <a:r>
              <a:rPr sz="800" spc="-5" dirty="0">
                <a:latin typeface="Euphemia UCAS"/>
                <a:cs typeface="Euphemia UCAS"/>
              </a:rPr>
              <a:t>the </a:t>
            </a:r>
            <a:r>
              <a:rPr sz="800" dirty="0">
                <a:latin typeface="Euphemia UCAS"/>
                <a:cs typeface="Euphemia UCAS"/>
              </a:rPr>
              <a:t>combination </a:t>
            </a:r>
            <a:r>
              <a:rPr sz="800" spc="5" dirty="0">
                <a:latin typeface="Euphemia UCAS"/>
                <a:cs typeface="Euphemia UCAS"/>
              </a:rPr>
              <a:t>of </a:t>
            </a:r>
            <a:r>
              <a:rPr sz="800" spc="-30" dirty="0">
                <a:latin typeface="Euphemia UCAS"/>
                <a:cs typeface="Euphemia UCAS"/>
              </a:rPr>
              <a:t>alleles </a:t>
            </a:r>
            <a:r>
              <a:rPr sz="800" spc="20" dirty="0">
                <a:latin typeface="Euphemia UCAS"/>
                <a:cs typeface="Euphemia UCAS"/>
              </a:rPr>
              <a:t>at </a:t>
            </a:r>
            <a:r>
              <a:rPr sz="800" spc="-40" dirty="0">
                <a:latin typeface="Euphemia UCAS"/>
                <a:cs typeface="Euphemia UCAS"/>
              </a:rPr>
              <a:t>a </a:t>
            </a:r>
            <a:r>
              <a:rPr sz="800" dirty="0">
                <a:latin typeface="Euphemia UCAS"/>
                <a:cs typeface="Euphemia UCAS"/>
              </a:rPr>
              <a:t>position</a:t>
            </a:r>
          </a:p>
          <a:p>
            <a:pPr marL="12700" marR="1308735">
              <a:lnSpc>
                <a:spcPct val="186800"/>
              </a:lnSpc>
              <a:spcBef>
                <a:spcPts val="495"/>
              </a:spcBef>
            </a:pPr>
            <a:r>
              <a:rPr sz="800" spc="-40" dirty="0">
                <a:latin typeface="Euphemia UCAS"/>
                <a:cs typeface="Euphemia UCAS"/>
              </a:rPr>
              <a:t>Reference </a:t>
            </a:r>
            <a:r>
              <a:rPr sz="800" spc="-20" dirty="0">
                <a:latin typeface="Euphemia UCAS"/>
                <a:cs typeface="Euphemia UCAS"/>
              </a:rPr>
              <a:t>and </a:t>
            </a:r>
            <a:r>
              <a:rPr sz="800" spc="-5" dirty="0">
                <a:latin typeface="Euphemia UCAS"/>
                <a:cs typeface="Euphemia UCAS"/>
              </a:rPr>
              <a:t>alternate </a:t>
            </a:r>
            <a:r>
              <a:rPr sz="800" spc="-30" dirty="0">
                <a:latin typeface="Euphemia UCAS"/>
                <a:cs typeface="Euphemia UCAS"/>
              </a:rPr>
              <a:t>alleles </a:t>
            </a:r>
            <a:r>
              <a:rPr sz="800" spc="15" dirty="0">
                <a:latin typeface="Euphemia UCAS"/>
                <a:cs typeface="Euphemia UCAS"/>
              </a:rPr>
              <a:t>- </a:t>
            </a:r>
            <a:r>
              <a:rPr sz="800" spc="-30" dirty="0">
                <a:latin typeface="Euphemia UCAS"/>
                <a:cs typeface="Euphemia UCAS"/>
              </a:rPr>
              <a:t>R </a:t>
            </a:r>
            <a:r>
              <a:rPr sz="800" spc="-20" dirty="0">
                <a:latin typeface="Euphemia UCAS"/>
                <a:cs typeface="Euphemia UCAS"/>
              </a:rPr>
              <a:t>and </a:t>
            </a:r>
            <a:r>
              <a:rPr sz="800" spc="30" dirty="0">
                <a:latin typeface="Euphemia UCAS"/>
                <a:cs typeface="Euphemia UCAS"/>
              </a:rPr>
              <a:t>A  </a:t>
            </a:r>
            <a:r>
              <a:rPr sz="800" b="1" spc="5" dirty="0">
                <a:latin typeface="Euphemia UCAS"/>
                <a:cs typeface="Euphemia UCAS"/>
              </a:rPr>
              <a:t>Diploid</a:t>
            </a:r>
            <a:r>
              <a:rPr sz="800" b="1" dirty="0">
                <a:latin typeface="Euphemia UCAS"/>
                <a:cs typeface="Euphemia UCAS"/>
              </a:rPr>
              <a:t> </a:t>
            </a:r>
            <a:r>
              <a:rPr sz="800" b="1" spc="-20" dirty="0">
                <a:latin typeface="Euphemia UCAS"/>
                <a:cs typeface="Euphemia UCAS"/>
              </a:rPr>
              <a:t>organism</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two </a:t>
            </a:r>
            <a:r>
              <a:rPr sz="800" spc="-15" dirty="0">
                <a:latin typeface="Euphemia UCAS"/>
                <a:cs typeface="Euphemia UCAS"/>
              </a:rPr>
              <a:t>chromosomal </a:t>
            </a:r>
            <a:r>
              <a:rPr sz="800" spc="-25" dirty="0">
                <a:latin typeface="Euphemia UCAS"/>
                <a:cs typeface="Euphemia UCAS"/>
              </a:rPr>
              <a:t>copies, </a:t>
            </a:r>
            <a:r>
              <a:rPr sz="800" spc="-15" dirty="0">
                <a:latin typeface="Euphemia UCAS"/>
                <a:cs typeface="Euphemia UCAS"/>
              </a:rPr>
              <a:t>three </a:t>
            </a:r>
            <a:r>
              <a:rPr sz="800" spc="-25" dirty="0">
                <a:latin typeface="Euphemia UCAS"/>
                <a:cs typeface="Euphemia UCAS"/>
              </a:rPr>
              <a:t>possible genotypes</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spc="-35" dirty="0">
                <a:latin typeface="Euphemia UCAS"/>
                <a:cs typeface="Euphemia UCAS"/>
              </a:rPr>
              <a:t>RR </a:t>
            </a:r>
            <a:r>
              <a:rPr sz="800" spc="10" dirty="0">
                <a:latin typeface="Euphemia UCAS"/>
                <a:cs typeface="Euphemia UCAS"/>
              </a:rPr>
              <a:t>.. </a:t>
            </a:r>
            <a:r>
              <a:rPr sz="800" spc="-35" dirty="0">
                <a:latin typeface="Euphemia UCAS"/>
                <a:cs typeface="Euphemia UCAS"/>
              </a:rPr>
              <a:t>homozygous </a:t>
            </a:r>
            <a:r>
              <a:rPr sz="800" spc="-25" dirty="0">
                <a:latin typeface="Euphemia UCAS"/>
                <a:cs typeface="Euphemia UCAS"/>
              </a:rPr>
              <a:t>reference</a:t>
            </a:r>
            <a:r>
              <a:rPr sz="800" spc="-10" dirty="0">
                <a:latin typeface="Euphemia UCAS"/>
                <a:cs typeface="Euphemia UCAS"/>
              </a:rPr>
              <a:t> </a:t>
            </a:r>
            <a:r>
              <a:rPr sz="800" spc="-20" dirty="0">
                <a:latin typeface="Euphemia UCAS"/>
                <a:cs typeface="Euphemia UCAS"/>
              </a:rPr>
              <a:t>genotype</a:t>
            </a:r>
            <a:endParaRPr sz="800" dirty="0">
              <a:latin typeface="Euphemia UCAS"/>
              <a:cs typeface="Euphemia UCAS"/>
            </a:endParaRPr>
          </a:p>
          <a:p>
            <a:pPr marL="442595" lvl="1" indent="-100330">
              <a:lnSpc>
                <a:spcPts val="944"/>
              </a:lnSpc>
              <a:buSzPct val="62500"/>
              <a:buFont typeface="Arial"/>
              <a:buChar char="•"/>
              <a:tabLst>
                <a:tab pos="443230" algn="l"/>
              </a:tabLst>
            </a:pPr>
            <a:r>
              <a:rPr sz="800" spc="-5" dirty="0">
                <a:latin typeface="Euphemia UCAS"/>
                <a:cs typeface="Euphemia UCAS"/>
              </a:rPr>
              <a:t>RA </a:t>
            </a:r>
            <a:r>
              <a:rPr sz="800" spc="10" dirty="0">
                <a:latin typeface="Euphemia UCAS"/>
                <a:cs typeface="Euphemia UCAS"/>
              </a:rPr>
              <a:t>..</a:t>
            </a:r>
            <a:r>
              <a:rPr sz="800" spc="210" dirty="0">
                <a:latin typeface="Euphemia UCAS"/>
                <a:cs typeface="Euphemia UCAS"/>
              </a:rPr>
              <a:t> </a:t>
            </a:r>
            <a:r>
              <a:rPr sz="800" spc="-30" dirty="0">
                <a:latin typeface="Euphemia UCAS"/>
                <a:cs typeface="Euphemia UCAS"/>
              </a:rPr>
              <a:t>heterozygous</a:t>
            </a:r>
            <a:endParaRPr sz="800" dirty="0">
              <a:latin typeface="Euphemia UCAS"/>
              <a:cs typeface="Euphemia UCAS"/>
            </a:endParaRPr>
          </a:p>
          <a:p>
            <a:pPr marL="442595" lvl="1" indent="-100330">
              <a:lnSpc>
                <a:spcPts val="955"/>
              </a:lnSpc>
              <a:buSzPct val="62500"/>
              <a:buFont typeface="Arial"/>
              <a:buChar char="•"/>
              <a:tabLst>
                <a:tab pos="443230" algn="l"/>
              </a:tabLst>
            </a:pPr>
            <a:r>
              <a:rPr sz="800" spc="30" dirty="0">
                <a:latin typeface="Euphemia UCAS"/>
                <a:cs typeface="Euphemia UCAS"/>
              </a:rPr>
              <a:t>AA </a:t>
            </a:r>
            <a:r>
              <a:rPr sz="800" spc="10" dirty="0">
                <a:latin typeface="Euphemia UCAS"/>
                <a:cs typeface="Euphemia UCAS"/>
              </a:rPr>
              <a:t>.. </a:t>
            </a:r>
            <a:r>
              <a:rPr sz="800" spc="-35" dirty="0">
                <a:latin typeface="Euphemia UCAS"/>
                <a:cs typeface="Euphemia UCAS"/>
              </a:rPr>
              <a:t>homozygous</a:t>
            </a:r>
            <a:r>
              <a:rPr sz="800" spc="35" dirty="0">
                <a:latin typeface="Euphemia UCAS"/>
                <a:cs typeface="Euphemia UCAS"/>
              </a:rPr>
              <a:t> </a:t>
            </a:r>
            <a:r>
              <a:rPr sz="800" spc="-5" dirty="0">
                <a:latin typeface="Euphemia UCAS"/>
                <a:cs typeface="Euphemia UCAS"/>
              </a:rPr>
              <a:t>alternate</a:t>
            </a:r>
            <a:endParaRPr sz="800" dirty="0">
              <a:latin typeface="Euphemia UCAS"/>
              <a:cs typeface="Euphemia UCAS"/>
            </a:endParaRPr>
          </a:p>
        </p:txBody>
      </p:sp>
      <p:pic>
        <p:nvPicPr>
          <p:cNvPr id="18" name="Picture 17" descr="A picture containing diagram&#10;&#10;Description automatically generated">
            <a:extLst>
              <a:ext uri="{FF2B5EF4-FFF2-40B4-BE49-F238E27FC236}">
                <a16:creationId xmlns:a16="http://schemas.microsoft.com/office/drawing/2014/main" id="{0E044CD3-BF4D-0347-8627-EA992DBE9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1" y="2339975"/>
            <a:ext cx="3176956" cy="992060"/>
          </a:xfrm>
          <a:prstGeom prst="rect">
            <a:avLst/>
          </a:prstGeom>
        </p:spPr>
      </p:pic>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90" dirty="0" err="1">
                <a:latin typeface="Euphemia UCAS"/>
                <a:cs typeface="Euphemia UCAS"/>
              </a:rPr>
              <a:t>What</a:t>
            </a:r>
            <a:r>
              <a:rPr lang="es-ES" spc="-90" dirty="0">
                <a:latin typeface="Euphemia UCAS"/>
                <a:cs typeface="Euphemia UCAS"/>
              </a:rPr>
              <a:t> do </a:t>
            </a:r>
            <a:r>
              <a:rPr lang="es-ES" spc="-90" dirty="0" err="1">
                <a:latin typeface="Euphemia UCAS"/>
                <a:cs typeface="Euphemia UCAS"/>
              </a:rPr>
              <a:t>good</a:t>
            </a:r>
            <a:r>
              <a:rPr lang="es-ES" spc="-90" dirty="0">
                <a:latin typeface="Euphemia UCAS"/>
                <a:cs typeface="Euphemia UCAS"/>
              </a:rPr>
              <a:t> </a:t>
            </a:r>
            <a:r>
              <a:rPr lang="es-ES" spc="-90" dirty="0" err="1">
                <a:latin typeface="Euphemia UCAS"/>
                <a:cs typeface="Euphemia UCAS"/>
              </a:rPr>
              <a:t>SNPs</a:t>
            </a:r>
            <a:r>
              <a:rPr lang="es-ES" spc="-90" dirty="0">
                <a:latin typeface="Euphemia UCAS"/>
                <a:cs typeface="Euphemia UCAS"/>
              </a:rPr>
              <a:t> look </a:t>
            </a:r>
            <a:r>
              <a:rPr lang="es-ES" spc="-90" dirty="0" err="1">
                <a:latin typeface="Euphemia UCAS"/>
                <a:cs typeface="Euphemia UCAS"/>
              </a:rPr>
              <a:t>like</a:t>
            </a:r>
            <a:r>
              <a:rPr lang="es-ES" spc="-90" dirty="0">
                <a:latin typeface="Euphemia UCAS"/>
                <a:cs typeface="Euphemia UCAS"/>
              </a:rPr>
              <a:t>?</a:t>
            </a:r>
            <a:endParaRPr spc="-45" dirty="0">
              <a:latin typeface="Euphemia UCAS"/>
              <a:cs typeface="Euphemia UCAS"/>
            </a:endParaRPr>
          </a:p>
        </p:txBody>
      </p:sp>
      <p:pic>
        <p:nvPicPr>
          <p:cNvPr id="5" name="Picture 4" descr="Graphical user interface, application, table, Excel&#10;&#10;Description automatically generated">
            <a:extLst>
              <a:ext uri="{FF2B5EF4-FFF2-40B4-BE49-F238E27FC236}">
                <a16:creationId xmlns:a16="http://schemas.microsoft.com/office/drawing/2014/main" id="{C19D82A5-9D64-F541-B7F6-AE9BAB998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8" y="511175"/>
            <a:ext cx="4438650" cy="2622060"/>
          </a:xfrm>
          <a:prstGeom prst="rect">
            <a:avLst/>
          </a:prstGeom>
        </p:spPr>
      </p:pic>
      <p:sp>
        <p:nvSpPr>
          <p:cNvPr id="4" name="object 223">
            <a:extLst>
              <a:ext uri="{FF2B5EF4-FFF2-40B4-BE49-F238E27FC236}">
                <a16:creationId xmlns:a16="http://schemas.microsoft.com/office/drawing/2014/main" id="{7EAF98BF-4EDD-B24D-88DF-D2D99D781211}"/>
              </a:ext>
            </a:extLst>
          </p:cNvPr>
          <p:cNvSpPr txBox="1"/>
          <p:nvPr/>
        </p:nvSpPr>
        <p:spPr>
          <a:xfrm>
            <a:off x="1085850" y="3079373"/>
            <a:ext cx="2819400" cy="215444"/>
          </a:xfrm>
          <a:prstGeom prst="rect">
            <a:avLst/>
          </a:prstGeom>
        </p:spPr>
        <p:txBody>
          <a:bodyPr vert="horz" wrap="square" lIns="0" tIns="0" rIns="0" bIns="0" rtlCol="0">
            <a:spAutoFit/>
          </a:bodyPr>
          <a:lstStyle/>
          <a:p>
            <a:pPr marL="12700">
              <a:lnSpc>
                <a:spcPct val="100000"/>
              </a:lnSpc>
            </a:pPr>
            <a:r>
              <a:rPr lang="en-US" sz="700" dirty="0">
                <a:latin typeface="Euphemia UCAS"/>
                <a:cs typeface="Euphemia UCAS"/>
              </a:rPr>
              <a:t>Sorting the reads by MQ reveals the variant is also supported by many high-quality reads</a:t>
            </a:r>
            <a:endParaRPr sz="700" dirty="0">
              <a:latin typeface="Euphemia UCAS"/>
              <a:cs typeface="Euphemia UCAS"/>
            </a:endParaRPr>
          </a:p>
        </p:txBody>
      </p:sp>
      <p:pic>
        <p:nvPicPr>
          <p:cNvPr id="6" name="Picture 5" descr="A picture containing text, handwear, footwear&#10;&#10;Description automatically generated">
            <a:extLst>
              <a:ext uri="{FF2B5EF4-FFF2-40B4-BE49-F238E27FC236}">
                <a16:creationId xmlns:a16="http://schemas.microsoft.com/office/drawing/2014/main" id="{415081A6-A772-4F49-815A-6BC84FE9B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3053517"/>
            <a:ext cx="342900" cy="241300"/>
          </a:xfrm>
          <a:prstGeom prst="rect">
            <a:avLst/>
          </a:prstGeom>
        </p:spPr>
      </p:pic>
      <p:sp>
        <p:nvSpPr>
          <p:cNvPr id="8" name="Rectangle 7">
            <a:extLst>
              <a:ext uri="{FF2B5EF4-FFF2-40B4-BE49-F238E27FC236}">
                <a16:creationId xmlns:a16="http://schemas.microsoft.com/office/drawing/2014/main" id="{6F7065F2-6745-044E-8DB2-5E69A0A7F27A}"/>
              </a:ext>
            </a:extLst>
          </p:cNvPr>
          <p:cNvSpPr/>
          <p:nvPr/>
        </p:nvSpPr>
        <p:spPr>
          <a:xfrm>
            <a:off x="95300" y="511175"/>
            <a:ext cx="4415792" cy="2284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7" name="Picture 6" descr="Graphical user interface&#10;&#10;Description automatically generated with medium confidence">
            <a:extLst>
              <a:ext uri="{FF2B5EF4-FFF2-40B4-BE49-F238E27FC236}">
                <a16:creationId xmlns:a16="http://schemas.microsoft.com/office/drawing/2014/main" id="{5F9F7775-7B80-3246-844D-AEA96F13C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4" y="562606"/>
            <a:ext cx="4439598" cy="2181983"/>
          </a:xfrm>
          <a:prstGeom prst="rect">
            <a:avLst/>
          </a:prstGeom>
        </p:spPr>
      </p:pic>
    </p:spTree>
    <p:extLst>
      <p:ext uri="{BB962C8B-B14F-4D97-AF65-F5344CB8AC3E}">
        <p14:creationId xmlns:p14="http://schemas.microsoft.com/office/powerpoint/2010/main" val="319321062"/>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How </a:t>
            </a:r>
            <a:r>
              <a:rPr spc="10" dirty="0">
                <a:latin typeface="Euphemia UCAS"/>
                <a:cs typeface="Euphemia UCAS"/>
              </a:rPr>
              <a:t>to </a:t>
            </a:r>
            <a:r>
              <a:rPr spc="-45" dirty="0">
                <a:latin typeface="Euphemia UCAS"/>
                <a:cs typeface="Euphemia UCAS"/>
              </a:rPr>
              <a:t>estimate </a:t>
            </a:r>
            <a:r>
              <a:rPr spc="-30" dirty="0">
                <a:latin typeface="Euphemia UCAS"/>
                <a:cs typeface="Euphemia UCAS"/>
              </a:rPr>
              <a:t>the quality </a:t>
            </a:r>
            <a:r>
              <a:rPr spc="-20" dirty="0">
                <a:latin typeface="Euphemia UCAS"/>
                <a:cs typeface="Euphemia UCAS"/>
              </a:rPr>
              <a:t>of </a:t>
            </a:r>
            <a:r>
              <a:rPr spc="-50" dirty="0">
                <a:latin typeface="Euphemia UCAS"/>
                <a:cs typeface="Euphemia UCAS"/>
              </a:rPr>
              <a:t>called </a:t>
            </a:r>
            <a:r>
              <a:rPr spc="-95" dirty="0">
                <a:latin typeface="Euphemia UCAS"/>
                <a:cs typeface="Euphemia UCAS"/>
              </a:rPr>
              <a:t>SNPs?</a:t>
            </a:r>
          </a:p>
        </p:txBody>
      </p:sp>
      <p:sp>
        <p:nvSpPr>
          <p:cNvPr id="3" name="object 3"/>
          <p:cNvSpPr txBox="1"/>
          <p:nvPr/>
        </p:nvSpPr>
        <p:spPr>
          <a:xfrm>
            <a:off x="323850" y="511175"/>
            <a:ext cx="3176956" cy="308290"/>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Transitions </a:t>
            </a:r>
            <a:r>
              <a:rPr sz="800" spc="-50" dirty="0">
                <a:latin typeface="Euphemia UCAS"/>
                <a:cs typeface="Euphemia UCAS"/>
              </a:rPr>
              <a:t>vs </a:t>
            </a:r>
            <a:r>
              <a:rPr sz="800" spc="-30" dirty="0">
                <a:latin typeface="Euphemia UCAS"/>
                <a:cs typeface="Euphemia UCAS"/>
              </a:rPr>
              <a:t>transversions </a:t>
            </a:r>
            <a:r>
              <a:rPr sz="800" spc="10" dirty="0">
                <a:latin typeface="Euphemia UCAS"/>
                <a:cs typeface="Euphemia UCAS"/>
              </a:rPr>
              <a:t>ratio, </a:t>
            </a:r>
            <a:r>
              <a:rPr sz="800" spc="-15" dirty="0">
                <a:latin typeface="Euphemia UCAS"/>
                <a:cs typeface="Euphemia UCAS"/>
              </a:rPr>
              <a:t>known </a:t>
            </a:r>
            <a:r>
              <a:rPr sz="800" spc="-60" dirty="0">
                <a:latin typeface="Euphemia UCAS"/>
                <a:cs typeface="Euphemia UCAS"/>
              </a:rPr>
              <a:t>as </a:t>
            </a:r>
            <a:r>
              <a:rPr sz="800" spc="50" dirty="0">
                <a:latin typeface="Euphemia UCAS"/>
                <a:cs typeface="Euphemia UCAS"/>
              </a:rPr>
              <a:t>ts/tv</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transitions </a:t>
            </a:r>
            <a:r>
              <a:rPr sz="800" spc="-40" dirty="0">
                <a:latin typeface="Euphemia UCAS"/>
                <a:cs typeface="Euphemia UCAS"/>
              </a:rPr>
              <a:t>are </a:t>
            </a:r>
            <a:r>
              <a:rPr sz="800" spc="-10" dirty="0">
                <a:latin typeface="Euphemia UCAS"/>
                <a:cs typeface="Euphemia UCAS"/>
              </a:rPr>
              <a:t>2-3</a:t>
            </a:r>
            <a:r>
              <a:rPr sz="800" i="1" spc="-10" dirty="0">
                <a:latin typeface="Euphemia UCAS"/>
                <a:cs typeface="Euphemia UCAS"/>
              </a:rPr>
              <a:t>× </a:t>
            </a:r>
            <a:r>
              <a:rPr sz="800" spc="-25" dirty="0">
                <a:latin typeface="Euphemia UCAS"/>
                <a:cs typeface="Euphemia UCAS"/>
              </a:rPr>
              <a:t>more </a:t>
            </a:r>
            <a:r>
              <a:rPr sz="800" spc="-5" dirty="0">
                <a:latin typeface="Euphemia UCAS"/>
                <a:cs typeface="Euphemia UCAS"/>
              </a:rPr>
              <a:t>likely </a:t>
            </a:r>
            <a:r>
              <a:rPr sz="800" dirty="0">
                <a:latin typeface="Euphemia UCAS"/>
                <a:cs typeface="Euphemia UCAS"/>
              </a:rPr>
              <a:t>than</a:t>
            </a:r>
            <a:r>
              <a:rPr sz="800" spc="95" dirty="0">
                <a:latin typeface="Euphemia UCAS"/>
                <a:cs typeface="Euphemia UCAS"/>
              </a:rPr>
              <a:t> </a:t>
            </a:r>
            <a:r>
              <a:rPr sz="800" spc="-30" dirty="0">
                <a:latin typeface="Euphemia UCAS"/>
                <a:cs typeface="Euphemia UCAS"/>
              </a:rPr>
              <a:t>transversions</a:t>
            </a:r>
            <a:endParaRPr sz="800" dirty="0">
              <a:latin typeface="Euphemia UCAS"/>
              <a:cs typeface="Euphemia UCAS"/>
            </a:endParaRPr>
          </a:p>
        </p:txBody>
      </p:sp>
      <p:sp>
        <p:nvSpPr>
          <p:cNvPr id="4" name="object 4"/>
          <p:cNvSpPr txBox="1"/>
          <p:nvPr/>
        </p:nvSpPr>
        <p:spPr>
          <a:xfrm>
            <a:off x="2070350" y="2806626"/>
            <a:ext cx="300355" cy="90170"/>
          </a:xfrm>
          <a:prstGeom prst="rect">
            <a:avLst/>
          </a:prstGeom>
        </p:spPr>
        <p:txBody>
          <a:bodyPr vert="horz" wrap="square" lIns="0" tIns="0" rIns="0" bIns="0" rtlCol="0">
            <a:spAutoFit/>
          </a:bodyPr>
          <a:lstStyle/>
          <a:p>
            <a:pPr marL="12700">
              <a:lnSpc>
                <a:spcPct val="100000"/>
              </a:lnSpc>
            </a:pPr>
            <a:r>
              <a:rPr sz="500" spc="55" dirty="0">
                <a:latin typeface="Arial"/>
                <a:cs typeface="Arial"/>
              </a:rPr>
              <a:t>thymine</a:t>
            </a:r>
            <a:endParaRPr sz="500">
              <a:latin typeface="Arial"/>
              <a:cs typeface="Arial"/>
            </a:endParaRPr>
          </a:p>
        </p:txBody>
      </p:sp>
      <p:sp>
        <p:nvSpPr>
          <p:cNvPr id="5" name="object 5"/>
          <p:cNvSpPr txBox="1"/>
          <p:nvPr/>
        </p:nvSpPr>
        <p:spPr>
          <a:xfrm>
            <a:off x="769875" y="2804469"/>
            <a:ext cx="30480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cytosine</a:t>
            </a:r>
            <a:endParaRPr sz="500">
              <a:latin typeface="Arial"/>
              <a:cs typeface="Arial"/>
            </a:endParaRPr>
          </a:p>
        </p:txBody>
      </p:sp>
      <p:sp>
        <p:nvSpPr>
          <p:cNvPr id="6" name="object 6"/>
          <p:cNvSpPr txBox="1"/>
          <p:nvPr/>
        </p:nvSpPr>
        <p:spPr>
          <a:xfrm>
            <a:off x="768147" y="1492186"/>
            <a:ext cx="29337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adenine</a:t>
            </a:r>
            <a:endParaRPr sz="500">
              <a:latin typeface="Arial"/>
              <a:cs typeface="Arial"/>
            </a:endParaRPr>
          </a:p>
        </p:txBody>
      </p:sp>
      <p:sp>
        <p:nvSpPr>
          <p:cNvPr id="7" name="object 7"/>
          <p:cNvSpPr txBox="1"/>
          <p:nvPr/>
        </p:nvSpPr>
        <p:spPr>
          <a:xfrm>
            <a:off x="2119040" y="1482071"/>
            <a:ext cx="29464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guani</a:t>
            </a:r>
            <a:r>
              <a:rPr sz="500" spc="55" dirty="0">
                <a:latin typeface="Arial"/>
                <a:cs typeface="Arial"/>
              </a:rPr>
              <a:t>n</a:t>
            </a:r>
            <a:r>
              <a:rPr sz="500" spc="40" dirty="0">
                <a:latin typeface="Arial"/>
                <a:cs typeface="Arial"/>
              </a:rPr>
              <a:t>e</a:t>
            </a:r>
            <a:endParaRPr sz="500">
              <a:latin typeface="Arial"/>
              <a:cs typeface="Arial"/>
            </a:endParaRPr>
          </a:p>
        </p:txBody>
      </p:sp>
      <p:sp>
        <p:nvSpPr>
          <p:cNvPr id="8" name="object 8"/>
          <p:cNvSpPr/>
          <p:nvPr/>
        </p:nvSpPr>
        <p:spPr>
          <a:xfrm>
            <a:off x="979108" y="2488846"/>
            <a:ext cx="36830" cy="46355"/>
          </a:xfrm>
          <a:custGeom>
            <a:avLst/>
            <a:gdLst/>
            <a:ahLst/>
            <a:cxnLst/>
            <a:rect l="l" t="t" r="r" b="b"/>
            <a:pathLst>
              <a:path w="36830" h="46355">
                <a:moveTo>
                  <a:pt x="6263" y="0"/>
                </a:moveTo>
                <a:lnTo>
                  <a:pt x="0" y="0"/>
                </a:lnTo>
                <a:lnTo>
                  <a:pt x="0" y="46021"/>
                </a:lnTo>
                <a:lnTo>
                  <a:pt x="5856" y="46021"/>
                </a:lnTo>
                <a:lnTo>
                  <a:pt x="5856" y="9905"/>
                </a:lnTo>
                <a:lnTo>
                  <a:pt x="12877" y="9905"/>
                </a:lnTo>
                <a:lnTo>
                  <a:pt x="6263" y="0"/>
                </a:lnTo>
                <a:close/>
              </a:path>
              <a:path w="36830" h="46355">
                <a:moveTo>
                  <a:pt x="12877" y="9905"/>
                </a:moveTo>
                <a:lnTo>
                  <a:pt x="5856" y="9905"/>
                </a:lnTo>
                <a:lnTo>
                  <a:pt x="29970" y="46021"/>
                </a:lnTo>
                <a:lnTo>
                  <a:pt x="36234" y="46021"/>
                </a:lnTo>
                <a:lnTo>
                  <a:pt x="36234" y="36116"/>
                </a:lnTo>
                <a:lnTo>
                  <a:pt x="30378" y="36116"/>
                </a:lnTo>
                <a:lnTo>
                  <a:pt x="12877" y="9905"/>
                </a:lnTo>
                <a:close/>
              </a:path>
              <a:path w="36830" h="46355">
                <a:moveTo>
                  <a:pt x="36234" y="0"/>
                </a:moveTo>
                <a:lnTo>
                  <a:pt x="30378" y="0"/>
                </a:lnTo>
                <a:lnTo>
                  <a:pt x="30378" y="36116"/>
                </a:lnTo>
                <a:lnTo>
                  <a:pt x="36234" y="36116"/>
                </a:lnTo>
                <a:lnTo>
                  <a:pt x="36234" y="0"/>
                </a:lnTo>
                <a:close/>
              </a:path>
            </a:pathLst>
          </a:custGeom>
          <a:solidFill>
            <a:srgbClr val="231F1F"/>
          </a:solidFill>
        </p:spPr>
        <p:txBody>
          <a:bodyPr wrap="square" lIns="0" tIns="0" rIns="0" bIns="0" rtlCol="0"/>
          <a:lstStyle/>
          <a:p>
            <a:endParaRPr/>
          </a:p>
        </p:txBody>
      </p:sp>
      <p:sp>
        <p:nvSpPr>
          <p:cNvPr id="9" name="object 9"/>
          <p:cNvSpPr/>
          <p:nvPr/>
        </p:nvSpPr>
        <p:spPr>
          <a:xfrm>
            <a:off x="887115" y="2648444"/>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10" name="object 10"/>
          <p:cNvSpPr/>
          <p:nvPr/>
        </p:nvSpPr>
        <p:spPr>
          <a:xfrm>
            <a:off x="887404" y="2701870"/>
            <a:ext cx="36195" cy="46355"/>
          </a:xfrm>
          <a:custGeom>
            <a:avLst/>
            <a:gdLst/>
            <a:ahLst/>
            <a:cxnLst/>
            <a:rect l="l" t="t" r="r" b="b"/>
            <a:pathLst>
              <a:path w="36195" h="46355">
                <a:moveTo>
                  <a:pt x="6110" y="0"/>
                </a:moveTo>
                <a:lnTo>
                  <a:pt x="0" y="0"/>
                </a:lnTo>
                <a:lnTo>
                  <a:pt x="0" y="46033"/>
                </a:lnTo>
                <a:lnTo>
                  <a:pt x="6110" y="46033"/>
                </a:lnTo>
                <a:lnTo>
                  <a:pt x="6110" y="24359"/>
                </a:lnTo>
                <a:lnTo>
                  <a:pt x="36026" y="24359"/>
                </a:lnTo>
                <a:lnTo>
                  <a:pt x="36026" y="18917"/>
                </a:lnTo>
                <a:lnTo>
                  <a:pt x="6110" y="18917"/>
                </a:lnTo>
                <a:lnTo>
                  <a:pt x="6110" y="0"/>
                </a:lnTo>
                <a:close/>
              </a:path>
              <a:path w="36195" h="46355">
                <a:moveTo>
                  <a:pt x="36026" y="24359"/>
                </a:moveTo>
                <a:lnTo>
                  <a:pt x="29917" y="24359"/>
                </a:lnTo>
                <a:lnTo>
                  <a:pt x="29917" y="46033"/>
                </a:lnTo>
                <a:lnTo>
                  <a:pt x="36026" y="46033"/>
                </a:lnTo>
                <a:lnTo>
                  <a:pt x="36026" y="24359"/>
                </a:lnTo>
                <a:close/>
              </a:path>
              <a:path w="36195" h="46355">
                <a:moveTo>
                  <a:pt x="36026" y="0"/>
                </a:moveTo>
                <a:lnTo>
                  <a:pt x="29917" y="0"/>
                </a:lnTo>
                <a:lnTo>
                  <a:pt x="29917" y="18917"/>
                </a:lnTo>
                <a:lnTo>
                  <a:pt x="36026" y="18917"/>
                </a:lnTo>
                <a:lnTo>
                  <a:pt x="36026" y="0"/>
                </a:lnTo>
                <a:close/>
              </a:path>
            </a:pathLst>
          </a:custGeom>
          <a:solidFill>
            <a:srgbClr val="231F1F"/>
          </a:solidFill>
        </p:spPr>
        <p:txBody>
          <a:bodyPr wrap="square" lIns="0" tIns="0" rIns="0" bIns="0" rtlCol="0"/>
          <a:lstStyle/>
          <a:p>
            <a:endParaRPr/>
          </a:p>
        </p:txBody>
      </p:sp>
      <p:sp>
        <p:nvSpPr>
          <p:cNvPr id="11" name="object 11"/>
          <p:cNvSpPr/>
          <p:nvPr/>
        </p:nvSpPr>
        <p:spPr>
          <a:xfrm>
            <a:off x="997239" y="2541034"/>
            <a:ext cx="0" cy="76200"/>
          </a:xfrm>
          <a:custGeom>
            <a:avLst/>
            <a:gdLst/>
            <a:ahLst/>
            <a:cxnLst/>
            <a:rect l="l" t="t" r="r" b="b"/>
            <a:pathLst>
              <a:path h="76200">
                <a:moveTo>
                  <a:pt x="0" y="0"/>
                </a:moveTo>
                <a:lnTo>
                  <a:pt x="0" y="76048"/>
                </a:lnTo>
              </a:path>
            </a:pathLst>
          </a:custGeom>
          <a:ln w="4553">
            <a:solidFill>
              <a:srgbClr val="231F1F"/>
            </a:solidFill>
          </a:ln>
        </p:spPr>
        <p:txBody>
          <a:bodyPr wrap="square" lIns="0" tIns="0" rIns="0" bIns="0" rtlCol="0"/>
          <a:lstStyle/>
          <a:p>
            <a:endParaRPr/>
          </a:p>
        </p:txBody>
      </p:sp>
      <p:sp>
        <p:nvSpPr>
          <p:cNvPr id="12" name="object 12"/>
          <p:cNvSpPr/>
          <p:nvPr/>
        </p:nvSpPr>
        <p:spPr>
          <a:xfrm>
            <a:off x="931628" y="2614542"/>
            <a:ext cx="67945" cy="41275"/>
          </a:xfrm>
          <a:custGeom>
            <a:avLst/>
            <a:gdLst/>
            <a:ahLst/>
            <a:cxnLst/>
            <a:rect l="l" t="t" r="r" b="b"/>
            <a:pathLst>
              <a:path w="67944" h="41275">
                <a:moveTo>
                  <a:pt x="63333" y="0"/>
                </a:moveTo>
                <a:lnTo>
                  <a:pt x="0" y="36687"/>
                </a:lnTo>
                <a:lnTo>
                  <a:pt x="2279" y="40699"/>
                </a:lnTo>
                <a:lnTo>
                  <a:pt x="67887" y="2540"/>
                </a:lnTo>
                <a:lnTo>
                  <a:pt x="63333" y="0"/>
                </a:lnTo>
                <a:close/>
              </a:path>
            </a:pathLst>
          </a:custGeom>
          <a:solidFill>
            <a:srgbClr val="231F1F"/>
          </a:solidFill>
        </p:spPr>
        <p:txBody>
          <a:bodyPr wrap="square" lIns="0" tIns="0" rIns="0" bIns="0" rtlCol="0"/>
          <a:lstStyle/>
          <a:p>
            <a:endParaRPr/>
          </a:p>
        </p:txBody>
      </p:sp>
      <p:sp>
        <p:nvSpPr>
          <p:cNvPr id="13" name="object 13"/>
          <p:cNvSpPr/>
          <p:nvPr/>
        </p:nvSpPr>
        <p:spPr>
          <a:xfrm>
            <a:off x="810849" y="2614542"/>
            <a:ext cx="68580" cy="40640"/>
          </a:xfrm>
          <a:custGeom>
            <a:avLst/>
            <a:gdLst/>
            <a:ahLst/>
            <a:cxnLst/>
            <a:rect l="l" t="t" r="r" b="b"/>
            <a:pathLst>
              <a:path w="68579" h="40639">
                <a:moveTo>
                  <a:pt x="4555" y="0"/>
                </a:moveTo>
                <a:lnTo>
                  <a:pt x="0" y="2540"/>
                </a:lnTo>
                <a:lnTo>
                  <a:pt x="65744" y="40563"/>
                </a:lnTo>
                <a:lnTo>
                  <a:pt x="68023" y="36551"/>
                </a:lnTo>
                <a:lnTo>
                  <a:pt x="4555" y="0"/>
                </a:lnTo>
                <a:close/>
              </a:path>
            </a:pathLst>
          </a:custGeom>
          <a:solidFill>
            <a:srgbClr val="231F1F"/>
          </a:solidFill>
        </p:spPr>
        <p:txBody>
          <a:bodyPr wrap="square" lIns="0" tIns="0" rIns="0" bIns="0" rtlCol="0"/>
          <a:lstStyle/>
          <a:p>
            <a:endParaRPr/>
          </a:p>
        </p:txBody>
      </p:sp>
      <p:sp>
        <p:nvSpPr>
          <p:cNvPr id="14" name="object 14"/>
          <p:cNvSpPr/>
          <p:nvPr/>
        </p:nvSpPr>
        <p:spPr>
          <a:xfrm>
            <a:off x="813127" y="2508358"/>
            <a:ext cx="0" cy="109220"/>
          </a:xfrm>
          <a:custGeom>
            <a:avLst/>
            <a:gdLst/>
            <a:ahLst/>
            <a:cxnLst/>
            <a:rect l="l" t="t" r="r" b="b"/>
            <a:pathLst>
              <a:path h="109219">
                <a:moveTo>
                  <a:pt x="0" y="0"/>
                </a:moveTo>
                <a:lnTo>
                  <a:pt x="0" y="108723"/>
                </a:lnTo>
              </a:path>
            </a:pathLst>
          </a:custGeom>
          <a:ln w="4555">
            <a:solidFill>
              <a:srgbClr val="231F1F"/>
            </a:solidFill>
          </a:ln>
        </p:spPr>
        <p:txBody>
          <a:bodyPr wrap="square" lIns="0" tIns="0" rIns="0" bIns="0" rtlCol="0"/>
          <a:lstStyle/>
          <a:p>
            <a:endParaRPr/>
          </a:p>
        </p:txBody>
      </p:sp>
      <p:sp>
        <p:nvSpPr>
          <p:cNvPr id="15" name="object 15"/>
          <p:cNvSpPr/>
          <p:nvPr/>
        </p:nvSpPr>
        <p:spPr>
          <a:xfrm>
            <a:off x="829063" y="2518798"/>
            <a:ext cx="0" cy="88265"/>
          </a:xfrm>
          <a:custGeom>
            <a:avLst/>
            <a:gdLst/>
            <a:ahLst/>
            <a:cxnLst/>
            <a:rect l="l" t="t" r="r" b="b"/>
            <a:pathLst>
              <a:path h="88264">
                <a:moveTo>
                  <a:pt x="0" y="0"/>
                </a:moveTo>
                <a:lnTo>
                  <a:pt x="0" y="87843"/>
                </a:lnTo>
              </a:path>
            </a:pathLst>
          </a:custGeom>
          <a:ln w="4555">
            <a:solidFill>
              <a:srgbClr val="231F1F"/>
            </a:solidFill>
          </a:ln>
        </p:spPr>
        <p:txBody>
          <a:bodyPr wrap="square" lIns="0" tIns="0" rIns="0" bIns="0" rtlCol="0"/>
          <a:lstStyle/>
          <a:p>
            <a:endParaRPr/>
          </a:p>
        </p:txBody>
      </p:sp>
      <p:sp>
        <p:nvSpPr>
          <p:cNvPr id="16" name="object 16"/>
          <p:cNvSpPr/>
          <p:nvPr/>
        </p:nvSpPr>
        <p:spPr>
          <a:xfrm>
            <a:off x="810849" y="2455205"/>
            <a:ext cx="94615" cy="55880"/>
          </a:xfrm>
          <a:custGeom>
            <a:avLst/>
            <a:gdLst/>
            <a:ahLst/>
            <a:cxnLst/>
            <a:rect l="l" t="t" r="r" b="b"/>
            <a:pathLst>
              <a:path w="94615" h="55880">
                <a:moveTo>
                  <a:pt x="92254" y="0"/>
                </a:moveTo>
                <a:lnTo>
                  <a:pt x="0" y="53152"/>
                </a:lnTo>
                <a:lnTo>
                  <a:pt x="4555" y="55702"/>
                </a:lnTo>
                <a:lnTo>
                  <a:pt x="94533" y="4012"/>
                </a:lnTo>
                <a:lnTo>
                  <a:pt x="94533" y="1337"/>
                </a:lnTo>
                <a:lnTo>
                  <a:pt x="92254" y="0"/>
                </a:lnTo>
                <a:close/>
              </a:path>
            </a:pathLst>
          </a:custGeom>
          <a:solidFill>
            <a:srgbClr val="231F1F"/>
          </a:solidFill>
        </p:spPr>
        <p:txBody>
          <a:bodyPr wrap="square" lIns="0" tIns="0" rIns="0" bIns="0" rtlCol="0"/>
          <a:lstStyle/>
          <a:p>
            <a:endParaRPr/>
          </a:p>
        </p:txBody>
      </p:sp>
      <p:sp>
        <p:nvSpPr>
          <p:cNvPr id="17" name="object 17"/>
          <p:cNvSpPr/>
          <p:nvPr/>
        </p:nvSpPr>
        <p:spPr>
          <a:xfrm>
            <a:off x="905383" y="2455205"/>
            <a:ext cx="65405" cy="40640"/>
          </a:xfrm>
          <a:custGeom>
            <a:avLst/>
            <a:gdLst/>
            <a:ahLst/>
            <a:cxnLst/>
            <a:rect l="l" t="t" r="r" b="b"/>
            <a:pathLst>
              <a:path w="65405" h="40639">
                <a:moveTo>
                  <a:pt x="2276" y="0"/>
                </a:moveTo>
                <a:lnTo>
                  <a:pt x="0" y="1337"/>
                </a:lnTo>
                <a:lnTo>
                  <a:pt x="0" y="4012"/>
                </a:lnTo>
                <a:lnTo>
                  <a:pt x="63069" y="40436"/>
                </a:lnTo>
                <a:lnTo>
                  <a:pt x="65346" y="36414"/>
                </a:lnTo>
                <a:lnTo>
                  <a:pt x="2276" y="0"/>
                </a:lnTo>
                <a:close/>
              </a:path>
            </a:pathLst>
          </a:custGeom>
          <a:solidFill>
            <a:srgbClr val="231F1F"/>
          </a:solidFill>
        </p:spPr>
        <p:txBody>
          <a:bodyPr wrap="square" lIns="0" tIns="0" rIns="0" bIns="0" rtlCol="0"/>
          <a:lstStyle/>
          <a:p>
            <a:endParaRPr/>
          </a:p>
        </p:txBody>
      </p:sp>
      <p:sp>
        <p:nvSpPr>
          <p:cNvPr id="18" name="object 18"/>
          <p:cNvSpPr/>
          <p:nvPr/>
        </p:nvSpPr>
        <p:spPr>
          <a:xfrm>
            <a:off x="904179" y="2472876"/>
            <a:ext cx="59055" cy="36830"/>
          </a:xfrm>
          <a:custGeom>
            <a:avLst/>
            <a:gdLst/>
            <a:ahLst/>
            <a:cxnLst/>
            <a:rect l="l" t="t" r="r" b="b"/>
            <a:pathLst>
              <a:path w="59055" h="36830">
                <a:moveTo>
                  <a:pt x="2279" y="0"/>
                </a:moveTo>
                <a:lnTo>
                  <a:pt x="0" y="4021"/>
                </a:lnTo>
                <a:lnTo>
                  <a:pt x="56371" y="36548"/>
                </a:lnTo>
                <a:lnTo>
                  <a:pt x="58650" y="32536"/>
                </a:lnTo>
                <a:lnTo>
                  <a:pt x="2279" y="0"/>
                </a:lnTo>
                <a:close/>
              </a:path>
            </a:pathLst>
          </a:custGeom>
          <a:solidFill>
            <a:srgbClr val="231F1F"/>
          </a:solidFill>
        </p:spPr>
        <p:txBody>
          <a:bodyPr wrap="square" lIns="0" tIns="0" rIns="0" bIns="0" rtlCol="0"/>
          <a:lstStyle/>
          <a:p>
            <a:endParaRPr/>
          </a:p>
        </p:txBody>
      </p:sp>
      <p:sp>
        <p:nvSpPr>
          <p:cNvPr id="19" name="object 19"/>
          <p:cNvSpPr/>
          <p:nvPr/>
        </p:nvSpPr>
        <p:spPr>
          <a:xfrm>
            <a:off x="887115" y="2337136"/>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20" name="object 20"/>
          <p:cNvSpPr/>
          <p:nvPr/>
        </p:nvSpPr>
        <p:spPr>
          <a:xfrm>
            <a:off x="933826" y="2337136"/>
            <a:ext cx="36195" cy="46355"/>
          </a:xfrm>
          <a:custGeom>
            <a:avLst/>
            <a:gdLst/>
            <a:ahLst/>
            <a:cxnLst/>
            <a:rect l="l" t="t" r="r" b="b"/>
            <a:pathLst>
              <a:path w="36194" h="46355">
                <a:moveTo>
                  <a:pt x="6099" y="0"/>
                </a:moveTo>
                <a:lnTo>
                  <a:pt x="0" y="0"/>
                </a:lnTo>
                <a:lnTo>
                  <a:pt x="0" y="46033"/>
                </a:lnTo>
                <a:lnTo>
                  <a:pt x="6099" y="46033"/>
                </a:lnTo>
                <a:lnTo>
                  <a:pt x="6099" y="24359"/>
                </a:lnTo>
                <a:lnTo>
                  <a:pt x="36016" y="24359"/>
                </a:lnTo>
                <a:lnTo>
                  <a:pt x="36016" y="18917"/>
                </a:lnTo>
                <a:lnTo>
                  <a:pt x="6099" y="18917"/>
                </a:lnTo>
                <a:lnTo>
                  <a:pt x="6099" y="0"/>
                </a:lnTo>
                <a:close/>
              </a:path>
              <a:path w="36194" h="46355">
                <a:moveTo>
                  <a:pt x="36016" y="24359"/>
                </a:moveTo>
                <a:lnTo>
                  <a:pt x="29915" y="24359"/>
                </a:lnTo>
                <a:lnTo>
                  <a:pt x="29915" y="46033"/>
                </a:lnTo>
                <a:lnTo>
                  <a:pt x="36016" y="46033"/>
                </a:lnTo>
                <a:lnTo>
                  <a:pt x="36016" y="24359"/>
                </a:lnTo>
                <a:close/>
              </a:path>
              <a:path w="36194" h="46355">
                <a:moveTo>
                  <a:pt x="36016" y="0"/>
                </a:moveTo>
                <a:lnTo>
                  <a:pt x="29915" y="0"/>
                </a:lnTo>
                <a:lnTo>
                  <a:pt x="29915" y="18917"/>
                </a:lnTo>
                <a:lnTo>
                  <a:pt x="36016" y="18917"/>
                </a:lnTo>
                <a:lnTo>
                  <a:pt x="36016" y="0"/>
                </a:lnTo>
                <a:close/>
              </a:path>
            </a:pathLst>
          </a:custGeom>
          <a:solidFill>
            <a:srgbClr val="231F1F"/>
          </a:solidFill>
        </p:spPr>
        <p:txBody>
          <a:bodyPr wrap="square" lIns="0" tIns="0" rIns="0" bIns="0" rtlCol="0"/>
          <a:lstStyle/>
          <a:p>
            <a:endParaRPr/>
          </a:p>
        </p:txBody>
      </p:sp>
      <p:sp>
        <p:nvSpPr>
          <p:cNvPr id="21" name="object 21"/>
          <p:cNvSpPr/>
          <p:nvPr/>
        </p:nvSpPr>
        <p:spPr>
          <a:xfrm>
            <a:off x="975845" y="2360573"/>
            <a:ext cx="23495" cy="34925"/>
          </a:xfrm>
          <a:custGeom>
            <a:avLst/>
            <a:gdLst/>
            <a:ahLst/>
            <a:cxnLst/>
            <a:rect l="l" t="t" r="r" b="b"/>
            <a:pathLst>
              <a:path w="23494" h="34925">
                <a:moveTo>
                  <a:pt x="20732" y="3516"/>
                </a:moveTo>
                <a:lnTo>
                  <a:pt x="13901" y="3516"/>
                </a:lnTo>
                <a:lnTo>
                  <a:pt x="15463" y="4095"/>
                </a:lnTo>
                <a:lnTo>
                  <a:pt x="16675" y="5243"/>
                </a:lnTo>
                <a:lnTo>
                  <a:pt x="17876" y="6400"/>
                </a:lnTo>
                <a:lnTo>
                  <a:pt x="18482" y="7809"/>
                </a:lnTo>
                <a:lnTo>
                  <a:pt x="18482" y="11090"/>
                </a:lnTo>
                <a:lnTo>
                  <a:pt x="17814" y="12790"/>
                </a:lnTo>
                <a:lnTo>
                  <a:pt x="16476" y="14579"/>
                </a:lnTo>
                <a:lnTo>
                  <a:pt x="15148" y="16377"/>
                </a:lnTo>
                <a:lnTo>
                  <a:pt x="12617" y="18818"/>
                </a:lnTo>
                <a:lnTo>
                  <a:pt x="6471" y="23871"/>
                </a:lnTo>
                <a:lnTo>
                  <a:pt x="4618" y="25616"/>
                </a:lnTo>
                <a:lnTo>
                  <a:pt x="2052" y="28624"/>
                </a:lnTo>
                <a:lnTo>
                  <a:pt x="1110" y="30153"/>
                </a:lnTo>
                <a:lnTo>
                  <a:pt x="532" y="31706"/>
                </a:lnTo>
                <a:lnTo>
                  <a:pt x="161" y="32647"/>
                </a:lnTo>
                <a:lnTo>
                  <a:pt x="0" y="33624"/>
                </a:lnTo>
                <a:lnTo>
                  <a:pt x="27" y="34644"/>
                </a:lnTo>
                <a:lnTo>
                  <a:pt x="22876" y="34644"/>
                </a:lnTo>
                <a:lnTo>
                  <a:pt x="22876" y="30586"/>
                </a:lnTo>
                <a:lnTo>
                  <a:pt x="5918" y="30586"/>
                </a:lnTo>
                <a:lnTo>
                  <a:pt x="6390" y="29818"/>
                </a:lnTo>
                <a:lnTo>
                  <a:pt x="6994" y="29049"/>
                </a:lnTo>
                <a:lnTo>
                  <a:pt x="8450" y="27532"/>
                </a:lnTo>
                <a:lnTo>
                  <a:pt x="10085" y="26085"/>
                </a:lnTo>
                <a:lnTo>
                  <a:pt x="15671" y="21377"/>
                </a:lnTo>
                <a:lnTo>
                  <a:pt x="17851" y="19352"/>
                </a:lnTo>
                <a:lnTo>
                  <a:pt x="19160" y="17869"/>
                </a:lnTo>
                <a:lnTo>
                  <a:pt x="20479" y="16395"/>
                </a:lnTo>
                <a:lnTo>
                  <a:pt x="21421" y="14986"/>
                </a:lnTo>
                <a:lnTo>
                  <a:pt x="21981" y="13658"/>
                </a:lnTo>
                <a:lnTo>
                  <a:pt x="22550" y="12321"/>
                </a:lnTo>
                <a:lnTo>
                  <a:pt x="22839" y="10965"/>
                </a:lnTo>
                <a:lnTo>
                  <a:pt x="22839" y="6869"/>
                </a:lnTo>
                <a:lnTo>
                  <a:pt x="21872" y="4592"/>
                </a:lnTo>
                <a:lnTo>
                  <a:pt x="20732" y="3516"/>
                </a:lnTo>
                <a:close/>
              </a:path>
              <a:path w="23494" h="34925">
                <a:moveTo>
                  <a:pt x="15372" y="0"/>
                </a:moveTo>
                <a:lnTo>
                  <a:pt x="8767" y="0"/>
                </a:lnTo>
                <a:lnTo>
                  <a:pt x="6145" y="851"/>
                </a:lnTo>
                <a:lnTo>
                  <a:pt x="2249" y="4266"/>
                </a:lnTo>
                <a:lnTo>
                  <a:pt x="1119" y="6742"/>
                </a:lnTo>
                <a:lnTo>
                  <a:pt x="821" y="9997"/>
                </a:lnTo>
                <a:lnTo>
                  <a:pt x="5178" y="10458"/>
                </a:lnTo>
                <a:lnTo>
                  <a:pt x="5196" y="8288"/>
                </a:lnTo>
                <a:lnTo>
                  <a:pt x="5812" y="6589"/>
                </a:lnTo>
                <a:lnTo>
                  <a:pt x="8269" y="4132"/>
                </a:lnTo>
                <a:lnTo>
                  <a:pt x="9905" y="3516"/>
                </a:lnTo>
                <a:lnTo>
                  <a:pt x="20732" y="3516"/>
                </a:lnTo>
                <a:lnTo>
                  <a:pt x="17994" y="923"/>
                </a:lnTo>
                <a:lnTo>
                  <a:pt x="15372" y="0"/>
                </a:lnTo>
                <a:close/>
              </a:path>
            </a:pathLst>
          </a:custGeom>
          <a:solidFill>
            <a:srgbClr val="231F1F"/>
          </a:solidFill>
        </p:spPr>
        <p:txBody>
          <a:bodyPr wrap="square" lIns="0" tIns="0" rIns="0" bIns="0" rtlCol="0"/>
          <a:lstStyle/>
          <a:p>
            <a:endParaRPr/>
          </a:p>
        </p:txBody>
      </p:sp>
      <p:sp>
        <p:nvSpPr>
          <p:cNvPr id="22" name="object 22"/>
          <p:cNvSpPr/>
          <p:nvPr/>
        </p:nvSpPr>
        <p:spPr>
          <a:xfrm>
            <a:off x="905381" y="2389063"/>
            <a:ext cx="0" cy="67945"/>
          </a:xfrm>
          <a:custGeom>
            <a:avLst/>
            <a:gdLst/>
            <a:ahLst/>
            <a:cxnLst/>
            <a:rect l="l" t="t" r="r" b="b"/>
            <a:pathLst>
              <a:path h="67944">
                <a:moveTo>
                  <a:pt x="0" y="0"/>
                </a:moveTo>
                <a:lnTo>
                  <a:pt x="0" y="67480"/>
                </a:lnTo>
              </a:path>
            </a:pathLst>
          </a:custGeom>
          <a:ln w="4555">
            <a:solidFill>
              <a:srgbClr val="231F1F"/>
            </a:solidFill>
          </a:ln>
        </p:spPr>
        <p:txBody>
          <a:bodyPr wrap="square" lIns="0" tIns="0" rIns="0" bIns="0" rtlCol="0"/>
          <a:lstStyle/>
          <a:p>
            <a:endParaRPr/>
          </a:p>
        </p:txBody>
      </p:sp>
      <p:sp>
        <p:nvSpPr>
          <p:cNvPr id="23" name="object 23"/>
          <p:cNvSpPr/>
          <p:nvPr/>
        </p:nvSpPr>
        <p:spPr>
          <a:xfrm>
            <a:off x="1067549" y="2647650"/>
            <a:ext cx="44450" cy="47625"/>
          </a:xfrm>
          <a:custGeom>
            <a:avLst/>
            <a:gdLst/>
            <a:ahLst/>
            <a:cxnLst/>
            <a:rect l="l" t="t" r="r" b="b"/>
            <a:pathLst>
              <a:path w="44450" h="47625">
                <a:moveTo>
                  <a:pt x="26291" y="0"/>
                </a:moveTo>
                <a:lnTo>
                  <a:pt x="15553" y="0"/>
                </a:lnTo>
                <a:lnTo>
                  <a:pt x="10257" y="2168"/>
                </a:lnTo>
                <a:lnTo>
                  <a:pt x="2050" y="10810"/>
                </a:lnTo>
                <a:lnTo>
                  <a:pt x="0" y="16784"/>
                </a:lnTo>
                <a:lnTo>
                  <a:pt x="22" y="28559"/>
                </a:lnTo>
                <a:lnTo>
                  <a:pt x="17677" y="47622"/>
                </a:lnTo>
                <a:lnTo>
                  <a:pt x="26002" y="47622"/>
                </a:lnTo>
                <a:lnTo>
                  <a:pt x="29734" y="46674"/>
                </a:lnTo>
                <a:lnTo>
                  <a:pt x="36641" y="42886"/>
                </a:lnTo>
                <a:lnTo>
                  <a:pt x="37116" y="42389"/>
                </a:lnTo>
                <a:lnTo>
                  <a:pt x="17478" y="42389"/>
                </a:lnTo>
                <a:lnTo>
                  <a:pt x="13737" y="40797"/>
                </a:lnTo>
                <a:lnTo>
                  <a:pt x="7772" y="34417"/>
                </a:lnTo>
                <a:lnTo>
                  <a:pt x="6279" y="30042"/>
                </a:lnTo>
                <a:lnTo>
                  <a:pt x="6279" y="17578"/>
                </a:lnTo>
                <a:lnTo>
                  <a:pt x="7834" y="12635"/>
                </a:lnTo>
                <a:lnTo>
                  <a:pt x="14054" y="6714"/>
                </a:lnTo>
                <a:lnTo>
                  <a:pt x="17758" y="5231"/>
                </a:lnTo>
                <a:lnTo>
                  <a:pt x="37078" y="5231"/>
                </a:lnTo>
                <a:lnTo>
                  <a:pt x="36937" y="5078"/>
                </a:lnTo>
                <a:lnTo>
                  <a:pt x="30123" y="1020"/>
                </a:lnTo>
                <a:lnTo>
                  <a:pt x="26291" y="0"/>
                </a:lnTo>
                <a:close/>
              </a:path>
              <a:path w="44450" h="47625">
                <a:moveTo>
                  <a:pt x="37078" y="5231"/>
                </a:moveTo>
                <a:lnTo>
                  <a:pt x="25107" y="5231"/>
                </a:lnTo>
                <a:lnTo>
                  <a:pt x="27846" y="5999"/>
                </a:lnTo>
                <a:lnTo>
                  <a:pt x="32717" y="9081"/>
                </a:lnTo>
                <a:lnTo>
                  <a:pt x="34570" y="11242"/>
                </a:lnTo>
                <a:lnTo>
                  <a:pt x="35845" y="14035"/>
                </a:lnTo>
                <a:lnTo>
                  <a:pt x="37111" y="16828"/>
                </a:lnTo>
                <a:lnTo>
                  <a:pt x="37742" y="20100"/>
                </a:lnTo>
                <a:lnTo>
                  <a:pt x="37742" y="29762"/>
                </a:lnTo>
                <a:lnTo>
                  <a:pt x="36262" y="34336"/>
                </a:lnTo>
                <a:lnTo>
                  <a:pt x="30331" y="40780"/>
                </a:lnTo>
                <a:lnTo>
                  <a:pt x="26562" y="42389"/>
                </a:lnTo>
                <a:lnTo>
                  <a:pt x="37116" y="42389"/>
                </a:lnTo>
                <a:lnTo>
                  <a:pt x="39307" y="40093"/>
                </a:lnTo>
                <a:lnTo>
                  <a:pt x="43076" y="32735"/>
                </a:lnTo>
                <a:lnTo>
                  <a:pt x="44015" y="28559"/>
                </a:lnTo>
                <a:lnTo>
                  <a:pt x="44015" y="19287"/>
                </a:lnTo>
                <a:lnTo>
                  <a:pt x="43120" y="15164"/>
                </a:lnTo>
                <a:lnTo>
                  <a:pt x="41340" y="11541"/>
                </a:lnTo>
                <a:lnTo>
                  <a:pt x="39540" y="7908"/>
                </a:lnTo>
                <a:lnTo>
                  <a:pt x="37078" y="5231"/>
                </a:lnTo>
                <a:close/>
              </a:path>
            </a:pathLst>
          </a:custGeom>
          <a:solidFill>
            <a:srgbClr val="231F1F"/>
          </a:solidFill>
        </p:spPr>
        <p:txBody>
          <a:bodyPr wrap="square" lIns="0" tIns="0" rIns="0" bIns="0" rtlCol="0"/>
          <a:lstStyle/>
          <a:p>
            <a:endParaRPr/>
          </a:p>
        </p:txBody>
      </p:sp>
      <p:sp>
        <p:nvSpPr>
          <p:cNvPr id="24" name="object 24"/>
          <p:cNvSpPr/>
          <p:nvPr/>
        </p:nvSpPr>
        <p:spPr>
          <a:xfrm>
            <a:off x="996163" y="2604636"/>
            <a:ext cx="74930" cy="45720"/>
          </a:xfrm>
          <a:custGeom>
            <a:avLst/>
            <a:gdLst/>
            <a:ahLst/>
            <a:cxnLst/>
            <a:rect l="l" t="t" r="r" b="b"/>
            <a:pathLst>
              <a:path w="74930" h="45719">
                <a:moveTo>
                  <a:pt x="2276" y="0"/>
                </a:moveTo>
                <a:lnTo>
                  <a:pt x="0" y="3877"/>
                </a:lnTo>
                <a:lnTo>
                  <a:pt x="72035" y="45517"/>
                </a:lnTo>
                <a:lnTo>
                  <a:pt x="74312" y="41639"/>
                </a:lnTo>
                <a:lnTo>
                  <a:pt x="2276" y="0"/>
                </a:lnTo>
                <a:close/>
              </a:path>
            </a:pathLst>
          </a:custGeom>
          <a:solidFill>
            <a:srgbClr val="231F1F"/>
          </a:solidFill>
        </p:spPr>
        <p:txBody>
          <a:bodyPr wrap="square" lIns="0" tIns="0" rIns="0" bIns="0" rtlCol="0"/>
          <a:lstStyle/>
          <a:p>
            <a:endParaRPr/>
          </a:p>
        </p:txBody>
      </p:sp>
      <p:sp>
        <p:nvSpPr>
          <p:cNvPr id="25" name="object 25"/>
          <p:cNvSpPr/>
          <p:nvPr/>
        </p:nvSpPr>
        <p:spPr>
          <a:xfrm>
            <a:off x="988127" y="2618419"/>
            <a:ext cx="74930" cy="45720"/>
          </a:xfrm>
          <a:custGeom>
            <a:avLst/>
            <a:gdLst/>
            <a:ahLst/>
            <a:cxnLst/>
            <a:rect l="l" t="t" r="r" b="b"/>
            <a:pathLst>
              <a:path w="74930" h="45719">
                <a:moveTo>
                  <a:pt x="2279" y="0"/>
                </a:moveTo>
                <a:lnTo>
                  <a:pt x="0" y="4021"/>
                </a:lnTo>
                <a:lnTo>
                  <a:pt x="72045" y="45660"/>
                </a:lnTo>
                <a:lnTo>
                  <a:pt x="74315" y="41648"/>
                </a:lnTo>
                <a:lnTo>
                  <a:pt x="2279" y="0"/>
                </a:lnTo>
                <a:close/>
              </a:path>
            </a:pathLst>
          </a:custGeom>
          <a:solidFill>
            <a:srgbClr val="231F1F"/>
          </a:solidFill>
        </p:spPr>
        <p:txBody>
          <a:bodyPr wrap="square" lIns="0" tIns="0" rIns="0" bIns="0" rtlCol="0"/>
          <a:lstStyle/>
          <a:p>
            <a:endParaRPr/>
          </a:p>
        </p:txBody>
      </p:sp>
      <p:sp>
        <p:nvSpPr>
          <p:cNvPr id="26" name="object 26"/>
          <p:cNvSpPr/>
          <p:nvPr/>
        </p:nvSpPr>
        <p:spPr>
          <a:xfrm>
            <a:off x="2262064" y="2487444"/>
            <a:ext cx="36195" cy="45720"/>
          </a:xfrm>
          <a:custGeom>
            <a:avLst/>
            <a:gdLst/>
            <a:ahLst/>
            <a:cxnLst/>
            <a:rect l="l" t="t" r="r" b="b"/>
            <a:pathLst>
              <a:path w="36194" h="45719">
                <a:moveTo>
                  <a:pt x="6180" y="0"/>
                </a:moveTo>
                <a:lnTo>
                  <a:pt x="0" y="0"/>
                </a:lnTo>
                <a:lnTo>
                  <a:pt x="0" y="45392"/>
                </a:lnTo>
                <a:lnTo>
                  <a:pt x="5775" y="45392"/>
                </a:lnTo>
                <a:lnTo>
                  <a:pt x="5775" y="9761"/>
                </a:lnTo>
                <a:lnTo>
                  <a:pt x="12697" y="9761"/>
                </a:lnTo>
                <a:lnTo>
                  <a:pt x="6180" y="0"/>
                </a:lnTo>
                <a:close/>
              </a:path>
              <a:path w="36194" h="45719">
                <a:moveTo>
                  <a:pt x="12697" y="9761"/>
                </a:moveTo>
                <a:lnTo>
                  <a:pt x="5775" y="9761"/>
                </a:lnTo>
                <a:lnTo>
                  <a:pt x="29554" y="45392"/>
                </a:lnTo>
                <a:lnTo>
                  <a:pt x="35736" y="45392"/>
                </a:lnTo>
                <a:lnTo>
                  <a:pt x="35736" y="35621"/>
                </a:lnTo>
                <a:lnTo>
                  <a:pt x="29961" y="35621"/>
                </a:lnTo>
                <a:lnTo>
                  <a:pt x="12697" y="9761"/>
                </a:lnTo>
                <a:close/>
              </a:path>
              <a:path w="36194" h="45719">
                <a:moveTo>
                  <a:pt x="35736" y="0"/>
                </a:moveTo>
                <a:lnTo>
                  <a:pt x="29961" y="0"/>
                </a:lnTo>
                <a:lnTo>
                  <a:pt x="29961" y="35621"/>
                </a:lnTo>
                <a:lnTo>
                  <a:pt x="35736" y="35621"/>
                </a:lnTo>
                <a:lnTo>
                  <a:pt x="35736" y="0"/>
                </a:lnTo>
                <a:close/>
              </a:path>
            </a:pathLst>
          </a:custGeom>
          <a:solidFill>
            <a:srgbClr val="231F1F"/>
          </a:solidFill>
        </p:spPr>
        <p:txBody>
          <a:bodyPr wrap="square" lIns="0" tIns="0" rIns="0" bIns="0" rtlCol="0"/>
          <a:lstStyle/>
          <a:p>
            <a:endParaRPr/>
          </a:p>
        </p:txBody>
      </p:sp>
      <p:sp>
        <p:nvSpPr>
          <p:cNvPr id="27" name="object 27"/>
          <p:cNvSpPr/>
          <p:nvPr/>
        </p:nvSpPr>
        <p:spPr>
          <a:xfrm>
            <a:off x="2308123" y="2487444"/>
            <a:ext cx="35560" cy="45720"/>
          </a:xfrm>
          <a:custGeom>
            <a:avLst/>
            <a:gdLst/>
            <a:ahLst/>
            <a:cxnLst/>
            <a:rect l="l" t="t" r="r" b="b"/>
            <a:pathLst>
              <a:path w="35560" h="45719">
                <a:moveTo>
                  <a:pt x="6027" y="0"/>
                </a:moveTo>
                <a:lnTo>
                  <a:pt x="0" y="0"/>
                </a:lnTo>
                <a:lnTo>
                  <a:pt x="0" y="45392"/>
                </a:lnTo>
                <a:lnTo>
                  <a:pt x="6027" y="45392"/>
                </a:lnTo>
                <a:lnTo>
                  <a:pt x="6027" y="24015"/>
                </a:lnTo>
                <a:lnTo>
                  <a:pt x="35528" y="24015"/>
                </a:lnTo>
                <a:lnTo>
                  <a:pt x="35528" y="18647"/>
                </a:lnTo>
                <a:lnTo>
                  <a:pt x="6027" y="18647"/>
                </a:lnTo>
                <a:lnTo>
                  <a:pt x="6027" y="0"/>
                </a:lnTo>
                <a:close/>
              </a:path>
              <a:path w="35560" h="45719">
                <a:moveTo>
                  <a:pt x="35528" y="24015"/>
                </a:moveTo>
                <a:lnTo>
                  <a:pt x="29501" y="24015"/>
                </a:lnTo>
                <a:lnTo>
                  <a:pt x="29501" y="45392"/>
                </a:lnTo>
                <a:lnTo>
                  <a:pt x="35528" y="45392"/>
                </a:lnTo>
                <a:lnTo>
                  <a:pt x="35528" y="24015"/>
                </a:lnTo>
                <a:close/>
              </a:path>
              <a:path w="35560" h="45719">
                <a:moveTo>
                  <a:pt x="35528" y="0"/>
                </a:moveTo>
                <a:lnTo>
                  <a:pt x="29501" y="0"/>
                </a:lnTo>
                <a:lnTo>
                  <a:pt x="29501" y="18647"/>
                </a:lnTo>
                <a:lnTo>
                  <a:pt x="35528" y="18647"/>
                </a:lnTo>
                <a:lnTo>
                  <a:pt x="35528" y="0"/>
                </a:lnTo>
                <a:close/>
              </a:path>
            </a:pathLst>
          </a:custGeom>
          <a:solidFill>
            <a:srgbClr val="231F1F"/>
          </a:solidFill>
        </p:spPr>
        <p:txBody>
          <a:bodyPr wrap="square" lIns="0" tIns="0" rIns="0" bIns="0" rtlCol="0"/>
          <a:lstStyle/>
          <a:p>
            <a:endParaRPr/>
          </a:p>
        </p:txBody>
      </p:sp>
      <p:sp>
        <p:nvSpPr>
          <p:cNvPr id="28" name="object 28"/>
          <p:cNvSpPr/>
          <p:nvPr/>
        </p:nvSpPr>
        <p:spPr>
          <a:xfrm>
            <a:off x="2171480" y="2644829"/>
            <a:ext cx="36195" cy="45720"/>
          </a:xfrm>
          <a:custGeom>
            <a:avLst/>
            <a:gdLst/>
            <a:ahLst/>
            <a:cxnLst/>
            <a:rect l="l" t="t" r="r" b="b"/>
            <a:pathLst>
              <a:path w="36194" h="45719">
                <a:moveTo>
                  <a:pt x="6182" y="0"/>
                </a:moveTo>
                <a:lnTo>
                  <a:pt x="0" y="0"/>
                </a:lnTo>
                <a:lnTo>
                  <a:pt x="0" y="45390"/>
                </a:lnTo>
                <a:lnTo>
                  <a:pt x="5775" y="45390"/>
                </a:lnTo>
                <a:lnTo>
                  <a:pt x="5775" y="9771"/>
                </a:lnTo>
                <a:lnTo>
                  <a:pt x="12704" y="9771"/>
                </a:lnTo>
                <a:lnTo>
                  <a:pt x="6182" y="0"/>
                </a:lnTo>
                <a:close/>
              </a:path>
              <a:path w="36194" h="45719">
                <a:moveTo>
                  <a:pt x="12704" y="9771"/>
                </a:moveTo>
                <a:lnTo>
                  <a:pt x="5775" y="9771"/>
                </a:lnTo>
                <a:lnTo>
                  <a:pt x="29556" y="45390"/>
                </a:lnTo>
                <a:lnTo>
                  <a:pt x="35736" y="45390"/>
                </a:lnTo>
                <a:lnTo>
                  <a:pt x="35736" y="35628"/>
                </a:lnTo>
                <a:lnTo>
                  <a:pt x="29961" y="35628"/>
                </a:lnTo>
                <a:lnTo>
                  <a:pt x="12704" y="9771"/>
                </a:lnTo>
                <a:close/>
              </a:path>
              <a:path w="36194" h="45719">
                <a:moveTo>
                  <a:pt x="35736" y="0"/>
                </a:moveTo>
                <a:lnTo>
                  <a:pt x="29961" y="0"/>
                </a:lnTo>
                <a:lnTo>
                  <a:pt x="29961" y="35628"/>
                </a:lnTo>
                <a:lnTo>
                  <a:pt x="35736" y="35628"/>
                </a:lnTo>
                <a:lnTo>
                  <a:pt x="35736" y="0"/>
                </a:lnTo>
                <a:close/>
              </a:path>
            </a:pathLst>
          </a:custGeom>
          <a:solidFill>
            <a:srgbClr val="231F1F"/>
          </a:solidFill>
        </p:spPr>
        <p:txBody>
          <a:bodyPr wrap="square" lIns="0" tIns="0" rIns="0" bIns="0" rtlCol="0"/>
          <a:lstStyle/>
          <a:p>
            <a:endParaRPr/>
          </a:p>
        </p:txBody>
      </p:sp>
      <p:sp>
        <p:nvSpPr>
          <p:cNvPr id="29" name="object 29"/>
          <p:cNvSpPr/>
          <p:nvPr/>
        </p:nvSpPr>
        <p:spPr>
          <a:xfrm>
            <a:off x="2171769" y="2697522"/>
            <a:ext cx="35560" cy="45720"/>
          </a:xfrm>
          <a:custGeom>
            <a:avLst/>
            <a:gdLst/>
            <a:ahLst/>
            <a:cxnLst/>
            <a:rect l="l" t="t" r="r" b="b"/>
            <a:pathLst>
              <a:path w="35560" h="45719">
                <a:moveTo>
                  <a:pt x="6029" y="0"/>
                </a:moveTo>
                <a:lnTo>
                  <a:pt x="0" y="0"/>
                </a:lnTo>
                <a:lnTo>
                  <a:pt x="0" y="45392"/>
                </a:lnTo>
                <a:lnTo>
                  <a:pt x="6029" y="45392"/>
                </a:lnTo>
                <a:lnTo>
                  <a:pt x="6029" y="24015"/>
                </a:lnTo>
                <a:lnTo>
                  <a:pt x="35530" y="24015"/>
                </a:lnTo>
                <a:lnTo>
                  <a:pt x="35530" y="18647"/>
                </a:lnTo>
                <a:lnTo>
                  <a:pt x="6029" y="18647"/>
                </a:lnTo>
                <a:lnTo>
                  <a:pt x="6029" y="0"/>
                </a:lnTo>
                <a:close/>
              </a:path>
              <a:path w="35560" h="45719">
                <a:moveTo>
                  <a:pt x="35530" y="24015"/>
                </a:moveTo>
                <a:lnTo>
                  <a:pt x="29501" y="24015"/>
                </a:lnTo>
                <a:lnTo>
                  <a:pt x="29501" y="45392"/>
                </a:lnTo>
                <a:lnTo>
                  <a:pt x="35530" y="45392"/>
                </a:lnTo>
                <a:lnTo>
                  <a:pt x="35530" y="24015"/>
                </a:lnTo>
                <a:close/>
              </a:path>
              <a:path w="35560" h="45719">
                <a:moveTo>
                  <a:pt x="35530" y="0"/>
                </a:moveTo>
                <a:lnTo>
                  <a:pt x="29501" y="0"/>
                </a:lnTo>
                <a:lnTo>
                  <a:pt x="29501" y="18647"/>
                </a:lnTo>
                <a:lnTo>
                  <a:pt x="35530" y="18647"/>
                </a:lnTo>
                <a:lnTo>
                  <a:pt x="35530" y="0"/>
                </a:lnTo>
                <a:close/>
              </a:path>
            </a:pathLst>
          </a:custGeom>
          <a:solidFill>
            <a:srgbClr val="231F1F"/>
          </a:solidFill>
        </p:spPr>
        <p:txBody>
          <a:bodyPr wrap="square" lIns="0" tIns="0" rIns="0" bIns="0" rtlCol="0"/>
          <a:lstStyle/>
          <a:p>
            <a:endParaRPr/>
          </a:p>
        </p:txBody>
      </p:sp>
      <p:sp>
        <p:nvSpPr>
          <p:cNvPr id="30" name="object 30"/>
          <p:cNvSpPr/>
          <p:nvPr/>
        </p:nvSpPr>
        <p:spPr>
          <a:xfrm>
            <a:off x="2280080" y="2538774"/>
            <a:ext cx="0" cy="75565"/>
          </a:xfrm>
          <a:custGeom>
            <a:avLst/>
            <a:gdLst/>
            <a:ahLst/>
            <a:cxnLst/>
            <a:rect l="l" t="t" r="r" b="b"/>
            <a:pathLst>
              <a:path h="75564">
                <a:moveTo>
                  <a:pt x="0" y="0"/>
                </a:moveTo>
                <a:lnTo>
                  <a:pt x="0" y="75261"/>
                </a:lnTo>
              </a:path>
            </a:pathLst>
          </a:custGeom>
          <a:ln w="4491">
            <a:solidFill>
              <a:srgbClr val="231F1F"/>
            </a:solidFill>
          </a:ln>
        </p:spPr>
        <p:txBody>
          <a:bodyPr wrap="square" lIns="0" tIns="0" rIns="0" bIns="0" rtlCol="0"/>
          <a:lstStyle/>
          <a:p>
            <a:endParaRPr/>
          </a:p>
        </p:txBody>
      </p:sp>
      <p:sp>
        <p:nvSpPr>
          <p:cNvPr id="31" name="object 31"/>
          <p:cNvSpPr/>
          <p:nvPr/>
        </p:nvSpPr>
        <p:spPr>
          <a:xfrm>
            <a:off x="2215380" y="2611397"/>
            <a:ext cx="67310" cy="40640"/>
          </a:xfrm>
          <a:custGeom>
            <a:avLst/>
            <a:gdLst/>
            <a:ahLst/>
            <a:cxnLst/>
            <a:rect l="l" t="t" r="r" b="b"/>
            <a:pathLst>
              <a:path w="67310" h="40639">
                <a:moveTo>
                  <a:pt x="62454" y="0"/>
                </a:moveTo>
                <a:lnTo>
                  <a:pt x="0" y="36178"/>
                </a:lnTo>
                <a:lnTo>
                  <a:pt x="2239" y="40137"/>
                </a:lnTo>
                <a:lnTo>
                  <a:pt x="66945" y="2637"/>
                </a:lnTo>
                <a:lnTo>
                  <a:pt x="62454" y="0"/>
                </a:lnTo>
                <a:close/>
              </a:path>
            </a:pathLst>
          </a:custGeom>
          <a:solidFill>
            <a:srgbClr val="231F1F"/>
          </a:solidFill>
        </p:spPr>
        <p:txBody>
          <a:bodyPr wrap="square" lIns="0" tIns="0" rIns="0" bIns="0" rtlCol="0"/>
          <a:lstStyle/>
          <a:p>
            <a:endParaRPr/>
          </a:p>
        </p:txBody>
      </p:sp>
      <p:sp>
        <p:nvSpPr>
          <p:cNvPr id="32" name="object 32"/>
          <p:cNvSpPr/>
          <p:nvPr/>
        </p:nvSpPr>
        <p:spPr>
          <a:xfrm>
            <a:off x="2096272" y="2611397"/>
            <a:ext cx="67310" cy="40005"/>
          </a:xfrm>
          <a:custGeom>
            <a:avLst/>
            <a:gdLst/>
            <a:ahLst/>
            <a:cxnLst/>
            <a:rect l="l" t="t" r="r" b="b"/>
            <a:pathLst>
              <a:path w="67310" h="40005">
                <a:moveTo>
                  <a:pt x="4493" y="0"/>
                </a:moveTo>
                <a:lnTo>
                  <a:pt x="0" y="2637"/>
                </a:lnTo>
                <a:lnTo>
                  <a:pt x="64705" y="40003"/>
                </a:lnTo>
                <a:lnTo>
                  <a:pt x="66947" y="36178"/>
                </a:lnTo>
                <a:lnTo>
                  <a:pt x="4493" y="0"/>
                </a:lnTo>
                <a:close/>
              </a:path>
            </a:pathLst>
          </a:custGeom>
          <a:solidFill>
            <a:srgbClr val="231F1F"/>
          </a:solidFill>
        </p:spPr>
        <p:txBody>
          <a:bodyPr wrap="square" lIns="0" tIns="0" rIns="0" bIns="0" rtlCol="0"/>
          <a:lstStyle/>
          <a:p>
            <a:endParaRPr/>
          </a:p>
        </p:txBody>
      </p:sp>
      <p:sp>
        <p:nvSpPr>
          <p:cNvPr id="33" name="object 33"/>
          <p:cNvSpPr/>
          <p:nvPr/>
        </p:nvSpPr>
        <p:spPr>
          <a:xfrm>
            <a:off x="2098519" y="2507872"/>
            <a:ext cx="0" cy="106680"/>
          </a:xfrm>
          <a:custGeom>
            <a:avLst/>
            <a:gdLst/>
            <a:ahLst/>
            <a:cxnLst/>
            <a:rect l="l" t="t" r="r" b="b"/>
            <a:pathLst>
              <a:path h="106680">
                <a:moveTo>
                  <a:pt x="0" y="0"/>
                </a:moveTo>
                <a:lnTo>
                  <a:pt x="0" y="106162"/>
                </a:lnTo>
              </a:path>
            </a:pathLst>
          </a:custGeom>
          <a:ln w="4493">
            <a:solidFill>
              <a:srgbClr val="231F1F"/>
            </a:solidFill>
          </a:ln>
        </p:spPr>
        <p:txBody>
          <a:bodyPr wrap="square" lIns="0" tIns="0" rIns="0" bIns="0" rtlCol="0"/>
          <a:lstStyle/>
          <a:p>
            <a:endParaRPr/>
          </a:p>
        </p:txBody>
      </p:sp>
      <p:sp>
        <p:nvSpPr>
          <p:cNvPr id="34" name="object 34"/>
          <p:cNvSpPr/>
          <p:nvPr/>
        </p:nvSpPr>
        <p:spPr>
          <a:xfrm>
            <a:off x="2114232" y="2516991"/>
            <a:ext cx="0" cy="86995"/>
          </a:xfrm>
          <a:custGeom>
            <a:avLst/>
            <a:gdLst/>
            <a:ahLst/>
            <a:cxnLst/>
            <a:rect l="l" t="t" r="r" b="b"/>
            <a:pathLst>
              <a:path h="86994">
                <a:moveTo>
                  <a:pt x="0" y="0"/>
                </a:moveTo>
                <a:lnTo>
                  <a:pt x="0" y="86615"/>
                </a:lnTo>
              </a:path>
            </a:pathLst>
          </a:custGeom>
          <a:ln w="4484">
            <a:solidFill>
              <a:srgbClr val="231F1F"/>
            </a:solidFill>
          </a:ln>
        </p:spPr>
        <p:txBody>
          <a:bodyPr wrap="square" lIns="0" tIns="0" rIns="0" bIns="0" rtlCol="0"/>
          <a:lstStyle/>
          <a:p>
            <a:endParaRPr/>
          </a:p>
        </p:txBody>
      </p:sp>
      <p:sp>
        <p:nvSpPr>
          <p:cNvPr id="35" name="object 35"/>
          <p:cNvSpPr/>
          <p:nvPr/>
        </p:nvSpPr>
        <p:spPr>
          <a:xfrm>
            <a:off x="2098523" y="2452945"/>
            <a:ext cx="91440" cy="56515"/>
          </a:xfrm>
          <a:custGeom>
            <a:avLst/>
            <a:gdLst/>
            <a:ahLst/>
            <a:cxnLst/>
            <a:rect l="l" t="t" r="r" b="b"/>
            <a:pathLst>
              <a:path w="91439" h="56514">
                <a:moveTo>
                  <a:pt x="90844" y="0"/>
                </a:moveTo>
                <a:lnTo>
                  <a:pt x="0" y="52421"/>
                </a:lnTo>
                <a:lnTo>
                  <a:pt x="0" y="54927"/>
                </a:lnTo>
                <a:lnTo>
                  <a:pt x="2242" y="56255"/>
                </a:lnTo>
                <a:lnTo>
                  <a:pt x="90844" y="5277"/>
                </a:lnTo>
                <a:lnTo>
                  <a:pt x="90844" y="0"/>
                </a:lnTo>
                <a:close/>
              </a:path>
            </a:pathLst>
          </a:custGeom>
          <a:solidFill>
            <a:srgbClr val="231F1F"/>
          </a:solidFill>
        </p:spPr>
        <p:txBody>
          <a:bodyPr wrap="square" lIns="0" tIns="0" rIns="0" bIns="0" rtlCol="0"/>
          <a:lstStyle/>
          <a:p>
            <a:endParaRPr/>
          </a:p>
        </p:txBody>
      </p:sp>
      <p:sp>
        <p:nvSpPr>
          <p:cNvPr id="36" name="object 36"/>
          <p:cNvSpPr/>
          <p:nvPr/>
        </p:nvSpPr>
        <p:spPr>
          <a:xfrm>
            <a:off x="2189368" y="2452945"/>
            <a:ext cx="64769" cy="41275"/>
          </a:xfrm>
          <a:custGeom>
            <a:avLst/>
            <a:gdLst/>
            <a:ahLst/>
            <a:cxnLst/>
            <a:rect l="l" t="t" r="r" b="b"/>
            <a:pathLst>
              <a:path w="64769" h="41275">
                <a:moveTo>
                  <a:pt x="0" y="0"/>
                </a:moveTo>
                <a:lnTo>
                  <a:pt x="0" y="5277"/>
                </a:lnTo>
                <a:lnTo>
                  <a:pt x="62317" y="41197"/>
                </a:lnTo>
                <a:lnTo>
                  <a:pt x="64569" y="37238"/>
                </a:lnTo>
                <a:lnTo>
                  <a:pt x="0" y="0"/>
                </a:lnTo>
                <a:close/>
              </a:path>
            </a:pathLst>
          </a:custGeom>
          <a:solidFill>
            <a:srgbClr val="231F1F"/>
          </a:solidFill>
        </p:spPr>
        <p:txBody>
          <a:bodyPr wrap="square" lIns="0" tIns="0" rIns="0" bIns="0" rtlCol="0"/>
          <a:lstStyle/>
          <a:p>
            <a:endParaRPr/>
          </a:p>
        </p:txBody>
      </p:sp>
      <p:sp>
        <p:nvSpPr>
          <p:cNvPr id="37" name="object 37"/>
          <p:cNvSpPr/>
          <p:nvPr/>
        </p:nvSpPr>
        <p:spPr>
          <a:xfrm>
            <a:off x="2167730" y="2337055"/>
            <a:ext cx="43815" cy="46990"/>
          </a:xfrm>
          <a:custGeom>
            <a:avLst/>
            <a:gdLst/>
            <a:ahLst/>
            <a:cxnLst/>
            <a:rect l="l" t="t" r="r" b="b"/>
            <a:pathLst>
              <a:path w="43814" h="46989">
                <a:moveTo>
                  <a:pt x="25921" y="0"/>
                </a:moveTo>
                <a:lnTo>
                  <a:pt x="15338" y="0"/>
                </a:lnTo>
                <a:lnTo>
                  <a:pt x="10113" y="2124"/>
                </a:lnTo>
                <a:lnTo>
                  <a:pt x="2015" y="10648"/>
                </a:lnTo>
                <a:lnTo>
                  <a:pt x="0" y="16541"/>
                </a:lnTo>
                <a:lnTo>
                  <a:pt x="20" y="28154"/>
                </a:lnTo>
                <a:lnTo>
                  <a:pt x="17425" y="46954"/>
                </a:lnTo>
                <a:lnTo>
                  <a:pt x="25641" y="46954"/>
                </a:lnTo>
                <a:lnTo>
                  <a:pt x="29320" y="46024"/>
                </a:lnTo>
                <a:lnTo>
                  <a:pt x="36125" y="42291"/>
                </a:lnTo>
                <a:lnTo>
                  <a:pt x="36600" y="41794"/>
                </a:lnTo>
                <a:lnTo>
                  <a:pt x="17235" y="41794"/>
                </a:lnTo>
                <a:lnTo>
                  <a:pt x="13540" y="40221"/>
                </a:lnTo>
                <a:lnTo>
                  <a:pt x="7656" y="33929"/>
                </a:lnTo>
                <a:lnTo>
                  <a:pt x="6182" y="29619"/>
                </a:lnTo>
                <a:lnTo>
                  <a:pt x="6182" y="17328"/>
                </a:lnTo>
                <a:lnTo>
                  <a:pt x="7718" y="12455"/>
                </a:lnTo>
                <a:lnTo>
                  <a:pt x="13855" y="6617"/>
                </a:lnTo>
                <a:lnTo>
                  <a:pt x="17515" y="5152"/>
                </a:lnTo>
                <a:lnTo>
                  <a:pt x="36558" y="5152"/>
                </a:lnTo>
                <a:lnTo>
                  <a:pt x="36424" y="5007"/>
                </a:lnTo>
                <a:lnTo>
                  <a:pt x="29700" y="994"/>
                </a:lnTo>
                <a:lnTo>
                  <a:pt x="25921" y="0"/>
                </a:lnTo>
                <a:close/>
              </a:path>
              <a:path w="43814" h="46989">
                <a:moveTo>
                  <a:pt x="36558" y="5152"/>
                </a:moveTo>
                <a:lnTo>
                  <a:pt x="24755" y="5152"/>
                </a:lnTo>
                <a:lnTo>
                  <a:pt x="27458" y="5911"/>
                </a:lnTo>
                <a:lnTo>
                  <a:pt x="32266" y="8947"/>
                </a:lnTo>
                <a:lnTo>
                  <a:pt x="34091" y="11080"/>
                </a:lnTo>
                <a:lnTo>
                  <a:pt x="35338" y="13838"/>
                </a:lnTo>
                <a:lnTo>
                  <a:pt x="36595" y="16585"/>
                </a:lnTo>
                <a:lnTo>
                  <a:pt x="37219" y="19813"/>
                </a:lnTo>
                <a:lnTo>
                  <a:pt x="37219" y="29348"/>
                </a:lnTo>
                <a:lnTo>
                  <a:pt x="35755" y="33848"/>
                </a:lnTo>
                <a:lnTo>
                  <a:pt x="29908" y="40202"/>
                </a:lnTo>
                <a:lnTo>
                  <a:pt x="26192" y="41794"/>
                </a:lnTo>
                <a:lnTo>
                  <a:pt x="36600" y="41794"/>
                </a:lnTo>
                <a:lnTo>
                  <a:pt x="38756" y="39533"/>
                </a:lnTo>
                <a:lnTo>
                  <a:pt x="42479" y="32277"/>
                </a:lnTo>
                <a:lnTo>
                  <a:pt x="43402" y="28154"/>
                </a:lnTo>
                <a:lnTo>
                  <a:pt x="43402" y="19017"/>
                </a:lnTo>
                <a:lnTo>
                  <a:pt x="42525" y="14949"/>
                </a:lnTo>
                <a:lnTo>
                  <a:pt x="38992" y="7790"/>
                </a:lnTo>
                <a:lnTo>
                  <a:pt x="36558" y="5152"/>
                </a:lnTo>
                <a:close/>
              </a:path>
            </a:pathLst>
          </a:custGeom>
          <a:solidFill>
            <a:srgbClr val="231F1F"/>
          </a:solidFill>
        </p:spPr>
        <p:txBody>
          <a:bodyPr wrap="square" lIns="0" tIns="0" rIns="0" bIns="0" rtlCol="0"/>
          <a:lstStyle/>
          <a:p>
            <a:endParaRPr/>
          </a:p>
        </p:txBody>
      </p:sp>
      <p:sp>
        <p:nvSpPr>
          <p:cNvPr id="38" name="object 38"/>
          <p:cNvSpPr/>
          <p:nvPr/>
        </p:nvSpPr>
        <p:spPr>
          <a:xfrm>
            <a:off x="2182104"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39" name="object 39"/>
          <p:cNvSpPr/>
          <p:nvPr/>
        </p:nvSpPr>
        <p:spPr>
          <a:xfrm>
            <a:off x="2196630"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40" name="object 40"/>
          <p:cNvSpPr/>
          <p:nvPr/>
        </p:nvSpPr>
        <p:spPr>
          <a:xfrm>
            <a:off x="2349417" y="2644052"/>
            <a:ext cx="43815" cy="46990"/>
          </a:xfrm>
          <a:custGeom>
            <a:avLst/>
            <a:gdLst/>
            <a:ahLst/>
            <a:cxnLst/>
            <a:rect l="l" t="t" r="r" b="b"/>
            <a:pathLst>
              <a:path w="43814" h="46989">
                <a:moveTo>
                  <a:pt x="25923" y="0"/>
                </a:moveTo>
                <a:lnTo>
                  <a:pt x="15338" y="0"/>
                </a:lnTo>
                <a:lnTo>
                  <a:pt x="10115" y="2133"/>
                </a:lnTo>
                <a:lnTo>
                  <a:pt x="2024" y="10655"/>
                </a:lnTo>
                <a:lnTo>
                  <a:pt x="0" y="16548"/>
                </a:lnTo>
                <a:lnTo>
                  <a:pt x="20" y="28154"/>
                </a:lnTo>
                <a:lnTo>
                  <a:pt x="17427" y="46954"/>
                </a:lnTo>
                <a:lnTo>
                  <a:pt x="25641" y="46954"/>
                </a:lnTo>
                <a:lnTo>
                  <a:pt x="29320" y="46024"/>
                </a:lnTo>
                <a:lnTo>
                  <a:pt x="36137" y="42289"/>
                </a:lnTo>
                <a:lnTo>
                  <a:pt x="36602" y="41801"/>
                </a:lnTo>
                <a:lnTo>
                  <a:pt x="17237" y="41801"/>
                </a:lnTo>
                <a:lnTo>
                  <a:pt x="13549" y="40221"/>
                </a:lnTo>
                <a:lnTo>
                  <a:pt x="7665" y="33929"/>
                </a:lnTo>
                <a:lnTo>
                  <a:pt x="6191" y="29628"/>
                </a:lnTo>
                <a:lnTo>
                  <a:pt x="6191" y="17325"/>
                </a:lnTo>
                <a:lnTo>
                  <a:pt x="7718" y="12455"/>
                </a:lnTo>
                <a:lnTo>
                  <a:pt x="13857" y="6615"/>
                </a:lnTo>
                <a:lnTo>
                  <a:pt x="17517" y="5152"/>
                </a:lnTo>
                <a:lnTo>
                  <a:pt x="36569" y="5152"/>
                </a:lnTo>
                <a:lnTo>
                  <a:pt x="36435" y="5007"/>
                </a:lnTo>
                <a:lnTo>
                  <a:pt x="29700" y="1004"/>
                </a:lnTo>
                <a:lnTo>
                  <a:pt x="25923" y="0"/>
                </a:lnTo>
                <a:close/>
              </a:path>
              <a:path w="43814" h="46989">
                <a:moveTo>
                  <a:pt x="36569" y="5152"/>
                </a:moveTo>
                <a:lnTo>
                  <a:pt x="24757" y="5152"/>
                </a:lnTo>
                <a:lnTo>
                  <a:pt x="27460" y="5911"/>
                </a:lnTo>
                <a:lnTo>
                  <a:pt x="32268" y="8947"/>
                </a:lnTo>
                <a:lnTo>
                  <a:pt x="34094" y="11080"/>
                </a:lnTo>
                <a:lnTo>
                  <a:pt x="35350" y="13836"/>
                </a:lnTo>
                <a:lnTo>
                  <a:pt x="36597" y="16594"/>
                </a:lnTo>
                <a:lnTo>
                  <a:pt x="37219" y="19810"/>
                </a:lnTo>
                <a:lnTo>
                  <a:pt x="37219" y="29348"/>
                </a:lnTo>
                <a:lnTo>
                  <a:pt x="35757" y="33858"/>
                </a:lnTo>
                <a:lnTo>
                  <a:pt x="29917" y="40211"/>
                </a:lnTo>
                <a:lnTo>
                  <a:pt x="26194" y="41801"/>
                </a:lnTo>
                <a:lnTo>
                  <a:pt x="36602" y="41801"/>
                </a:lnTo>
                <a:lnTo>
                  <a:pt x="38765" y="39533"/>
                </a:lnTo>
                <a:lnTo>
                  <a:pt x="42481" y="32275"/>
                </a:lnTo>
                <a:lnTo>
                  <a:pt x="43411" y="28154"/>
                </a:lnTo>
                <a:lnTo>
                  <a:pt x="43411" y="19017"/>
                </a:lnTo>
                <a:lnTo>
                  <a:pt x="42525" y="14958"/>
                </a:lnTo>
                <a:lnTo>
                  <a:pt x="38992" y="7790"/>
                </a:lnTo>
                <a:lnTo>
                  <a:pt x="36569" y="5152"/>
                </a:lnTo>
                <a:close/>
              </a:path>
            </a:pathLst>
          </a:custGeom>
          <a:solidFill>
            <a:srgbClr val="231F1F"/>
          </a:solidFill>
        </p:spPr>
        <p:txBody>
          <a:bodyPr wrap="square" lIns="0" tIns="0" rIns="0" bIns="0" rtlCol="0"/>
          <a:lstStyle/>
          <a:p>
            <a:endParaRPr/>
          </a:p>
        </p:txBody>
      </p:sp>
      <p:sp>
        <p:nvSpPr>
          <p:cNvPr id="41" name="object 41"/>
          <p:cNvSpPr/>
          <p:nvPr/>
        </p:nvSpPr>
        <p:spPr>
          <a:xfrm>
            <a:off x="2278892" y="2601626"/>
            <a:ext cx="73660" cy="45085"/>
          </a:xfrm>
          <a:custGeom>
            <a:avLst/>
            <a:gdLst/>
            <a:ahLst/>
            <a:cxnLst/>
            <a:rect l="l" t="t" r="r" b="b"/>
            <a:pathLst>
              <a:path w="73660" h="45085">
                <a:moveTo>
                  <a:pt x="2242" y="0"/>
                </a:moveTo>
                <a:lnTo>
                  <a:pt x="0" y="3958"/>
                </a:lnTo>
                <a:lnTo>
                  <a:pt x="71041" y="44892"/>
                </a:lnTo>
                <a:lnTo>
                  <a:pt x="73283" y="41060"/>
                </a:lnTo>
                <a:lnTo>
                  <a:pt x="2242" y="0"/>
                </a:lnTo>
                <a:close/>
              </a:path>
            </a:pathLst>
          </a:custGeom>
          <a:solidFill>
            <a:srgbClr val="231F1F"/>
          </a:solidFill>
        </p:spPr>
        <p:txBody>
          <a:bodyPr wrap="square" lIns="0" tIns="0" rIns="0" bIns="0" rtlCol="0"/>
          <a:lstStyle/>
          <a:p>
            <a:endParaRPr/>
          </a:p>
        </p:txBody>
      </p:sp>
      <p:sp>
        <p:nvSpPr>
          <p:cNvPr id="42" name="object 42"/>
          <p:cNvSpPr/>
          <p:nvPr/>
        </p:nvSpPr>
        <p:spPr>
          <a:xfrm>
            <a:off x="2271102" y="2615356"/>
            <a:ext cx="73660" cy="45085"/>
          </a:xfrm>
          <a:custGeom>
            <a:avLst/>
            <a:gdLst/>
            <a:ahLst/>
            <a:cxnLst/>
            <a:rect l="l" t="t" r="r" b="b"/>
            <a:pathLst>
              <a:path w="73660" h="45085">
                <a:moveTo>
                  <a:pt x="2242" y="0"/>
                </a:moveTo>
                <a:lnTo>
                  <a:pt x="0" y="3831"/>
                </a:lnTo>
                <a:lnTo>
                  <a:pt x="71031" y="44892"/>
                </a:lnTo>
                <a:lnTo>
                  <a:pt x="73283" y="40933"/>
                </a:lnTo>
                <a:lnTo>
                  <a:pt x="2242" y="0"/>
                </a:lnTo>
                <a:close/>
              </a:path>
            </a:pathLst>
          </a:custGeom>
          <a:solidFill>
            <a:srgbClr val="231F1F"/>
          </a:solidFill>
        </p:spPr>
        <p:txBody>
          <a:bodyPr wrap="square" lIns="0" tIns="0" rIns="0" bIns="0" rtlCol="0"/>
          <a:lstStyle/>
          <a:p>
            <a:endParaRPr/>
          </a:p>
        </p:txBody>
      </p:sp>
      <p:sp>
        <p:nvSpPr>
          <p:cNvPr id="43" name="object 43"/>
          <p:cNvSpPr/>
          <p:nvPr/>
        </p:nvSpPr>
        <p:spPr>
          <a:xfrm>
            <a:off x="2032235" y="2468528"/>
            <a:ext cx="66675" cy="41275"/>
          </a:xfrm>
          <a:custGeom>
            <a:avLst/>
            <a:gdLst/>
            <a:ahLst/>
            <a:cxnLst/>
            <a:rect l="l" t="t" r="r" b="b"/>
            <a:pathLst>
              <a:path w="66675" h="41275">
                <a:moveTo>
                  <a:pt x="2242" y="0"/>
                </a:moveTo>
                <a:lnTo>
                  <a:pt x="0" y="3822"/>
                </a:lnTo>
                <a:lnTo>
                  <a:pt x="64037" y="40672"/>
                </a:lnTo>
                <a:lnTo>
                  <a:pt x="66288" y="39344"/>
                </a:lnTo>
                <a:lnTo>
                  <a:pt x="66288" y="36838"/>
                </a:lnTo>
                <a:lnTo>
                  <a:pt x="2242" y="0"/>
                </a:lnTo>
                <a:close/>
              </a:path>
            </a:pathLst>
          </a:custGeom>
          <a:solidFill>
            <a:srgbClr val="231F1F"/>
          </a:solidFill>
        </p:spPr>
        <p:txBody>
          <a:bodyPr wrap="square" lIns="0" tIns="0" rIns="0" bIns="0" rtlCol="0"/>
          <a:lstStyle/>
          <a:p>
            <a:endParaRPr/>
          </a:p>
        </p:txBody>
      </p:sp>
      <p:sp>
        <p:nvSpPr>
          <p:cNvPr id="44" name="object 44"/>
          <p:cNvSpPr/>
          <p:nvPr/>
        </p:nvSpPr>
        <p:spPr>
          <a:xfrm>
            <a:off x="2324842" y="1208548"/>
            <a:ext cx="37465" cy="47625"/>
          </a:xfrm>
          <a:custGeom>
            <a:avLst/>
            <a:gdLst/>
            <a:ahLst/>
            <a:cxnLst/>
            <a:rect l="l" t="t" r="r" b="b"/>
            <a:pathLst>
              <a:path w="37464" h="47625">
                <a:moveTo>
                  <a:pt x="6418" y="0"/>
                </a:moveTo>
                <a:lnTo>
                  <a:pt x="0" y="0"/>
                </a:lnTo>
                <a:lnTo>
                  <a:pt x="0" y="47134"/>
                </a:lnTo>
                <a:lnTo>
                  <a:pt x="5992" y="47134"/>
                </a:lnTo>
                <a:lnTo>
                  <a:pt x="5992" y="10141"/>
                </a:lnTo>
                <a:lnTo>
                  <a:pt x="13187" y="10141"/>
                </a:lnTo>
                <a:lnTo>
                  <a:pt x="6418" y="0"/>
                </a:lnTo>
                <a:close/>
              </a:path>
              <a:path w="37464" h="47625">
                <a:moveTo>
                  <a:pt x="13187" y="10141"/>
                </a:moveTo>
                <a:lnTo>
                  <a:pt x="5992" y="10141"/>
                </a:lnTo>
                <a:lnTo>
                  <a:pt x="30685" y="47134"/>
                </a:lnTo>
                <a:lnTo>
                  <a:pt x="37104" y="47134"/>
                </a:lnTo>
                <a:lnTo>
                  <a:pt x="37104" y="36983"/>
                </a:lnTo>
                <a:lnTo>
                  <a:pt x="31102" y="36983"/>
                </a:lnTo>
                <a:lnTo>
                  <a:pt x="13187" y="10141"/>
                </a:lnTo>
                <a:close/>
              </a:path>
              <a:path w="37464" h="47625">
                <a:moveTo>
                  <a:pt x="37104" y="0"/>
                </a:moveTo>
                <a:lnTo>
                  <a:pt x="31102" y="0"/>
                </a:lnTo>
                <a:lnTo>
                  <a:pt x="31102" y="36983"/>
                </a:lnTo>
                <a:lnTo>
                  <a:pt x="37104" y="36983"/>
                </a:lnTo>
                <a:lnTo>
                  <a:pt x="37104" y="0"/>
                </a:lnTo>
                <a:close/>
              </a:path>
            </a:pathLst>
          </a:custGeom>
          <a:solidFill>
            <a:srgbClr val="231F1F"/>
          </a:solidFill>
        </p:spPr>
        <p:txBody>
          <a:bodyPr wrap="square" lIns="0" tIns="0" rIns="0" bIns="0" rtlCol="0"/>
          <a:lstStyle/>
          <a:p>
            <a:endParaRPr/>
          </a:p>
        </p:txBody>
      </p:sp>
      <p:sp>
        <p:nvSpPr>
          <p:cNvPr id="45" name="object 45"/>
          <p:cNvSpPr/>
          <p:nvPr/>
        </p:nvSpPr>
        <p:spPr>
          <a:xfrm>
            <a:off x="2372664" y="1208548"/>
            <a:ext cx="37465" cy="47625"/>
          </a:xfrm>
          <a:custGeom>
            <a:avLst/>
            <a:gdLst/>
            <a:ahLst/>
            <a:cxnLst/>
            <a:rect l="l" t="t" r="r" b="b"/>
            <a:pathLst>
              <a:path w="37464" h="47625">
                <a:moveTo>
                  <a:pt x="6254" y="0"/>
                </a:moveTo>
                <a:lnTo>
                  <a:pt x="0" y="0"/>
                </a:lnTo>
                <a:lnTo>
                  <a:pt x="0" y="47134"/>
                </a:lnTo>
                <a:lnTo>
                  <a:pt x="6254" y="47134"/>
                </a:lnTo>
                <a:lnTo>
                  <a:pt x="6254" y="24935"/>
                </a:lnTo>
                <a:lnTo>
                  <a:pt x="36896" y="24935"/>
                </a:lnTo>
                <a:lnTo>
                  <a:pt x="36896" y="19368"/>
                </a:lnTo>
                <a:lnTo>
                  <a:pt x="6254" y="19368"/>
                </a:lnTo>
                <a:lnTo>
                  <a:pt x="6254" y="0"/>
                </a:lnTo>
                <a:close/>
              </a:path>
              <a:path w="37464" h="47625">
                <a:moveTo>
                  <a:pt x="36896" y="24935"/>
                </a:moveTo>
                <a:lnTo>
                  <a:pt x="30639" y="24935"/>
                </a:lnTo>
                <a:lnTo>
                  <a:pt x="30639" y="47134"/>
                </a:lnTo>
                <a:lnTo>
                  <a:pt x="36896" y="47134"/>
                </a:lnTo>
                <a:lnTo>
                  <a:pt x="36896" y="24935"/>
                </a:lnTo>
                <a:close/>
              </a:path>
              <a:path w="37464" h="47625">
                <a:moveTo>
                  <a:pt x="36896" y="0"/>
                </a:moveTo>
                <a:lnTo>
                  <a:pt x="30639" y="0"/>
                </a:lnTo>
                <a:lnTo>
                  <a:pt x="30639" y="19368"/>
                </a:lnTo>
                <a:lnTo>
                  <a:pt x="36896" y="19368"/>
                </a:lnTo>
                <a:lnTo>
                  <a:pt x="36896" y="0"/>
                </a:lnTo>
                <a:close/>
              </a:path>
            </a:pathLst>
          </a:custGeom>
          <a:solidFill>
            <a:srgbClr val="231F1F"/>
          </a:solidFill>
        </p:spPr>
        <p:txBody>
          <a:bodyPr wrap="square" lIns="0" tIns="0" rIns="0" bIns="0" rtlCol="0"/>
          <a:lstStyle/>
          <a:p>
            <a:endParaRPr/>
          </a:p>
        </p:txBody>
      </p:sp>
      <p:sp>
        <p:nvSpPr>
          <p:cNvPr id="46" name="object 46"/>
          <p:cNvSpPr/>
          <p:nvPr/>
        </p:nvSpPr>
        <p:spPr>
          <a:xfrm>
            <a:off x="2230644" y="1371980"/>
            <a:ext cx="37465" cy="47625"/>
          </a:xfrm>
          <a:custGeom>
            <a:avLst/>
            <a:gdLst/>
            <a:ahLst/>
            <a:cxnLst/>
            <a:rect l="l" t="t" r="r" b="b"/>
            <a:pathLst>
              <a:path w="37464" h="47625">
                <a:moveTo>
                  <a:pt x="6418" y="0"/>
                </a:moveTo>
                <a:lnTo>
                  <a:pt x="0" y="0"/>
                </a:lnTo>
                <a:lnTo>
                  <a:pt x="0" y="47125"/>
                </a:lnTo>
                <a:lnTo>
                  <a:pt x="6002" y="47125"/>
                </a:lnTo>
                <a:lnTo>
                  <a:pt x="6002" y="10139"/>
                </a:lnTo>
                <a:lnTo>
                  <a:pt x="13188" y="10139"/>
                </a:lnTo>
                <a:lnTo>
                  <a:pt x="6418" y="0"/>
                </a:lnTo>
                <a:close/>
              </a:path>
              <a:path w="37464" h="47625">
                <a:moveTo>
                  <a:pt x="13188" y="10139"/>
                </a:moveTo>
                <a:lnTo>
                  <a:pt x="6002" y="10139"/>
                </a:lnTo>
                <a:lnTo>
                  <a:pt x="30685" y="47125"/>
                </a:lnTo>
                <a:lnTo>
                  <a:pt x="37104" y="47125"/>
                </a:lnTo>
                <a:lnTo>
                  <a:pt x="37104" y="36983"/>
                </a:lnTo>
                <a:lnTo>
                  <a:pt x="31111" y="36983"/>
                </a:lnTo>
                <a:lnTo>
                  <a:pt x="13188" y="10139"/>
                </a:lnTo>
                <a:close/>
              </a:path>
              <a:path w="37464" h="47625">
                <a:moveTo>
                  <a:pt x="37104" y="0"/>
                </a:moveTo>
                <a:lnTo>
                  <a:pt x="31111" y="0"/>
                </a:lnTo>
                <a:lnTo>
                  <a:pt x="31111" y="36983"/>
                </a:lnTo>
                <a:lnTo>
                  <a:pt x="37104" y="36983"/>
                </a:lnTo>
                <a:lnTo>
                  <a:pt x="37104" y="0"/>
                </a:lnTo>
                <a:close/>
              </a:path>
            </a:pathLst>
          </a:custGeom>
          <a:solidFill>
            <a:srgbClr val="231F1F"/>
          </a:solidFill>
        </p:spPr>
        <p:txBody>
          <a:bodyPr wrap="square" lIns="0" tIns="0" rIns="0" bIns="0" rtlCol="0"/>
          <a:lstStyle/>
          <a:p>
            <a:endParaRPr/>
          </a:p>
        </p:txBody>
      </p:sp>
      <p:sp>
        <p:nvSpPr>
          <p:cNvPr id="47" name="object 47"/>
          <p:cNvSpPr/>
          <p:nvPr/>
        </p:nvSpPr>
        <p:spPr>
          <a:xfrm>
            <a:off x="2343408" y="1261847"/>
            <a:ext cx="0" cy="76835"/>
          </a:xfrm>
          <a:custGeom>
            <a:avLst/>
            <a:gdLst/>
            <a:ahLst/>
            <a:cxnLst/>
            <a:rect l="l" t="t" r="r" b="b"/>
            <a:pathLst>
              <a:path h="76834">
                <a:moveTo>
                  <a:pt x="0" y="0"/>
                </a:moveTo>
                <a:lnTo>
                  <a:pt x="0" y="76779"/>
                </a:lnTo>
              </a:path>
            </a:pathLst>
          </a:custGeom>
          <a:ln w="4664">
            <a:solidFill>
              <a:srgbClr val="231F1F"/>
            </a:solidFill>
          </a:ln>
        </p:spPr>
        <p:txBody>
          <a:bodyPr wrap="square" lIns="0" tIns="0" rIns="0" bIns="0" rtlCol="0"/>
          <a:lstStyle/>
          <a:p>
            <a:endParaRPr/>
          </a:p>
        </p:txBody>
      </p:sp>
      <p:sp>
        <p:nvSpPr>
          <p:cNvPr id="48" name="object 48"/>
          <p:cNvSpPr/>
          <p:nvPr/>
        </p:nvSpPr>
        <p:spPr>
          <a:xfrm>
            <a:off x="2276361" y="1337254"/>
            <a:ext cx="67310" cy="41910"/>
          </a:xfrm>
          <a:custGeom>
            <a:avLst/>
            <a:gdLst/>
            <a:ahLst/>
            <a:cxnLst/>
            <a:rect l="l" t="t" r="r" b="b"/>
            <a:pathLst>
              <a:path w="67310" h="41909">
                <a:moveTo>
                  <a:pt x="64715" y="0"/>
                </a:moveTo>
                <a:lnTo>
                  <a:pt x="0" y="37571"/>
                </a:lnTo>
                <a:lnTo>
                  <a:pt x="2332" y="41549"/>
                </a:lnTo>
                <a:lnTo>
                  <a:pt x="67047" y="3975"/>
                </a:lnTo>
                <a:lnTo>
                  <a:pt x="67047" y="1372"/>
                </a:lnTo>
                <a:lnTo>
                  <a:pt x="64715" y="0"/>
                </a:lnTo>
                <a:close/>
              </a:path>
            </a:pathLst>
          </a:custGeom>
          <a:solidFill>
            <a:srgbClr val="231F1F"/>
          </a:solidFill>
        </p:spPr>
        <p:txBody>
          <a:bodyPr wrap="square" lIns="0" tIns="0" rIns="0" bIns="0" rtlCol="0"/>
          <a:lstStyle/>
          <a:p>
            <a:endParaRPr/>
          </a:p>
        </p:txBody>
      </p:sp>
      <p:sp>
        <p:nvSpPr>
          <p:cNvPr id="49" name="object 49"/>
          <p:cNvSpPr/>
          <p:nvPr/>
        </p:nvSpPr>
        <p:spPr>
          <a:xfrm>
            <a:off x="2268138" y="1327113"/>
            <a:ext cx="60325" cy="38100"/>
          </a:xfrm>
          <a:custGeom>
            <a:avLst/>
            <a:gdLst/>
            <a:ahLst/>
            <a:cxnLst/>
            <a:rect l="l" t="t" r="r" b="b"/>
            <a:pathLst>
              <a:path w="60325" h="38100">
                <a:moveTo>
                  <a:pt x="57852" y="0"/>
                </a:moveTo>
                <a:lnTo>
                  <a:pt x="0" y="33587"/>
                </a:lnTo>
                <a:lnTo>
                  <a:pt x="2330" y="37562"/>
                </a:lnTo>
                <a:lnTo>
                  <a:pt x="60184" y="4111"/>
                </a:lnTo>
                <a:lnTo>
                  <a:pt x="57852" y="0"/>
                </a:lnTo>
                <a:close/>
              </a:path>
            </a:pathLst>
          </a:custGeom>
          <a:solidFill>
            <a:srgbClr val="231F1F"/>
          </a:solidFill>
        </p:spPr>
        <p:txBody>
          <a:bodyPr wrap="square" lIns="0" tIns="0" rIns="0" bIns="0" rtlCol="0"/>
          <a:lstStyle/>
          <a:p>
            <a:endParaRPr/>
          </a:p>
        </p:txBody>
      </p:sp>
      <p:sp>
        <p:nvSpPr>
          <p:cNvPr id="50" name="object 50"/>
          <p:cNvSpPr/>
          <p:nvPr/>
        </p:nvSpPr>
        <p:spPr>
          <a:xfrm>
            <a:off x="2154606" y="1337254"/>
            <a:ext cx="67945" cy="41910"/>
          </a:xfrm>
          <a:custGeom>
            <a:avLst/>
            <a:gdLst/>
            <a:ahLst/>
            <a:cxnLst/>
            <a:rect l="l" t="t" r="r" b="b"/>
            <a:pathLst>
              <a:path w="67944" h="41909">
                <a:moveTo>
                  <a:pt x="2612" y="0"/>
                </a:moveTo>
                <a:lnTo>
                  <a:pt x="279" y="1372"/>
                </a:lnTo>
                <a:lnTo>
                  <a:pt x="0" y="3840"/>
                </a:lnTo>
                <a:lnTo>
                  <a:pt x="65131" y="41549"/>
                </a:lnTo>
                <a:lnTo>
                  <a:pt x="67461" y="37428"/>
                </a:lnTo>
                <a:lnTo>
                  <a:pt x="2612" y="0"/>
                </a:lnTo>
                <a:close/>
              </a:path>
            </a:pathLst>
          </a:custGeom>
          <a:solidFill>
            <a:srgbClr val="231F1F"/>
          </a:solidFill>
        </p:spPr>
        <p:txBody>
          <a:bodyPr wrap="square" lIns="0" tIns="0" rIns="0" bIns="0" rtlCol="0"/>
          <a:lstStyle/>
          <a:p>
            <a:endParaRPr/>
          </a:p>
        </p:txBody>
      </p:sp>
      <p:sp>
        <p:nvSpPr>
          <p:cNvPr id="51" name="object 51"/>
          <p:cNvSpPr/>
          <p:nvPr/>
        </p:nvSpPr>
        <p:spPr>
          <a:xfrm>
            <a:off x="2154886" y="1229771"/>
            <a:ext cx="0" cy="109220"/>
          </a:xfrm>
          <a:custGeom>
            <a:avLst/>
            <a:gdLst/>
            <a:ahLst/>
            <a:cxnLst/>
            <a:rect l="l" t="t" r="r" b="b"/>
            <a:pathLst>
              <a:path h="109219">
                <a:moveTo>
                  <a:pt x="0" y="0"/>
                </a:moveTo>
                <a:lnTo>
                  <a:pt x="0" y="108855"/>
                </a:lnTo>
              </a:path>
            </a:pathLst>
          </a:custGeom>
          <a:ln w="4664">
            <a:solidFill>
              <a:srgbClr val="231F1F"/>
            </a:solidFill>
          </a:ln>
        </p:spPr>
        <p:txBody>
          <a:bodyPr wrap="square" lIns="0" tIns="0" rIns="0" bIns="0" rtlCol="0"/>
          <a:lstStyle/>
          <a:p>
            <a:endParaRPr/>
          </a:p>
        </p:txBody>
      </p:sp>
      <p:sp>
        <p:nvSpPr>
          <p:cNvPr id="52" name="object 52"/>
          <p:cNvSpPr/>
          <p:nvPr/>
        </p:nvSpPr>
        <p:spPr>
          <a:xfrm>
            <a:off x="2171200" y="1239225"/>
            <a:ext cx="0" cy="90170"/>
          </a:xfrm>
          <a:custGeom>
            <a:avLst/>
            <a:gdLst/>
            <a:ahLst/>
            <a:cxnLst/>
            <a:rect l="l" t="t" r="r" b="b"/>
            <a:pathLst>
              <a:path h="90169">
                <a:moveTo>
                  <a:pt x="0" y="0"/>
                </a:moveTo>
                <a:lnTo>
                  <a:pt x="0" y="89940"/>
                </a:lnTo>
              </a:path>
            </a:pathLst>
          </a:custGeom>
          <a:ln w="4664">
            <a:solidFill>
              <a:srgbClr val="231F1F"/>
            </a:solidFill>
          </a:ln>
        </p:spPr>
        <p:txBody>
          <a:bodyPr wrap="square" lIns="0" tIns="0" rIns="0" bIns="0" rtlCol="0"/>
          <a:lstStyle/>
          <a:p>
            <a:endParaRPr/>
          </a:p>
        </p:txBody>
      </p:sp>
      <p:sp>
        <p:nvSpPr>
          <p:cNvPr id="53" name="object 53"/>
          <p:cNvSpPr/>
          <p:nvPr/>
        </p:nvSpPr>
        <p:spPr>
          <a:xfrm>
            <a:off x="2154606" y="1172728"/>
            <a:ext cx="94615" cy="58419"/>
          </a:xfrm>
          <a:custGeom>
            <a:avLst/>
            <a:gdLst/>
            <a:ahLst/>
            <a:cxnLst/>
            <a:rect l="l" t="t" r="r" b="b"/>
            <a:pathLst>
              <a:path w="94614" h="58419">
                <a:moveTo>
                  <a:pt x="94604" y="0"/>
                </a:moveTo>
                <a:lnTo>
                  <a:pt x="0" y="54564"/>
                </a:lnTo>
                <a:lnTo>
                  <a:pt x="279" y="57042"/>
                </a:lnTo>
                <a:lnTo>
                  <a:pt x="2612" y="58405"/>
                </a:lnTo>
                <a:lnTo>
                  <a:pt x="94604" y="5351"/>
                </a:lnTo>
                <a:lnTo>
                  <a:pt x="94604" y="0"/>
                </a:lnTo>
                <a:close/>
              </a:path>
            </a:pathLst>
          </a:custGeom>
          <a:solidFill>
            <a:srgbClr val="231F1F"/>
          </a:solidFill>
        </p:spPr>
        <p:txBody>
          <a:bodyPr wrap="square" lIns="0" tIns="0" rIns="0" bIns="0" rtlCol="0"/>
          <a:lstStyle/>
          <a:p>
            <a:endParaRPr/>
          </a:p>
        </p:txBody>
      </p:sp>
      <p:sp>
        <p:nvSpPr>
          <p:cNvPr id="54" name="object 54"/>
          <p:cNvSpPr/>
          <p:nvPr/>
        </p:nvSpPr>
        <p:spPr>
          <a:xfrm>
            <a:off x="2249210" y="1172728"/>
            <a:ext cx="67310" cy="43180"/>
          </a:xfrm>
          <a:custGeom>
            <a:avLst/>
            <a:gdLst/>
            <a:ahLst/>
            <a:cxnLst/>
            <a:rect l="l" t="t" r="r" b="b"/>
            <a:pathLst>
              <a:path w="67310" h="43180">
                <a:moveTo>
                  <a:pt x="0" y="0"/>
                </a:moveTo>
                <a:lnTo>
                  <a:pt x="0" y="5351"/>
                </a:lnTo>
                <a:lnTo>
                  <a:pt x="64715" y="42780"/>
                </a:lnTo>
                <a:lnTo>
                  <a:pt x="67045" y="38666"/>
                </a:lnTo>
                <a:lnTo>
                  <a:pt x="0" y="0"/>
                </a:lnTo>
                <a:close/>
              </a:path>
            </a:pathLst>
          </a:custGeom>
          <a:solidFill>
            <a:srgbClr val="231F1F"/>
          </a:solidFill>
        </p:spPr>
        <p:txBody>
          <a:bodyPr wrap="square" lIns="0" tIns="0" rIns="0" bIns="0" rtlCol="0"/>
          <a:lstStyle/>
          <a:p>
            <a:endParaRPr/>
          </a:p>
        </p:txBody>
      </p:sp>
      <p:sp>
        <p:nvSpPr>
          <p:cNvPr id="55" name="object 55"/>
          <p:cNvSpPr/>
          <p:nvPr/>
        </p:nvSpPr>
        <p:spPr>
          <a:xfrm>
            <a:off x="2032797" y="1351001"/>
            <a:ext cx="37465" cy="47625"/>
          </a:xfrm>
          <a:custGeom>
            <a:avLst/>
            <a:gdLst/>
            <a:ahLst/>
            <a:cxnLst/>
            <a:rect l="l" t="t" r="r" b="b"/>
            <a:pathLst>
              <a:path w="37464" h="47625">
                <a:moveTo>
                  <a:pt x="6416" y="0"/>
                </a:moveTo>
                <a:lnTo>
                  <a:pt x="0" y="0"/>
                </a:lnTo>
                <a:lnTo>
                  <a:pt x="0" y="47134"/>
                </a:lnTo>
                <a:lnTo>
                  <a:pt x="5999" y="47134"/>
                </a:lnTo>
                <a:lnTo>
                  <a:pt x="5999" y="10141"/>
                </a:lnTo>
                <a:lnTo>
                  <a:pt x="13185" y="10141"/>
                </a:lnTo>
                <a:lnTo>
                  <a:pt x="6416" y="0"/>
                </a:lnTo>
                <a:close/>
              </a:path>
              <a:path w="37464" h="47625">
                <a:moveTo>
                  <a:pt x="13185" y="10141"/>
                </a:moveTo>
                <a:lnTo>
                  <a:pt x="5999" y="10141"/>
                </a:lnTo>
                <a:lnTo>
                  <a:pt x="30692" y="47134"/>
                </a:lnTo>
                <a:lnTo>
                  <a:pt x="37111" y="47134"/>
                </a:lnTo>
                <a:lnTo>
                  <a:pt x="37111" y="36993"/>
                </a:lnTo>
                <a:lnTo>
                  <a:pt x="31109" y="36993"/>
                </a:lnTo>
                <a:lnTo>
                  <a:pt x="13185" y="10141"/>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6" name="object 56"/>
          <p:cNvSpPr/>
          <p:nvPr/>
        </p:nvSpPr>
        <p:spPr>
          <a:xfrm>
            <a:off x="2033103" y="1405711"/>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57" name="object 57"/>
          <p:cNvSpPr/>
          <p:nvPr/>
        </p:nvSpPr>
        <p:spPr>
          <a:xfrm>
            <a:off x="2032797" y="1174952"/>
            <a:ext cx="37465" cy="47625"/>
          </a:xfrm>
          <a:custGeom>
            <a:avLst/>
            <a:gdLst/>
            <a:ahLst/>
            <a:cxnLst/>
            <a:rect l="l" t="t" r="r" b="b"/>
            <a:pathLst>
              <a:path w="37464" h="47625">
                <a:moveTo>
                  <a:pt x="6416" y="0"/>
                </a:moveTo>
                <a:lnTo>
                  <a:pt x="0" y="0"/>
                </a:lnTo>
                <a:lnTo>
                  <a:pt x="0" y="47134"/>
                </a:lnTo>
                <a:lnTo>
                  <a:pt x="5999" y="47134"/>
                </a:lnTo>
                <a:lnTo>
                  <a:pt x="5999" y="10150"/>
                </a:lnTo>
                <a:lnTo>
                  <a:pt x="13191" y="10150"/>
                </a:lnTo>
                <a:lnTo>
                  <a:pt x="6416" y="0"/>
                </a:lnTo>
                <a:close/>
              </a:path>
              <a:path w="37464" h="47625">
                <a:moveTo>
                  <a:pt x="13191" y="10150"/>
                </a:moveTo>
                <a:lnTo>
                  <a:pt x="5999" y="10150"/>
                </a:lnTo>
                <a:lnTo>
                  <a:pt x="30692" y="47134"/>
                </a:lnTo>
                <a:lnTo>
                  <a:pt x="37111" y="47134"/>
                </a:lnTo>
                <a:lnTo>
                  <a:pt x="37111" y="36993"/>
                </a:lnTo>
                <a:lnTo>
                  <a:pt x="31109" y="36993"/>
                </a:lnTo>
                <a:lnTo>
                  <a:pt x="13191" y="10150"/>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8" name="object 58"/>
          <p:cNvSpPr/>
          <p:nvPr/>
        </p:nvSpPr>
        <p:spPr>
          <a:xfrm>
            <a:off x="2077690" y="1336847"/>
            <a:ext cx="77470" cy="29209"/>
          </a:xfrm>
          <a:custGeom>
            <a:avLst/>
            <a:gdLst/>
            <a:ahLst/>
            <a:cxnLst/>
            <a:rect l="l" t="t" r="r" b="b"/>
            <a:pathLst>
              <a:path w="77469" h="29209">
                <a:moveTo>
                  <a:pt x="74863" y="0"/>
                </a:moveTo>
                <a:lnTo>
                  <a:pt x="0" y="24403"/>
                </a:lnTo>
                <a:lnTo>
                  <a:pt x="1508" y="28795"/>
                </a:lnTo>
                <a:lnTo>
                  <a:pt x="76915" y="4248"/>
                </a:lnTo>
                <a:lnTo>
                  <a:pt x="77195" y="1779"/>
                </a:lnTo>
                <a:lnTo>
                  <a:pt x="74863" y="0"/>
                </a:lnTo>
                <a:close/>
              </a:path>
            </a:pathLst>
          </a:custGeom>
          <a:solidFill>
            <a:srgbClr val="231F1F"/>
          </a:solidFill>
        </p:spPr>
        <p:txBody>
          <a:bodyPr wrap="square" lIns="0" tIns="0" rIns="0" bIns="0" rtlCol="0"/>
          <a:lstStyle/>
          <a:p>
            <a:endParaRPr/>
          </a:p>
        </p:txBody>
      </p:sp>
      <p:sp>
        <p:nvSpPr>
          <p:cNvPr id="59" name="object 59"/>
          <p:cNvSpPr/>
          <p:nvPr/>
        </p:nvSpPr>
        <p:spPr>
          <a:xfrm>
            <a:off x="1984596" y="1284199"/>
            <a:ext cx="48895" cy="61594"/>
          </a:xfrm>
          <a:custGeom>
            <a:avLst/>
            <a:gdLst/>
            <a:ahLst/>
            <a:cxnLst/>
            <a:rect l="l" t="t" r="r" b="b"/>
            <a:pathLst>
              <a:path w="48894" h="61594">
                <a:moveTo>
                  <a:pt x="5756" y="0"/>
                </a:moveTo>
                <a:lnTo>
                  <a:pt x="0" y="0"/>
                </a:lnTo>
                <a:lnTo>
                  <a:pt x="44693" y="61561"/>
                </a:lnTo>
                <a:lnTo>
                  <a:pt x="48534" y="58821"/>
                </a:lnTo>
                <a:lnTo>
                  <a:pt x="5756" y="0"/>
                </a:lnTo>
                <a:close/>
              </a:path>
            </a:pathLst>
          </a:custGeom>
          <a:solidFill>
            <a:srgbClr val="231F1F"/>
          </a:solidFill>
        </p:spPr>
        <p:txBody>
          <a:bodyPr wrap="square" lIns="0" tIns="0" rIns="0" bIns="0" rtlCol="0"/>
          <a:lstStyle/>
          <a:p>
            <a:endParaRPr/>
          </a:p>
        </p:txBody>
      </p:sp>
      <p:sp>
        <p:nvSpPr>
          <p:cNvPr id="60" name="object 60"/>
          <p:cNvSpPr/>
          <p:nvPr/>
        </p:nvSpPr>
        <p:spPr>
          <a:xfrm>
            <a:off x="1984596" y="1225513"/>
            <a:ext cx="46355" cy="59055"/>
          </a:xfrm>
          <a:custGeom>
            <a:avLst/>
            <a:gdLst/>
            <a:ahLst/>
            <a:cxnLst/>
            <a:rect l="l" t="t" r="r" b="b"/>
            <a:pathLst>
              <a:path w="46355" h="59055">
                <a:moveTo>
                  <a:pt x="42641" y="0"/>
                </a:moveTo>
                <a:lnTo>
                  <a:pt x="0" y="58685"/>
                </a:lnTo>
                <a:lnTo>
                  <a:pt x="5756" y="58685"/>
                </a:lnTo>
                <a:lnTo>
                  <a:pt x="46338" y="2737"/>
                </a:lnTo>
                <a:lnTo>
                  <a:pt x="42641" y="0"/>
                </a:lnTo>
                <a:close/>
              </a:path>
            </a:pathLst>
          </a:custGeom>
          <a:solidFill>
            <a:srgbClr val="231F1F"/>
          </a:solidFill>
        </p:spPr>
        <p:txBody>
          <a:bodyPr wrap="square" lIns="0" tIns="0" rIns="0" bIns="0" rtlCol="0"/>
          <a:lstStyle/>
          <a:p>
            <a:endParaRPr/>
          </a:p>
        </p:txBody>
      </p:sp>
      <p:sp>
        <p:nvSpPr>
          <p:cNvPr id="61" name="object 61"/>
          <p:cNvSpPr/>
          <p:nvPr/>
        </p:nvSpPr>
        <p:spPr>
          <a:xfrm>
            <a:off x="2005844" y="1235111"/>
            <a:ext cx="38735" cy="50800"/>
          </a:xfrm>
          <a:custGeom>
            <a:avLst/>
            <a:gdLst/>
            <a:ahLst/>
            <a:cxnLst/>
            <a:rect l="l" t="t" r="r" b="b"/>
            <a:pathLst>
              <a:path w="38735" h="50800">
                <a:moveTo>
                  <a:pt x="34554" y="0"/>
                </a:moveTo>
                <a:lnTo>
                  <a:pt x="0" y="47713"/>
                </a:lnTo>
                <a:lnTo>
                  <a:pt x="3706" y="50461"/>
                </a:lnTo>
                <a:lnTo>
                  <a:pt x="38395" y="2739"/>
                </a:lnTo>
                <a:lnTo>
                  <a:pt x="34554" y="0"/>
                </a:lnTo>
                <a:close/>
              </a:path>
            </a:pathLst>
          </a:custGeom>
          <a:solidFill>
            <a:srgbClr val="231F1F"/>
          </a:solidFill>
        </p:spPr>
        <p:txBody>
          <a:bodyPr wrap="square" lIns="0" tIns="0" rIns="0" bIns="0" rtlCol="0"/>
          <a:lstStyle/>
          <a:p>
            <a:endParaRPr/>
          </a:p>
        </p:txBody>
      </p:sp>
      <p:sp>
        <p:nvSpPr>
          <p:cNvPr id="62" name="object 62"/>
          <p:cNvSpPr/>
          <p:nvPr/>
        </p:nvSpPr>
        <p:spPr>
          <a:xfrm>
            <a:off x="2077690" y="1202755"/>
            <a:ext cx="77470" cy="29209"/>
          </a:xfrm>
          <a:custGeom>
            <a:avLst/>
            <a:gdLst/>
            <a:ahLst/>
            <a:cxnLst/>
            <a:rect l="l" t="t" r="r" b="b"/>
            <a:pathLst>
              <a:path w="77469" h="29209">
                <a:moveTo>
                  <a:pt x="1508" y="0"/>
                </a:moveTo>
                <a:lnTo>
                  <a:pt x="0" y="4391"/>
                </a:lnTo>
                <a:lnTo>
                  <a:pt x="74863" y="28795"/>
                </a:lnTo>
                <a:lnTo>
                  <a:pt x="77195" y="27016"/>
                </a:lnTo>
                <a:lnTo>
                  <a:pt x="76915" y="24537"/>
                </a:lnTo>
                <a:lnTo>
                  <a:pt x="1508" y="0"/>
                </a:lnTo>
                <a:close/>
              </a:path>
            </a:pathLst>
          </a:custGeom>
          <a:solidFill>
            <a:srgbClr val="231F1F"/>
          </a:solidFill>
        </p:spPr>
        <p:txBody>
          <a:bodyPr wrap="square" lIns="0" tIns="0" rIns="0" bIns="0" rtlCol="0"/>
          <a:lstStyle/>
          <a:p>
            <a:endParaRPr/>
          </a:p>
        </p:txBody>
      </p:sp>
      <p:sp>
        <p:nvSpPr>
          <p:cNvPr id="63" name="object 63"/>
          <p:cNvSpPr/>
          <p:nvPr/>
        </p:nvSpPr>
        <p:spPr>
          <a:xfrm>
            <a:off x="2226741" y="1044575"/>
            <a:ext cx="45085" cy="48895"/>
          </a:xfrm>
          <a:custGeom>
            <a:avLst/>
            <a:gdLst/>
            <a:ahLst/>
            <a:cxnLst/>
            <a:rect l="l" t="t" r="r" b="b"/>
            <a:pathLst>
              <a:path w="45085" h="48894">
                <a:moveTo>
                  <a:pt x="26925" y="0"/>
                </a:moveTo>
                <a:lnTo>
                  <a:pt x="15935" y="0"/>
                </a:lnTo>
                <a:lnTo>
                  <a:pt x="10502" y="2214"/>
                </a:lnTo>
                <a:lnTo>
                  <a:pt x="2105" y="11062"/>
                </a:lnTo>
                <a:lnTo>
                  <a:pt x="0" y="17180"/>
                </a:lnTo>
                <a:lnTo>
                  <a:pt x="22" y="29237"/>
                </a:lnTo>
                <a:lnTo>
                  <a:pt x="18103" y="48761"/>
                </a:lnTo>
                <a:lnTo>
                  <a:pt x="26636" y="48761"/>
                </a:lnTo>
                <a:lnTo>
                  <a:pt x="30449" y="47794"/>
                </a:lnTo>
                <a:lnTo>
                  <a:pt x="37527" y="43916"/>
                </a:lnTo>
                <a:lnTo>
                  <a:pt x="38019" y="43400"/>
                </a:lnTo>
                <a:lnTo>
                  <a:pt x="17904" y="43400"/>
                </a:lnTo>
                <a:lnTo>
                  <a:pt x="14072" y="41773"/>
                </a:lnTo>
                <a:lnTo>
                  <a:pt x="7961" y="35230"/>
                </a:lnTo>
                <a:lnTo>
                  <a:pt x="6434" y="30757"/>
                </a:lnTo>
                <a:lnTo>
                  <a:pt x="6434" y="17994"/>
                </a:lnTo>
                <a:lnTo>
                  <a:pt x="8026" y="12931"/>
                </a:lnTo>
                <a:lnTo>
                  <a:pt x="14389" y="6867"/>
                </a:lnTo>
                <a:lnTo>
                  <a:pt x="18193" y="5358"/>
                </a:lnTo>
                <a:lnTo>
                  <a:pt x="37982" y="5358"/>
                </a:lnTo>
                <a:lnTo>
                  <a:pt x="37833" y="5196"/>
                </a:lnTo>
                <a:lnTo>
                  <a:pt x="30847" y="1038"/>
                </a:lnTo>
                <a:lnTo>
                  <a:pt x="26925" y="0"/>
                </a:lnTo>
                <a:close/>
              </a:path>
              <a:path w="45085" h="48894">
                <a:moveTo>
                  <a:pt x="37982" y="5358"/>
                </a:moveTo>
                <a:lnTo>
                  <a:pt x="25713" y="5358"/>
                </a:lnTo>
                <a:lnTo>
                  <a:pt x="28515" y="6145"/>
                </a:lnTo>
                <a:lnTo>
                  <a:pt x="33513" y="9289"/>
                </a:lnTo>
                <a:lnTo>
                  <a:pt x="35412" y="11504"/>
                </a:lnTo>
                <a:lnTo>
                  <a:pt x="36704" y="14368"/>
                </a:lnTo>
                <a:lnTo>
                  <a:pt x="38006" y="17226"/>
                </a:lnTo>
                <a:lnTo>
                  <a:pt x="38647" y="20579"/>
                </a:lnTo>
                <a:lnTo>
                  <a:pt x="38647" y="30475"/>
                </a:lnTo>
                <a:lnTo>
                  <a:pt x="37139" y="35149"/>
                </a:lnTo>
                <a:lnTo>
                  <a:pt x="31065" y="41748"/>
                </a:lnTo>
                <a:lnTo>
                  <a:pt x="27205" y="43400"/>
                </a:lnTo>
                <a:lnTo>
                  <a:pt x="38019" y="43400"/>
                </a:lnTo>
                <a:lnTo>
                  <a:pt x="40255" y="41051"/>
                </a:lnTo>
                <a:lnTo>
                  <a:pt x="44115" y="33513"/>
                </a:lnTo>
                <a:lnTo>
                  <a:pt x="45082" y="29237"/>
                </a:lnTo>
                <a:lnTo>
                  <a:pt x="45082" y="19748"/>
                </a:lnTo>
                <a:lnTo>
                  <a:pt x="44170" y="15525"/>
                </a:lnTo>
                <a:lnTo>
                  <a:pt x="40500" y="8098"/>
                </a:lnTo>
                <a:lnTo>
                  <a:pt x="37982" y="5358"/>
                </a:lnTo>
                <a:close/>
              </a:path>
            </a:pathLst>
          </a:custGeom>
          <a:solidFill>
            <a:srgbClr val="231F1F"/>
          </a:solidFill>
        </p:spPr>
        <p:txBody>
          <a:bodyPr wrap="square" lIns="0" tIns="0" rIns="0" bIns="0" rtlCol="0"/>
          <a:lstStyle/>
          <a:p>
            <a:endParaRPr/>
          </a:p>
        </p:txBody>
      </p:sp>
      <p:sp>
        <p:nvSpPr>
          <p:cNvPr id="64" name="object 64"/>
          <p:cNvSpPr/>
          <p:nvPr/>
        </p:nvSpPr>
        <p:spPr>
          <a:xfrm>
            <a:off x="2241126"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5" name="object 65"/>
          <p:cNvSpPr/>
          <p:nvPr/>
        </p:nvSpPr>
        <p:spPr>
          <a:xfrm>
            <a:off x="2257441"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6" name="object 66"/>
          <p:cNvSpPr/>
          <p:nvPr/>
        </p:nvSpPr>
        <p:spPr>
          <a:xfrm>
            <a:off x="2419304" y="1371980"/>
            <a:ext cx="37465" cy="47625"/>
          </a:xfrm>
          <a:custGeom>
            <a:avLst/>
            <a:gdLst/>
            <a:ahLst/>
            <a:cxnLst/>
            <a:rect l="l" t="t" r="r" b="b"/>
            <a:pathLst>
              <a:path w="37464" h="47625">
                <a:moveTo>
                  <a:pt x="6416" y="0"/>
                </a:moveTo>
                <a:lnTo>
                  <a:pt x="0" y="0"/>
                </a:lnTo>
                <a:lnTo>
                  <a:pt x="0" y="47125"/>
                </a:lnTo>
                <a:lnTo>
                  <a:pt x="5999" y="47125"/>
                </a:lnTo>
                <a:lnTo>
                  <a:pt x="5999" y="10139"/>
                </a:lnTo>
                <a:lnTo>
                  <a:pt x="13185" y="10139"/>
                </a:lnTo>
                <a:lnTo>
                  <a:pt x="6416" y="0"/>
                </a:lnTo>
                <a:close/>
              </a:path>
              <a:path w="37464" h="47625">
                <a:moveTo>
                  <a:pt x="13185" y="10139"/>
                </a:moveTo>
                <a:lnTo>
                  <a:pt x="5999" y="10139"/>
                </a:lnTo>
                <a:lnTo>
                  <a:pt x="30692" y="47125"/>
                </a:lnTo>
                <a:lnTo>
                  <a:pt x="37111" y="47125"/>
                </a:lnTo>
                <a:lnTo>
                  <a:pt x="37111" y="36983"/>
                </a:lnTo>
                <a:lnTo>
                  <a:pt x="31109" y="36983"/>
                </a:lnTo>
                <a:lnTo>
                  <a:pt x="13185" y="10139"/>
                </a:lnTo>
                <a:close/>
              </a:path>
              <a:path w="37464" h="47625">
                <a:moveTo>
                  <a:pt x="37111" y="0"/>
                </a:moveTo>
                <a:lnTo>
                  <a:pt x="31109" y="0"/>
                </a:lnTo>
                <a:lnTo>
                  <a:pt x="31109" y="36983"/>
                </a:lnTo>
                <a:lnTo>
                  <a:pt x="37111" y="36983"/>
                </a:lnTo>
                <a:lnTo>
                  <a:pt x="37111" y="0"/>
                </a:lnTo>
                <a:close/>
              </a:path>
            </a:pathLst>
          </a:custGeom>
          <a:solidFill>
            <a:srgbClr val="231F1F"/>
          </a:solidFill>
        </p:spPr>
        <p:txBody>
          <a:bodyPr wrap="square" lIns="0" tIns="0" rIns="0" bIns="0" rtlCol="0"/>
          <a:lstStyle/>
          <a:p>
            <a:endParaRPr/>
          </a:p>
        </p:txBody>
      </p:sp>
      <p:sp>
        <p:nvSpPr>
          <p:cNvPr id="67" name="object 67"/>
          <p:cNvSpPr/>
          <p:nvPr/>
        </p:nvSpPr>
        <p:spPr>
          <a:xfrm>
            <a:off x="2467132" y="1371980"/>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68" name="object 68"/>
          <p:cNvSpPr/>
          <p:nvPr/>
        </p:nvSpPr>
        <p:spPr>
          <a:xfrm>
            <a:off x="2510155" y="1395977"/>
            <a:ext cx="23495" cy="35560"/>
          </a:xfrm>
          <a:custGeom>
            <a:avLst/>
            <a:gdLst/>
            <a:ahLst/>
            <a:cxnLst/>
            <a:rect l="l" t="t" r="r" b="b"/>
            <a:pathLst>
              <a:path w="23494" h="35559">
                <a:moveTo>
                  <a:pt x="21235" y="3595"/>
                </a:moveTo>
                <a:lnTo>
                  <a:pt x="14243" y="3595"/>
                </a:lnTo>
                <a:lnTo>
                  <a:pt x="15844" y="4183"/>
                </a:lnTo>
                <a:lnTo>
                  <a:pt x="18311" y="6552"/>
                </a:lnTo>
                <a:lnTo>
                  <a:pt x="18936" y="7989"/>
                </a:lnTo>
                <a:lnTo>
                  <a:pt x="18936" y="11351"/>
                </a:lnTo>
                <a:lnTo>
                  <a:pt x="6633" y="24438"/>
                </a:lnTo>
                <a:lnTo>
                  <a:pt x="4745" y="26220"/>
                </a:lnTo>
                <a:lnTo>
                  <a:pt x="2105" y="29302"/>
                </a:lnTo>
                <a:lnTo>
                  <a:pt x="1147" y="30873"/>
                </a:lnTo>
                <a:lnTo>
                  <a:pt x="550" y="32465"/>
                </a:lnTo>
                <a:lnTo>
                  <a:pt x="180" y="33423"/>
                </a:lnTo>
                <a:lnTo>
                  <a:pt x="0" y="34427"/>
                </a:lnTo>
                <a:lnTo>
                  <a:pt x="37" y="35475"/>
                </a:lnTo>
                <a:lnTo>
                  <a:pt x="23427" y="35475"/>
                </a:lnTo>
                <a:lnTo>
                  <a:pt x="23427" y="31317"/>
                </a:lnTo>
                <a:lnTo>
                  <a:pt x="6073" y="31317"/>
                </a:lnTo>
                <a:lnTo>
                  <a:pt x="6561" y="30530"/>
                </a:lnTo>
                <a:lnTo>
                  <a:pt x="7177" y="29744"/>
                </a:lnTo>
                <a:lnTo>
                  <a:pt x="8658" y="28189"/>
                </a:lnTo>
                <a:lnTo>
                  <a:pt x="10340" y="26708"/>
                </a:lnTo>
                <a:lnTo>
                  <a:pt x="16053" y="21881"/>
                </a:lnTo>
                <a:lnTo>
                  <a:pt x="18286" y="19810"/>
                </a:lnTo>
                <a:lnTo>
                  <a:pt x="20979" y="16784"/>
                </a:lnTo>
                <a:lnTo>
                  <a:pt x="21946" y="15345"/>
                </a:lnTo>
                <a:lnTo>
                  <a:pt x="23103" y="12617"/>
                </a:lnTo>
                <a:lnTo>
                  <a:pt x="23392" y="11224"/>
                </a:lnTo>
                <a:lnTo>
                  <a:pt x="23392" y="7031"/>
                </a:lnTo>
                <a:lnTo>
                  <a:pt x="22397" y="4699"/>
                </a:lnTo>
                <a:lnTo>
                  <a:pt x="21235" y="3595"/>
                </a:lnTo>
                <a:close/>
              </a:path>
              <a:path w="23494" h="35559">
                <a:moveTo>
                  <a:pt x="15754" y="0"/>
                </a:moveTo>
                <a:lnTo>
                  <a:pt x="8984" y="0"/>
                </a:lnTo>
                <a:lnTo>
                  <a:pt x="6309" y="867"/>
                </a:lnTo>
                <a:lnTo>
                  <a:pt x="2304" y="4363"/>
                </a:lnTo>
                <a:lnTo>
                  <a:pt x="1156" y="6904"/>
                </a:lnTo>
                <a:lnTo>
                  <a:pt x="849" y="10238"/>
                </a:lnTo>
                <a:lnTo>
                  <a:pt x="5305" y="10710"/>
                </a:lnTo>
                <a:lnTo>
                  <a:pt x="5324" y="8487"/>
                </a:lnTo>
                <a:lnTo>
                  <a:pt x="5955" y="6742"/>
                </a:lnTo>
                <a:lnTo>
                  <a:pt x="8477" y="4229"/>
                </a:lnTo>
                <a:lnTo>
                  <a:pt x="10150" y="3595"/>
                </a:lnTo>
                <a:lnTo>
                  <a:pt x="21235" y="3595"/>
                </a:lnTo>
                <a:lnTo>
                  <a:pt x="18438" y="939"/>
                </a:lnTo>
                <a:lnTo>
                  <a:pt x="15754" y="0"/>
                </a:lnTo>
                <a:close/>
              </a:path>
            </a:pathLst>
          </a:custGeom>
          <a:solidFill>
            <a:srgbClr val="231F1F"/>
          </a:solidFill>
        </p:spPr>
        <p:txBody>
          <a:bodyPr wrap="square" lIns="0" tIns="0" rIns="0" bIns="0" rtlCol="0"/>
          <a:lstStyle/>
          <a:p>
            <a:endParaRPr/>
          </a:p>
        </p:txBody>
      </p:sp>
      <p:sp>
        <p:nvSpPr>
          <p:cNvPr id="69" name="object 69"/>
          <p:cNvSpPr/>
          <p:nvPr/>
        </p:nvSpPr>
        <p:spPr>
          <a:xfrm>
            <a:off x="2343408" y="1337254"/>
            <a:ext cx="67945" cy="41910"/>
          </a:xfrm>
          <a:custGeom>
            <a:avLst/>
            <a:gdLst/>
            <a:ahLst/>
            <a:cxnLst/>
            <a:rect l="l" t="t" r="r" b="b"/>
            <a:pathLst>
              <a:path w="67944" h="41909">
                <a:moveTo>
                  <a:pt x="2332" y="0"/>
                </a:moveTo>
                <a:lnTo>
                  <a:pt x="0" y="1372"/>
                </a:lnTo>
                <a:lnTo>
                  <a:pt x="0" y="3975"/>
                </a:lnTo>
                <a:lnTo>
                  <a:pt x="65119" y="41549"/>
                </a:lnTo>
                <a:lnTo>
                  <a:pt x="67452" y="37571"/>
                </a:lnTo>
                <a:lnTo>
                  <a:pt x="2332" y="0"/>
                </a:lnTo>
                <a:close/>
              </a:path>
            </a:pathLst>
          </a:custGeom>
          <a:solidFill>
            <a:srgbClr val="231F1F"/>
          </a:solidFill>
        </p:spPr>
        <p:txBody>
          <a:bodyPr wrap="square" lIns="0" tIns="0" rIns="0" bIns="0" rtlCol="0"/>
          <a:lstStyle/>
          <a:p>
            <a:endParaRPr/>
          </a:p>
        </p:txBody>
      </p:sp>
      <p:sp>
        <p:nvSpPr>
          <p:cNvPr id="70" name="object 70"/>
          <p:cNvSpPr/>
          <p:nvPr/>
        </p:nvSpPr>
        <p:spPr>
          <a:xfrm>
            <a:off x="1067872" y="1212318"/>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1" name="object 71"/>
          <p:cNvSpPr/>
          <p:nvPr/>
        </p:nvSpPr>
        <p:spPr>
          <a:xfrm>
            <a:off x="971370" y="1379761"/>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2" name="object 72"/>
          <p:cNvSpPr/>
          <p:nvPr/>
        </p:nvSpPr>
        <p:spPr>
          <a:xfrm>
            <a:off x="1087044" y="1266926"/>
            <a:ext cx="0" cy="80010"/>
          </a:xfrm>
          <a:custGeom>
            <a:avLst/>
            <a:gdLst/>
            <a:ahLst/>
            <a:cxnLst/>
            <a:rect l="l" t="t" r="r" b="b"/>
            <a:pathLst>
              <a:path h="80009">
                <a:moveTo>
                  <a:pt x="0" y="0"/>
                </a:moveTo>
                <a:lnTo>
                  <a:pt x="0" y="79926"/>
                </a:lnTo>
              </a:path>
            </a:pathLst>
          </a:custGeom>
          <a:ln w="4773">
            <a:solidFill>
              <a:srgbClr val="231F1F"/>
            </a:solidFill>
          </a:ln>
        </p:spPr>
        <p:txBody>
          <a:bodyPr wrap="square" lIns="0" tIns="0" rIns="0" bIns="0" rtlCol="0"/>
          <a:lstStyle/>
          <a:p>
            <a:endParaRPr/>
          </a:p>
        </p:txBody>
      </p:sp>
      <p:sp>
        <p:nvSpPr>
          <p:cNvPr id="73" name="object 73"/>
          <p:cNvSpPr/>
          <p:nvPr/>
        </p:nvSpPr>
        <p:spPr>
          <a:xfrm>
            <a:off x="1018206" y="1344186"/>
            <a:ext cx="71755" cy="43180"/>
          </a:xfrm>
          <a:custGeom>
            <a:avLst/>
            <a:gdLst/>
            <a:ahLst/>
            <a:cxnLst/>
            <a:rect l="l" t="t" r="r" b="b"/>
            <a:pathLst>
              <a:path w="71755" h="43180">
                <a:moveTo>
                  <a:pt x="66450" y="0"/>
                </a:moveTo>
                <a:lnTo>
                  <a:pt x="0" y="38485"/>
                </a:lnTo>
                <a:lnTo>
                  <a:pt x="2397" y="42560"/>
                </a:lnTo>
                <a:lnTo>
                  <a:pt x="71223" y="2665"/>
                </a:lnTo>
                <a:lnTo>
                  <a:pt x="66450" y="0"/>
                </a:lnTo>
                <a:close/>
              </a:path>
            </a:pathLst>
          </a:custGeom>
          <a:solidFill>
            <a:srgbClr val="231F1F"/>
          </a:solidFill>
        </p:spPr>
        <p:txBody>
          <a:bodyPr wrap="square" lIns="0" tIns="0" rIns="0" bIns="0" rtlCol="0"/>
          <a:lstStyle/>
          <a:p>
            <a:endParaRPr/>
          </a:p>
        </p:txBody>
      </p:sp>
      <p:sp>
        <p:nvSpPr>
          <p:cNvPr id="74" name="object 74"/>
          <p:cNvSpPr/>
          <p:nvPr/>
        </p:nvSpPr>
        <p:spPr>
          <a:xfrm>
            <a:off x="1009784" y="1333793"/>
            <a:ext cx="62230" cy="38735"/>
          </a:xfrm>
          <a:custGeom>
            <a:avLst/>
            <a:gdLst/>
            <a:ahLst/>
            <a:cxnLst/>
            <a:rect l="l" t="t" r="r" b="b"/>
            <a:pathLst>
              <a:path w="62230" h="38734">
                <a:moveTo>
                  <a:pt x="59272" y="0"/>
                </a:moveTo>
                <a:lnTo>
                  <a:pt x="0" y="34417"/>
                </a:lnTo>
                <a:lnTo>
                  <a:pt x="2385" y="38483"/>
                </a:lnTo>
                <a:lnTo>
                  <a:pt x="61667" y="4074"/>
                </a:lnTo>
                <a:lnTo>
                  <a:pt x="59272" y="0"/>
                </a:lnTo>
                <a:close/>
              </a:path>
            </a:pathLst>
          </a:custGeom>
          <a:solidFill>
            <a:srgbClr val="231F1F"/>
          </a:solidFill>
        </p:spPr>
        <p:txBody>
          <a:bodyPr wrap="square" lIns="0" tIns="0" rIns="0" bIns="0" rtlCol="0"/>
          <a:lstStyle/>
          <a:p>
            <a:endParaRPr/>
          </a:p>
        </p:txBody>
      </p:sp>
      <p:sp>
        <p:nvSpPr>
          <p:cNvPr id="75" name="object 75"/>
          <p:cNvSpPr/>
          <p:nvPr/>
        </p:nvSpPr>
        <p:spPr>
          <a:xfrm>
            <a:off x="893469" y="1344186"/>
            <a:ext cx="69215" cy="43180"/>
          </a:xfrm>
          <a:custGeom>
            <a:avLst/>
            <a:gdLst/>
            <a:ahLst/>
            <a:cxnLst/>
            <a:rect l="l" t="t" r="r" b="b"/>
            <a:pathLst>
              <a:path w="69215" h="43180">
                <a:moveTo>
                  <a:pt x="2667" y="0"/>
                </a:moveTo>
                <a:lnTo>
                  <a:pt x="279" y="1265"/>
                </a:lnTo>
                <a:lnTo>
                  <a:pt x="0" y="3931"/>
                </a:lnTo>
                <a:lnTo>
                  <a:pt x="66721" y="42560"/>
                </a:lnTo>
                <a:lnTo>
                  <a:pt x="69115" y="38349"/>
                </a:lnTo>
                <a:lnTo>
                  <a:pt x="2667" y="0"/>
                </a:lnTo>
                <a:close/>
              </a:path>
            </a:pathLst>
          </a:custGeom>
          <a:solidFill>
            <a:srgbClr val="231F1F"/>
          </a:solidFill>
        </p:spPr>
        <p:txBody>
          <a:bodyPr wrap="square" lIns="0" tIns="0" rIns="0" bIns="0" rtlCol="0"/>
          <a:lstStyle/>
          <a:p>
            <a:endParaRPr/>
          </a:p>
        </p:txBody>
      </p:sp>
      <p:sp>
        <p:nvSpPr>
          <p:cNvPr id="76" name="object 76"/>
          <p:cNvSpPr/>
          <p:nvPr/>
        </p:nvSpPr>
        <p:spPr>
          <a:xfrm>
            <a:off x="893750" y="1234054"/>
            <a:ext cx="0" cy="111760"/>
          </a:xfrm>
          <a:custGeom>
            <a:avLst/>
            <a:gdLst/>
            <a:ahLst/>
            <a:cxnLst/>
            <a:rect l="l" t="t" r="r" b="b"/>
            <a:pathLst>
              <a:path h="111759">
                <a:moveTo>
                  <a:pt x="0" y="0"/>
                </a:moveTo>
                <a:lnTo>
                  <a:pt x="0" y="111398"/>
                </a:lnTo>
              </a:path>
            </a:pathLst>
          </a:custGeom>
          <a:ln w="4773">
            <a:solidFill>
              <a:srgbClr val="231F1F"/>
            </a:solidFill>
          </a:ln>
        </p:spPr>
        <p:txBody>
          <a:bodyPr wrap="square" lIns="0" tIns="0" rIns="0" bIns="0" rtlCol="0"/>
          <a:lstStyle/>
          <a:p>
            <a:endParaRPr/>
          </a:p>
        </p:txBody>
      </p:sp>
      <p:sp>
        <p:nvSpPr>
          <p:cNvPr id="77" name="object 77"/>
          <p:cNvSpPr/>
          <p:nvPr/>
        </p:nvSpPr>
        <p:spPr>
          <a:xfrm>
            <a:off x="910466" y="1243607"/>
            <a:ext cx="0" cy="92710"/>
          </a:xfrm>
          <a:custGeom>
            <a:avLst/>
            <a:gdLst/>
            <a:ahLst/>
            <a:cxnLst/>
            <a:rect l="l" t="t" r="r" b="b"/>
            <a:pathLst>
              <a:path h="92709">
                <a:moveTo>
                  <a:pt x="0" y="0"/>
                </a:moveTo>
                <a:lnTo>
                  <a:pt x="0" y="92291"/>
                </a:lnTo>
              </a:path>
            </a:pathLst>
          </a:custGeom>
          <a:ln w="4780">
            <a:solidFill>
              <a:srgbClr val="231F1F"/>
            </a:solidFill>
          </a:ln>
        </p:spPr>
        <p:txBody>
          <a:bodyPr wrap="square" lIns="0" tIns="0" rIns="0" bIns="0" rtlCol="0"/>
          <a:lstStyle/>
          <a:p>
            <a:endParaRPr/>
          </a:p>
        </p:txBody>
      </p:sp>
      <p:sp>
        <p:nvSpPr>
          <p:cNvPr id="78" name="object 78"/>
          <p:cNvSpPr/>
          <p:nvPr/>
        </p:nvSpPr>
        <p:spPr>
          <a:xfrm>
            <a:off x="893469" y="1176886"/>
            <a:ext cx="97155" cy="59055"/>
          </a:xfrm>
          <a:custGeom>
            <a:avLst/>
            <a:gdLst/>
            <a:ahLst/>
            <a:cxnLst/>
            <a:rect l="l" t="t" r="r" b="b"/>
            <a:pathLst>
              <a:path w="97155" h="59055">
                <a:moveTo>
                  <a:pt x="94676" y="0"/>
                </a:moveTo>
                <a:lnTo>
                  <a:pt x="0" y="54501"/>
                </a:lnTo>
                <a:lnTo>
                  <a:pt x="279" y="57167"/>
                </a:lnTo>
                <a:lnTo>
                  <a:pt x="2667" y="58433"/>
                </a:lnTo>
                <a:lnTo>
                  <a:pt x="97071" y="4067"/>
                </a:lnTo>
                <a:lnTo>
                  <a:pt x="97071" y="1402"/>
                </a:lnTo>
                <a:lnTo>
                  <a:pt x="94676" y="0"/>
                </a:lnTo>
                <a:close/>
              </a:path>
            </a:pathLst>
          </a:custGeom>
          <a:solidFill>
            <a:srgbClr val="231F1F"/>
          </a:solidFill>
        </p:spPr>
        <p:txBody>
          <a:bodyPr wrap="square" lIns="0" tIns="0" rIns="0" bIns="0" rtlCol="0"/>
          <a:lstStyle/>
          <a:p>
            <a:endParaRPr/>
          </a:p>
        </p:txBody>
      </p:sp>
      <p:sp>
        <p:nvSpPr>
          <p:cNvPr id="79" name="object 79"/>
          <p:cNvSpPr/>
          <p:nvPr/>
        </p:nvSpPr>
        <p:spPr>
          <a:xfrm>
            <a:off x="990540" y="1176886"/>
            <a:ext cx="69215" cy="42545"/>
          </a:xfrm>
          <a:custGeom>
            <a:avLst/>
            <a:gdLst/>
            <a:ahLst/>
            <a:cxnLst/>
            <a:rect l="l" t="t" r="r" b="b"/>
            <a:pathLst>
              <a:path w="69215" h="42544">
                <a:moveTo>
                  <a:pt x="2387" y="0"/>
                </a:moveTo>
                <a:lnTo>
                  <a:pt x="0" y="1402"/>
                </a:lnTo>
                <a:lnTo>
                  <a:pt x="0" y="4067"/>
                </a:lnTo>
                <a:lnTo>
                  <a:pt x="66297" y="42416"/>
                </a:lnTo>
                <a:lnTo>
                  <a:pt x="68692" y="38339"/>
                </a:lnTo>
                <a:lnTo>
                  <a:pt x="2387" y="0"/>
                </a:lnTo>
                <a:close/>
              </a:path>
            </a:pathLst>
          </a:custGeom>
          <a:solidFill>
            <a:srgbClr val="231F1F"/>
          </a:solidFill>
        </p:spPr>
        <p:txBody>
          <a:bodyPr wrap="square" lIns="0" tIns="0" rIns="0" bIns="0" rtlCol="0"/>
          <a:lstStyle/>
          <a:p>
            <a:endParaRPr/>
          </a:p>
        </p:txBody>
      </p:sp>
      <p:sp>
        <p:nvSpPr>
          <p:cNvPr id="80" name="object 80"/>
          <p:cNvSpPr/>
          <p:nvPr/>
        </p:nvSpPr>
        <p:spPr>
          <a:xfrm>
            <a:off x="989277" y="1195568"/>
            <a:ext cx="61594" cy="38735"/>
          </a:xfrm>
          <a:custGeom>
            <a:avLst/>
            <a:gdLst/>
            <a:ahLst/>
            <a:cxnLst/>
            <a:rect l="l" t="t" r="r" b="b"/>
            <a:pathLst>
              <a:path w="61594" h="38734">
                <a:moveTo>
                  <a:pt x="2385" y="0"/>
                </a:moveTo>
                <a:lnTo>
                  <a:pt x="0" y="4067"/>
                </a:lnTo>
                <a:lnTo>
                  <a:pt x="59136" y="38205"/>
                </a:lnTo>
                <a:lnTo>
                  <a:pt x="61521" y="34128"/>
                </a:lnTo>
                <a:lnTo>
                  <a:pt x="2385" y="0"/>
                </a:lnTo>
                <a:close/>
              </a:path>
            </a:pathLst>
          </a:custGeom>
          <a:solidFill>
            <a:srgbClr val="231F1F"/>
          </a:solidFill>
        </p:spPr>
        <p:txBody>
          <a:bodyPr wrap="square" lIns="0" tIns="0" rIns="0" bIns="0" rtlCol="0"/>
          <a:lstStyle/>
          <a:p>
            <a:endParaRPr/>
          </a:p>
        </p:txBody>
      </p:sp>
      <p:sp>
        <p:nvSpPr>
          <p:cNvPr id="81" name="object 81"/>
          <p:cNvSpPr/>
          <p:nvPr/>
        </p:nvSpPr>
        <p:spPr>
          <a:xfrm>
            <a:off x="768669" y="1358268"/>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2" name="object 82"/>
          <p:cNvSpPr/>
          <p:nvPr/>
        </p:nvSpPr>
        <p:spPr>
          <a:xfrm>
            <a:off x="768976" y="1414314"/>
            <a:ext cx="38100" cy="48895"/>
          </a:xfrm>
          <a:custGeom>
            <a:avLst/>
            <a:gdLst/>
            <a:ahLst/>
            <a:cxnLst/>
            <a:rect l="l" t="t" r="r" b="b"/>
            <a:pathLst>
              <a:path w="38100" h="48894">
                <a:moveTo>
                  <a:pt x="6406" y="0"/>
                </a:moveTo>
                <a:lnTo>
                  <a:pt x="0" y="0"/>
                </a:lnTo>
                <a:lnTo>
                  <a:pt x="0" y="48293"/>
                </a:lnTo>
                <a:lnTo>
                  <a:pt x="6406" y="48293"/>
                </a:lnTo>
                <a:lnTo>
                  <a:pt x="6406" y="25551"/>
                </a:lnTo>
                <a:lnTo>
                  <a:pt x="37796" y="25551"/>
                </a:lnTo>
                <a:lnTo>
                  <a:pt x="37796" y="19850"/>
                </a:lnTo>
                <a:lnTo>
                  <a:pt x="6406" y="19850"/>
                </a:lnTo>
                <a:lnTo>
                  <a:pt x="6406" y="0"/>
                </a:lnTo>
                <a:close/>
              </a:path>
              <a:path w="38100" h="48894">
                <a:moveTo>
                  <a:pt x="37796" y="25551"/>
                </a:moveTo>
                <a:lnTo>
                  <a:pt x="31389" y="25551"/>
                </a:lnTo>
                <a:lnTo>
                  <a:pt x="31389" y="48293"/>
                </a:lnTo>
                <a:lnTo>
                  <a:pt x="37796" y="48293"/>
                </a:lnTo>
                <a:lnTo>
                  <a:pt x="37796" y="25551"/>
                </a:lnTo>
                <a:close/>
              </a:path>
              <a:path w="38100" h="48894">
                <a:moveTo>
                  <a:pt x="37796" y="0"/>
                </a:moveTo>
                <a:lnTo>
                  <a:pt x="31389" y="0"/>
                </a:lnTo>
                <a:lnTo>
                  <a:pt x="31389" y="19850"/>
                </a:lnTo>
                <a:lnTo>
                  <a:pt x="37796" y="19850"/>
                </a:lnTo>
                <a:lnTo>
                  <a:pt x="37796" y="0"/>
                </a:lnTo>
                <a:close/>
              </a:path>
            </a:pathLst>
          </a:custGeom>
          <a:solidFill>
            <a:srgbClr val="231F1F"/>
          </a:solidFill>
        </p:spPr>
        <p:txBody>
          <a:bodyPr wrap="square" lIns="0" tIns="0" rIns="0" bIns="0" rtlCol="0"/>
          <a:lstStyle/>
          <a:p>
            <a:endParaRPr/>
          </a:p>
        </p:txBody>
      </p:sp>
      <p:sp>
        <p:nvSpPr>
          <p:cNvPr id="83" name="object 83"/>
          <p:cNvSpPr/>
          <p:nvPr/>
        </p:nvSpPr>
        <p:spPr>
          <a:xfrm>
            <a:off x="768669" y="1177763"/>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4" name="object 84"/>
          <p:cNvSpPr/>
          <p:nvPr/>
        </p:nvSpPr>
        <p:spPr>
          <a:xfrm>
            <a:off x="814808" y="1343761"/>
            <a:ext cx="79375" cy="29845"/>
          </a:xfrm>
          <a:custGeom>
            <a:avLst/>
            <a:gdLst/>
            <a:ahLst/>
            <a:cxnLst/>
            <a:rect l="l" t="t" r="r" b="b"/>
            <a:pathLst>
              <a:path w="79375" h="29844">
                <a:moveTo>
                  <a:pt x="76554" y="0"/>
                </a:moveTo>
                <a:lnTo>
                  <a:pt x="0" y="25010"/>
                </a:lnTo>
                <a:lnTo>
                  <a:pt x="1402" y="29501"/>
                </a:lnTo>
                <a:lnTo>
                  <a:pt x="78660" y="4356"/>
                </a:lnTo>
                <a:lnTo>
                  <a:pt x="78940" y="1691"/>
                </a:lnTo>
                <a:lnTo>
                  <a:pt x="76554" y="0"/>
                </a:lnTo>
                <a:close/>
              </a:path>
            </a:pathLst>
          </a:custGeom>
          <a:solidFill>
            <a:srgbClr val="231F1F"/>
          </a:solidFill>
        </p:spPr>
        <p:txBody>
          <a:bodyPr wrap="square" lIns="0" tIns="0" rIns="0" bIns="0" rtlCol="0"/>
          <a:lstStyle/>
          <a:p>
            <a:endParaRPr/>
          </a:p>
        </p:txBody>
      </p:sp>
      <p:sp>
        <p:nvSpPr>
          <p:cNvPr id="85" name="object 85"/>
          <p:cNvSpPr/>
          <p:nvPr/>
        </p:nvSpPr>
        <p:spPr>
          <a:xfrm>
            <a:off x="719283" y="1289821"/>
            <a:ext cx="50165" cy="63500"/>
          </a:xfrm>
          <a:custGeom>
            <a:avLst/>
            <a:gdLst/>
            <a:ahLst/>
            <a:cxnLst/>
            <a:rect l="l" t="t" r="r" b="b"/>
            <a:pathLst>
              <a:path w="50165" h="63500">
                <a:moveTo>
                  <a:pt x="5902" y="0"/>
                </a:moveTo>
                <a:lnTo>
                  <a:pt x="0" y="0"/>
                </a:lnTo>
                <a:lnTo>
                  <a:pt x="45933" y="63076"/>
                </a:lnTo>
                <a:lnTo>
                  <a:pt x="49728" y="60267"/>
                </a:lnTo>
                <a:lnTo>
                  <a:pt x="5902" y="0"/>
                </a:lnTo>
                <a:close/>
              </a:path>
            </a:pathLst>
          </a:custGeom>
          <a:solidFill>
            <a:srgbClr val="231F1F"/>
          </a:solidFill>
        </p:spPr>
        <p:txBody>
          <a:bodyPr wrap="square" lIns="0" tIns="0" rIns="0" bIns="0" rtlCol="0"/>
          <a:lstStyle/>
          <a:p>
            <a:endParaRPr/>
          </a:p>
        </p:txBody>
      </p:sp>
      <p:sp>
        <p:nvSpPr>
          <p:cNvPr id="86" name="object 86"/>
          <p:cNvSpPr/>
          <p:nvPr/>
        </p:nvSpPr>
        <p:spPr>
          <a:xfrm>
            <a:off x="719283" y="1229842"/>
            <a:ext cx="47625" cy="60325"/>
          </a:xfrm>
          <a:custGeom>
            <a:avLst/>
            <a:gdLst/>
            <a:ahLst/>
            <a:cxnLst/>
            <a:rect l="l" t="t" r="r" b="b"/>
            <a:pathLst>
              <a:path w="47625" h="60325">
                <a:moveTo>
                  <a:pt x="43545" y="0"/>
                </a:moveTo>
                <a:lnTo>
                  <a:pt x="0" y="59978"/>
                </a:lnTo>
                <a:lnTo>
                  <a:pt x="5902" y="59978"/>
                </a:lnTo>
                <a:lnTo>
                  <a:pt x="47479" y="2811"/>
                </a:lnTo>
                <a:lnTo>
                  <a:pt x="43545" y="0"/>
                </a:lnTo>
                <a:close/>
              </a:path>
            </a:pathLst>
          </a:custGeom>
          <a:solidFill>
            <a:srgbClr val="231F1F"/>
          </a:solidFill>
        </p:spPr>
        <p:txBody>
          <a:bodyPr wrap="square" lIns="0" tIns="0" rIns="0" bIns="0" rtlCol="0"/>
          <a:lstStyle/>
          <a:p>
            <a:endParaRPr/>
          </a:p>
        </p:txBody>
      </p:sp>
      <p:sp>
        <p:nvSpPr>
          <p:cNvPr id="87" name="object 87"/>
          <p:cNvSpPr/>
          <p:nvPr/>
        </p:nvSpPr>
        <p:spPr>
          <a:xfrm>
            <a:off x="741056" y="1239676"/>
            <a:ext cx="39370" cy="52069"/>
          </a:xfrm>
          <a:custGeom>
            <a:avLst/>
            <a:gdLst/>
            <a:ahLst/>
            <a:cxnLst/>
            <a:rect l="l" t="t" r="r" b="b"/>
            <a:pathLst>
              <a:path w="39370" h="52069">
                <a:moveTo>
                  <a:pt x="35403" y="0"/>
                </a:moveTo>
                <a:lnTo>
                  <a:pt x="0" y="48742"/>
                </a:lnTo>
                <a:lnTo>
                  <a:pt x="3796" y="51554"/>
                </a:lnTo>
                <a:lnTo>
                  <a:pt x="39191" y="2811"/>
                </a:lnTo>
                <a:lnTo>
                  <a:pt x="35403" y="0"/>
                </a:lnTo>
                <a:close/>
              </a:path>
            </a:pathLst>
          </a:custGeom>
          <a:solidFill>
            <a:srgbClr val="231F1F"/>
          </a:solidFill>
        </p:spPr>
        <p:txBody>
          <a:bodyPr wrap="square" lIns="0" tIns="0" rIns="0" bIns="0" rtlCol="0"/>
          <a:lstStyle/>
          <a:p>
            <a:endParaRPr/>
          </a:p>
        </p:txBody>
      </p:sp>
      <p:sp>
        <p:nvSpPr>
          <p:cNvPr id="88" name="object 88"/>
          <p:cNvSpPr/>
          <p:nvPr/>
        </p:nvSpPr>
        <p:spPr>
          <a:xfrm>
            <a:off x="814808" y="1206244"/>
            <a:ext cx="79375" cy="29845"/>
          </a:xfrm>
          <a:custGeom>
            <a:avLst/>
            <a:gdLst/>
            <a:ahLst/>
            <a:cxnLst/>
            <a:rect l="l" t="t" r="r" b="b"/>
            <a:pathLst>
              <a:path w="79375" h="29844">
                <a:moveTo>
                  <a:pt x="1536" y="0"/>
                </a:moveTo>
                <a:lnTo>
                  <a:pt x="0" y="4636"/>
                </a:lnTo>
                <a:lnTo>
                  <a:pt x="76554" y="29501"/>
                </a:lnTo>
                <a:lnTo>
                  <a:pt x="78940" y="27809"/>
                </a:lnTo>
                <a:lnTo>
                  <a:pt x="78660" y="25144"/>
                </a:lnTo>
                <a:lnTo>
                  <a:pt x="1536" y="0"/>
                </a:lnTo>
                <a:close/>
              </a:path>
            </a:pathLst>
          </a:custGeom>
          <a:solidFill>
            <a:srgbClr val="231F1F"/>
          </a:solidFill>
        </p:spPr>
        <p:txBody>
          <a:bodyPr wrap="square" lIns="0" tIns="0" rIns="0" bIns="0" rtlCol="0"/>
          <a:lstStyle/>
          <a:p>
            <a:endParaRPr/>
          </a:p>
        </p:txBody>
      </p:sp>
      <p:sp>
        <p:nvSpPr>
          <p:cNvPr id="89" name="object 89"/>
          <p:cNvSpPr/>
          <p:nvPr/>
        </p:nvSpPr>
        <p:spPr>
          <a:xfrm>
            <a:off x="971370" y="1045017"/>
            <a:ext cx="38100" cy="48895"/>
          </a:xfrm>
          <a:custGeom>
            <a:avLst/>
            <a:gdLst/>
            <a:ahLst/>
            <a:cxnLst/>
            <a:rect l="l" t="t" r="r" b="b"/>
            <a:pathLst>
              <a:path w="38100" h="48894">
                <a:moveTo>
                  <a:pt x="6580" y="0"/>
                </a:moveTo>
                <a:lnTo>
                  <a:pt x="0" y="0"/>
                </a:lnTo>
                <a:lnTo>
                  <a:pt x="0" y="48282"/>
                </a:lnTo>
                <a:lnTo>
                  <a:pt x="6145" y="48282"/>
                </a:lnTo>
                <a:lnTo>
                  <a:pt x="6145" y="10384"/>
                </a:lnTo>
                <a:lnTo>
                  <a:pt x="13510" y="10384"/>
                </a:lnTo>
                <a:lnTo>
                  <a:pt x="6580" y="0"/>
                </a:lnTo>
                <a:close/>
              </a:path>
              <a:path w="38100" h="48894">
                <a:moveTo>
                  <a:pt x="13510" y="10384"/>
                </a:moveTo>
                <a:lnTo>
                  <a:pt x="6145" y="10384"/>
                </a:lnTo>
                <a:lnTo>
                  <a:pt x="31444" y="48282"/>
                </a:lnTo>
                <a:lnTo>
                  <a:pt x="38025" y="48282"/>
                </a:lnTo>
                <a:lnTo>
                  <a:pt x="38025" y="37897"/>
                </a:lnTo>
                <a:lnTo>
                  <a:pt x="31870" y="37897"/>
                </a:lnTo>
                <a:lnTo>
                  <a:pt x="13510" y="10384"/>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90" name="object 90"/>
          <p:cNvSpPr/>
          <p:nvPr/>
        </p:nvSpPr>
        <p:spPr>
          <a:xfrm>
            <a:off x="1020377" y="1045017"/>
            <a:ext cx="38100" cy="48895"/>
          </a:xfrm>
          <a:custGeom>
            <a:avLst/>
            <a:gdLst/>
            <a:ahLst/>
            <a:cxnLst/>
            <a:rect l="l" t="t" r="r" b="b"/>
            <a:pathLst>
              <a:path w="38100" h="48894">
                <a:moveTo>
                  <a:pt x="6406" y="0"/>
                </a:moveTo>
                <a:lnTo>
                  <a:pt x="0" y="0"/>
                </a:lnTo>
                <a:lnTo>
                  <a:pt x="0" y="48282"/>
                </a:lnTo>
                <a:lnTo>
                  <a:pt x="6406" y="48282"/>
                </a:lnTo>
                <a:lnTo>
                  <a:pt x="6406" y="25542"/>
                </a:lnTo>
                <a:lnTo>
                  <a:pt x="37789" y="25542"/>
                </a:lnTo>
                <a:lnTo>
                  <a:pt x="37789" y="19838"/>
                </a:lnTo>
                <a:lnTo>
                  <a:pt x="6406" y="19838"/>
                </a:lnTo>
                <a:lnTo>
                  <a:pt x="6406" y="0"/>
                </a:lnTo>
                <a:close/>
              </a:path>
              <a:path w="38100" h="48894">
                <a:moveTo>
                  <a:pt x="37789" y="25542"/>
                </a:moveTo>
                <a:lnTo>
                  <a:pt x="31379" y="25542"/>
                </a:lnTo>
                <a:lnTo>
                  <a:pt x="31379" y="48282"/>
                </a:lnTo>
                <a:lnTo>
                  <a:pt x="37789" y="48282"/>
                </a:lnTo>
                <a:lnTo>
                  <a:pt x="37789" y="25542"/>
                </a:lnTo>
                <a:close/>
              </a:path>
              <a:path w="38100" h="48894">
                <a:moveTo>
                  <a:pt x="37789" y="0"/>
                </a:moveTo>
                <a:lnTo>
                  <a:pt x="31379" y="0"/>
                </a:lnTo>
                <a:lnTo>
                  <a:pt x="31379" y="19838"/>
                </a:lnTo>
                <a:lnTo>
                  <a:pt x="37789" y="19838"/>
                </a:lnTo>
                <a:lnTo>
                  <a:pt x="37789" y="0"/>
                </a:lnTo>
                <a:close/>
              </a:path>
            </a:pathLst>
          </a:custGeom>
          <a:solidFill>
            <a:srgbClr val="231F1F"/>
          </a:solidFill>
        </p:spPr>
        <p:txBody>
          <a:bodyPr wrap="square" lIns="0" tIns="0" rIns="0" bIns="0" rtlCol="0"/>
          <a:lstStyle/>
          <a:p>
            <a:endParaRPr/>
          </a:p>
        </p:txBody>
      </p:sp>
      <p:sp>
        <p:nvSpPr>
          <p:cNvPr id="91" name="object 91"/>
          <p:cNvSpPr/>
          <p:nvPr/>
        </p:nvSpPr>
        <p:spPr>
          <a:xfrm>
            <a:off x="1064457" y="1069592"/>
            <a:ext cx="24130" cy="36830"/>
          </a:xfrm>
          <a:custGeom>
            <a:avLst/>
            <a:gdLst/>
            <a:ahLst/>
            <a:cxnLst/>
            <a:rect l="l" t="t" r="r" b="b"/>
            <a:pathLst>
              <a:path w="24130" h="36830">
                <a:moveTo>
                  <a:pt x="21761" y="3697"/>
                </a:moveTo>
                <a:lnTo>
                  <a:pt x="14586" y="3697"/>
                </a:lnTo>
                <a:lnTo>
                  <a:pt x="16231" y="4294"/>
                </a:lnTo>
                <a:lnTo>
                  <a:pt x="18762" y="6714"/>
                </a:lnTo>
                <a:lnTo>
                  <a:pt x="19394" y="8197"/>
                </a:lnTo>
                <a:lnTo>
                  <a:pt x="19394" y="11631"/>
                </a:lnTo>
                <a:lnTo>
                  <a:pt x="6786" y="25053"/>
                </a:lnTo>
                <a:lnTo>
                  <a:pt x="4852" y="26870"/>
                </a:lnTo>
                <a:lnTo>
                  <a:pt x="2149" y="30035"/>
                </a:lnTo>
                <a:lnTo>
                  <a:pt x="1175" y="31634"/>
                </a:lnTo>
                <a:lnTo>
                  <a:pt x="559" y="33270"/>
                </a:lnTo>
                <a:lnTo>
                  <a:pt x="180" y="34256"/>
                </a:lnTo>
                <a:lnTo>
                  <a:pt x="0" y="35285"/>
                </a:lnTo>
                <a:lnTo>
                  <a:pt x="34" y="36352"/>
                </a:lnTo>
                <a:lnTo>
                  <a:pt x="24005" y="36352"/>
                </a:lnTo>
                <a:lnTo>
                  <a:pt x="24005" y="32094"/>
                </a:lnTo>
                <a:lnTo>
                  <a:pt x="6217" y="32094"/>
                </a:lnTo>
                <a:lnTo>
                  <a:pt x="6714" y="31282"/>
                </a:lnTo>
                <a:lnTo>
                  <a:pt x="7346" y="30477"/>
                </a:lnTo>
                <a:lnTo>
                  <a:pt x="8107" y="29690"/>
                </a:lnTo>
                <a:lnTo>
                  <a:pt x="8866" y="28885"/>
                </a:lnTo>
                <a:lnTo>
                  <a:pt x="10583" y="27367"/>
                </a:lnTo>
                <a:lnTo>
                  <a:pt x="16448" y="22423"/>
                </a:lnTo>
                <a:lnTo>
                  <a:pt x="18725" y="20299"/>
                </a:lnTo>
                <a:lnTo>
                  <a:pt x="23959" y="11506"/>
                </a:lnTo>
                <a:lnTo>
                  <a:pt x="23959" y="7212"/>
                </a:lnTo>
                <a:lnTo>
                  <a:pt x="22948" y="4826"/>
                </a:lnTo>
                <a:lnTo>
                  <a:pt x="21761" y="3697"/>
                </a:lnTo>
                <a:close/>
              </a:path>
              <a:path w="24130" h="36830">
                <a:moveTo>
                  <a:pt x="16131" y="0"/>
                </a:moveTo>
                <a:lnTo>
                  <a:pt x="9199" y="0"/>
                </a:lnTo>
                <a:lnTo>
                  <a:pt x="6453" y="895"/>
                </a:lnTo>
                <a:lnTo>
                  <a:pt x="4410" y="2693"/>
                </a:lnTo>
                <a:lnTo>
                  <a:pt x="2357" y="4474"/>
                </a:lnTo>
                <a:lnTo>
                  <a:pt x="1182" y="7077"/>
                </a:lnTo>
                <a:lnTo>
                  <a:pt x="867" y="10493"/>
                </a:lnTo>
                <a:lnTo>
                  <a:pt x="5430" y="10981"/>
                </a:lnTo>
                <a:lnTo>
                  <a:pt x="5449" y="8704"/>
                </a:lnTo>
                <a:lnTo>
                  <a:pt x="6099" y="6913"/>
                </a:lnTo>
                <a:lnTo>
                  <a:pt x="8686" y="4338"/>
                </a:lnTo>
                <a:lnTo>
                  <a:pt x="10393" y="3697"/>
                </a:lnTo>
                <a:lnTo>
                  <a:pt x="21761" y="3697"/>
                </a:lnTo>
                <a:lnTo>
                  <a:pt x="18889" y="967"/>
                </a:lnTo>
                <a:lnTo>
                  <a:pt x="16131" y="0"/>
                </a:lnTo>
                <a:close/>
              </a:path>
            </a:pathLst>
          </a:custGeom>
          <a:solidFill>
            <a:srgbClr val="231F1F"/>
          </a:solidFill>
        </p:spPr>
        <p:txBody>
          <a:bodyPr wrap="square" lIns="0" tIns="0" rIns="0" bIns="0" rtlCol="0"/>
          <a:lstStyle/>
          <a:p>
            <a:endParaRPr/>
          </a:p>
        </p:txBody>
      </p:sp>
      <p:sp>
        <p:nvSpPr>
          <p:cNvPr id="92" name="object 92"/>
          <p:cNvSpPr/>
          <p:nvPr/>
        </p:nvSpPr>
        <p:spPr>
          <a:xfrm>
            <a:off x="990537" y="1099619"/>
            <a:ext cx="0" cy="78740"/>
          </a:xfrm>
          <a:custGeom>
            <a:avLst/>
            <a:gdLst/>
            <a:ahLst/>
            <a:cxnLst/>
            <a:rect l="l" t="t" r="r" b="b"/>
            <a:pathLst>
              <a:path h="78740">
                <a:moveTo>
                  <a:pt x="0" y="0"/>
                </a:moveTo>
                <a:lnTo>
                  <a:pt x="0" y="78669"/>
                </a:lnTo>
              </a:path>
            </a:pathLst>
          </a:custGeom>
          <a:ln w="4782">
            <a:solidFill>
              <a:srgbClr val="231F1F"/>
            </a:solidFill>
          </a:ln>
        </p:spPr>
        <p:txBody>
          <a:bodyPr wrap="square" lIns="0" tIns="0" rIns="0" bIns="0" rtlCol="0"/>
          <a:lstStyle/>
          <a:p>
            <a:endParaRPr/>
          </a:p>
        </p:txBody>
      </p:sp>
      <p:sp>
        <p:nvSpPr>
          <p:cNvPr id="93" name="object 93"/>
          <p:cNvSpPr txBox="1"/>
          <p:nvPr/>
        </p:nvSpPr>
        <p:spPr>
          <a:xfrm>
            <a:off x="1151260" y="1512202"/>
            <a:ext cx="86360" cy="120014"/>
          </a:xfrm>
          <a:prstGeom prst="rect">
            <a:avLst/>
          </a:prstGeom>
        </p:spPr>
        <p:txBody>
          <a:bodyPr vert="horz" wrap="square" lIns="0" tIns="0" rIns="0" bIns="0" rtlCol="0">
            <a:spAutoFit/>
          </a:bodyPr>
          <a:lstStyle/>
          <a:p>
            <a:pPr marL="12700">
              <a:lnSpc>
                <a:spcPct val="100000"/>
              </a:lnSpc>
            </a:pPr>
            <a:r>
              <a:rPr sz="700" spc="10" dirty="0">
                <a:latin typeface="Arial"/>
                <a:cs typeface="Arial"/>
              </a:rPr>
              <a:t>A</a:t>
            </a:r>
            <a:endParaRPr sz="700">
              <a:latin typeface="Arial"/>
              <a:cs typeface="Arial"/>
            </a:endParaRPr>
          </a:p>
        </p:txBody>
      </p:sp>
      <p:sp>
        <p:nvSpPr>
          <p:cNvPr id="94" name="object 94"/>
          <p:cNvSpPr txBox="1"/>
          <p:nvPr/>
        </p:nvSpPr>
        <p:spPr>
          <a:xfrm>
            <a:off x="1868702" y="2207355"/>
            <a:ext cx="80010" cy="120014"/>
          </a:xfrm>
          <a:prstGeom prst="rect">
            <a:avLst/>
          </a:prstGeom>
        </p:spPr>
        <p:txBody>
          <a:bodyPr vert="horz" wrap="square" lIns="0" tIns="0" rIns="0" bIns="0" rtlCol="0">
            <a:spAutoFit/>
          </a:bodyPr>
          <a:lstStyle/>
          <a:p>
            <a:pPr marL="12700">
              <a:lnSpc>
                <a:spcPct val="100000"/>
              </a:lnSpc>
            </a:pPr>
            <a:r>
              <a:rPr sz="700" dirty="0">
                <a:latin typeface="Arial"/>
                <a:cs typeface="Arial"/>
              </a:rPr>
              <a:t>T</a:t>
            </a:r>
            <a:endParaRPr sz="700">
              <a:latin typeface="Arial"/>
              <a:cs typeface="Arial"/>
            </a:endParaRPr>
          </a:p>
        </p:txBody>
      </p:sp>
      <p:sp>
        <p:nvSpPr>
          <p:cNvPr id="95" name="object 95"/>
          <p:cNvSpPr txBox="1"/>
          <p:nvPr/>
        </p:nvSpPr>
        <p:spPr>
          <a:xfrm>
            <a:off x="1143577" y="2212619"/>
            <a:ext cx="87630" cy="120014"/>
          </a:xfrm>
          <a:prstGeom prst="rect">
            <a:avLst/>
          </a:prstGeom>
        </p:spPr>
        <p:txBody>
          <a:bodyPr vert="horz" wrap="square" lIns="0" tIns="0" rIns="0" bIns="0" rtlCol="0">
            <a:spAutoFit/>
          </a:bodyPr>
          <a:lstStyle/>
          <a:p>
            <a:pPr marL="12700">
              <a:lnSpc>
                <a:spcPct val="100000"/>
              </a:lnSpc>
            </a:pPr>
            <a:r>
              <a:rPr sz="700" spc="-20" dirty="0">
                <a:latin typeface="Arial"/>
                <a:cs typeface="Arial"/>
              </a:rPr>
              <a:t>C</a:t>
            </a:r>
            <a:endParaRPr sz="700">
              <a:latin typeface="Arial"/>
              <a:cs typeface="Arial"/>
            </a:endParaRPr>
          </a:p>
        </p:txBody>
      </p:sp>
      <p:sp>
        <p:nvSpPr>
          <p:cNvPr id="96" name="object 96"/>
          <p:cNvSpPr txBox="1"/>
          <p:nvPr/>
        </p:nvSpPr>
        <p:spPr>
          <a:xfrm>
            <a:off x="1865334" y="1517625"/>
            <a:ext cx="94615" cy="120014"/>
          </a:xfrm>
          <a:prstGeom prst="rect">
            <a:avLst/>
          </a:prstGeom>
        </p:spPr>
        <p:txBody>
          <a:bodyPr vert="horz" wrap="square" lIns="0" tIns="0" rIns="0" bIns="0" rtlCol="0">
            <a:spAutoFit/>
          </a:bodyPr>
          <a:lstStyle/>
          <a:p>
            <a:pPr marL="12700">
              <a:lnSpc>
                <a:spcPct val="100000"/>
              </a:lnSpc>
            </a:pPr>
            <a:r>
              <a:rPr sz="700" spc="-5" dirty="0">
                <a:latin typeface="Arial"/>
                <a:cs typeface="Arial"/>
              </a:rPr>
              <a:t>G</a:t>
            </a:r>
            <a:endParaRPr sz="700">
              <a:latin typeface="Arial"/>
              <a:cs typeface="Arial"/>
            </a:endParaRPr>
          </a:p>
        </p:txBody>
      </p:sp>
      <p:sp>
        <p:nvSpPr>
          <p:cNvPr id="97" name="object 97"/>
          <p:cNvSpPr/>
          <p:nvPr/>
        </p:nvSpPr>
        <p:spPr>
          <a:xfrm>
            <a:off x="1289395" y="1614494"/>
            <a:ext cx="538480" cy="0"/>
          </a:xfrm>
          <a:custGeom>
            <a:avLst/>
            <a:gdLst/>
            <a:ahLst/>
            <a:cxnLst/>
            <a:rect l="l" t="t" r="r" b="b"/>
            <a:pathLst>
              <a:path w="538480">
                <a:moveTo>
                  <a:pt x="0" y="0"/>
                </a:moveTo>
                <a:lnTo>
                  <a:pt x="538294" y="0"/>
                </a:lnTo>
              </a:path>
            </a:pathLst>
          </a:custGeom>
          <a:ln w="9255">
            <a:solidFill>
              <a:srgbClr val="0000FF"/>
            </a:solidFill>
          </a:ln>
        </p:spPr>
        <p:txBody>
          <a:bodyPr wrap="square" lIns="0" tIns="0" rIns="0" bIns="0" rtlCol="0"/>
          <a:lstStyle/>
          <a:p>
            <a:endParaRPr/>
          </a:p>
        </p:txBody>
      </p:sp>
      <p:sp>
        <p:nvSpPr>
          <p:cNvPr id="98" name="object 98"/>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solidFill>
            <a:srgbClr val="0000FF"/>
          </a:solidFill>
        </p:spPr>
        <p:txBody>
          <a:bodyPr wrap="square" lIns="0" tIns="0" rIns="0" bIns="0" rtlCol="0"/>
          <a:lstStyle/>
          <a:p>
            <a:endParaRPr/>
          </a:p>
        </p:txBody>
      </p:sp>
      <p:sp>
        <p:nvSpPr>
          <p:cNvPr id="99" name="object 99"/>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ln w="3470">
            <a:solidFill>
              <a:srgbClr val="0000FF"/>
            </a:solidFill>
          </a:ln>
        </p:spPr>
        <p:txBody>
          <a:bodyPr wrap="square" lIns="0" tIns="0" rIns="0" bIns="0" rtlCol="0"/>
          <a:lstStyle/>
          <a:p>
            <a:endParaRPr/>
          </a:p>
        </p:txBody>
      </p:sp>
      <p:sp>
        <p:nvSpPr>
          <p:cNvPr id="100" name="object 100"/>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solidFill>
            <a:srgbClr val="0000FF"/>
          </a:solidFill>
        </p:spPr>
        <p:txBody>
          <a:bodyPr wrap="square" lIns="0" tIns="0" rIns="0" bIns="0" rtlCol="0"/>
          <a:lstStyle/>
          <a:p>
            <a:endParaRPr/>
          </a:p>
        </p:txBody>
      </p:sp>
      <p:sp>
        <p:nvSpPr>
          <p:cNvPr id="101" name="object 101"/>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ln w="3470">
            <a:solidFill>
              <a:srgbClr val="0000FF"/>
            </a:solidFill>
          </a:ln>
        </p:spPr>
        <p:txBody>
          <a:bodyPr wrap="square" lIns="0" tIns="0" rIns="0" bIns="0" rtlCol="0"/>
          <a:lstStyle/>
          <a:p>
            <a:endParaRPr/>
          </a:p>
        </p:txBody>
      </p:sp>
      <p:sp>
        <p:nvSpPr>
          <p:cNvPr id="102" name="object 102"/>
          <p:cNvSpPr txBox="1"/>
          <p:nvPr/>
        </p:nvSpPr>
        <p:spPr>
          <a:xfrm>
            <a:off x="1362221" y="150733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3" name="object 103"/>
          <p:cNvSpPr/>
          <p:nvPr/>
        </p:nvSpPr>
        <p:spPr>
          <a:xfrm>
            <a:off x="1287206" y="2217226"/>
            <a:ext cx="538480" cy="0"/>
          </a:xfrm>
          <a:custGeom>
            <a:avLst/>
            <a:gdLst/>
            <a:ahLst/>
            <a:cxnLst/>
            <a:rect l="l" t="t" r="r" b="b"/>
            <a:pathLst>
              <a:path w="538480">
                <a:moveTo>
                  <a:pt x="0" y="0"/>
                </a:moveTo>
                <a:lnTo>
                  <a:pt x="538297" y="0"/>
                </a:lnTo>
              </a:path>
            </a:pathLst>
          </a:custGeom>
          <a:ln w="9255">
            <a:solidFill>
              <a:srgbClr val="0000FF"/>
            </a:solidFill>
          </a:ln>
        </p:spPr>
        <p:txBody>
          <a:bodyPr wrap="square" lIns="0" tIns="0" rIns="0" bIns="0" rtlCol="0"/>
          <a:lstStyle/>
          <a:p>
            <a:endParaRPr/>
          </a:p>
        </p:txBody>
      </p:sp>
      <p:sp>
        <p:nvSpPr>
          <p:cNvPr id="104" name="object 104"/>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solidFill>
            <a:srgbClr val="0000FF"/>
          </a:solidFill>
        </p:spPr>
        <p:txBody>
          <a:bodyPr wrap="square" lIns="0" tIns="0" rIns="0" bIns="0" rtlCol="0"/>
          <a:lstStyle/>
          <a:p>
            <a:endParaRPr/>
          </a:p>
        </p:txBody>
      </p:sp>
      <p:sp>
        <p:nvSpPr>
          <p:cNvPr id="105" name="object 105"/>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ln w="3470">
            <a:solidFill>
              <a:srgbClr val="0000FF"/>
            </a:solidFill>
          </a:ln>
        </p:spPr>
        <p:txBody>
          <a:bodyPr wrap="square" lIns="0" tIns="0" rIns="0" bIns="0" rtlCol="0"/>
          <a:lstStyle/>
          <a:p>
            <a:endParaRPr/>
          </a:p>
        </p:txBody>
      </p:sp>
      <p:sp>
        <p:nvSpPr>
          <p:cNvPr id="106" name="object 106"/>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solidFill>
            <a:srgbClr val="0000FF"/>
          </a:solidFill>
        </p:spPr>
        <p:txBody>
          <a:bodyPr wrap="square" lIns="0" tIns="0" rIns="0" bIns="0" rtlCol="0"/>
          <a:lstStyle/>
          <a:p>
            <a:endParaRPr/>
          </a:p>
        </p:txBody>
      </p:sp>
      <p:sp>
        <p:nvSpPr>
          <p:cNvPr id="107" name="object 107"/>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ln w="3470">
            <a:solidFill>
              <a:srgbClr val="0000FF"/>
            </a:solidFill>
          </a:ln>
        </p:spPr>
        <p:txBody>
          <a:bodyPr wrap="square" lIns="0" tIns="0" rIns="0" bIns="0" rtlCol="0"/>
          <a:lstStyle/>
          <a:p>
            <a:endParaRPr/>
          </a:p>
        </p:txBody>
      </p:sp>
      <p:sp>
        <p:nvSpPr>
          <p:cNvPr id="108" name="object 108"/>
          <p:cNvSpPr txBox="1"/>
          <p:nvPr/>
        </p:nvSpPr>
        <p:spPr>
          <a:xfrm>
            <a:off x="1362221" y="224775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9" name="object 109"/>
          <p:cNvSpPr/>
          <p:nvPr/>
        </p:nvSpPr>
        <p:spPr>
          <a:xfrm>
            <a:off x="1268478"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10" name="object 110"/>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solidFill>
            <a:srgbClr val="FF0000"/>
          </a:solidFill>
        </p:spPr>
        <p:txBody>
          <a:bodyPr wrap="square" lIns="0" tIns="0" rIns="0" bIns="0" rtlCol="0"/>
          <a:lstStyle/>
          <a:p>
            <a:endParaRPr/>
          </a:p>
        </p:txBody>
      </p:sp>
      <p:sp>
        <p:nvSpPr>
          <p:cNvPr id="111" name="object 111"/>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ln w="3470">
            <a:solidFill>
              <a:srgbClr val="FF0000"/>
            </a:solidFill>
          </a:ln>
        </p:spPr>
        <p:txBody>
          <a:bodyPr wrap="square" lIns="0" tIns="0" rIns="0" bIns="0" rtlCol="0"/>
          <a:lstStyle/>
          <a:p>
            <a:endParaRPr/>
          </a:p>
        </p:txBody>
      </p:sp>
      <p:sp>
        <p:nvSpPr>
          <p:cNvPr id="112" name="object 112"/>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solidFill>
            <a:srgbClr val="FF0000"/>
          </a:solidFill>
        </p:spPr>
        <p:txBody>
          <a:bodyPr wrap="square" lIns="0" tIns="0" rIns="0" bIns="0" rtlCol="0"/>
          <a:lstStyle/>
          <a:p>
            <a:endParaRPr/>
          </a:p>
        </p:txBody>
      </p:sp>
      <p:sp>
        <p:nvSpPr>
          <p:cNvPr id="113" name="object 113"/>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ln w="3470">
            <a:solidFill>
              <a:srgbClr val="FF0000"/>
            </a:solidFill>
          </a:ln>
        </p:spPr>
        <p:txBody>
          <a:bodyPr wrap="square" lIns="0" tIns="0" rIns="0" bIns="0" rtlCol="0"/>
          <a:lstStyle/>
          <a:p>
            <a:endParaRPr/>
          </a:p>
        </p:txBody>
      </p:sp>
      <p:sp>
        <p:nvSpPr>
          <p:cNvPr id="114" name="object 114"/>
          <p:cNvSpPr/>
          <p:nvPr/>
        </p:nvSpPr>
        <p:spPr>
          <a:xfrm>
            <a:off x="1289395" y="1637905"/>
            <a:ext cx="534670" cy="555625"/>
          </a:xfrm>
          <a:custGeom>
            <a:avLst/>
            <a:gdLst/>
            <a:ahLst/>
            <a:cxnLst/>
            <a:rect l="l" t="t" r="r" b="b"/>
            <a:pathLst>
              <a:path w="534669" h="555625">
                <a:moveTo>
                  <a:pt x="0" y="0"/>
                </a:moveTo>
                <a:lnTo>
                  <a:pt x="534055" y="555097"/>
                </a:lnTo>
              </a:path>
            </a:pathLst>
          </a:custGeom>
          <a:ln w="9255">
            <a:solidFill>
              <a:srgbClr val="FF0000"/>
            </a:solidFill>
          </a:ln>
        </p:spPr>
        <p:txBody>
          <a:bodyPr wrap="square" lIns="0" tIns="0" rIns="0" bIns="0" rtlCol="0"/>
          <a:lstStyle/>
          <a:p>
            <a:endParaRPr/>
          </a:p>
        </p:txBody>
      </p:sp>
      <p:sp>
        <p:nvSpPr>
          <p:cNvPr id="115" name="object 115"/>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solidFill>
            <a:srgbClr val="FF0000"/>
          </a:solidFill>
        </p:spPr>
        <p:txBody>
          <a:bodyPr wrap="square" lIns="0" tIns="0" rIns="0" bIns="0" rtlCol="0"/>
          <a:lstStyle/>
          <a:p>
            <a:endParaRPr/>
          </a:p>
        </p:txBody>
      </p:sp>
      <p:sp>
        <p:nvSpPr>
          <p:cNvPr id="116" name="object 116"/>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ln w="3470">
            <a:solidFill>
              <a:srgbClr val="FF0000"/>
            </a:solidFill>
          </a:ln>
        </p:spPr>
        <p:txBody>
          <a:bodyPr wrap="square" lIns="0" tIns="0" rIns="0" bIns="0" rtlCol="0"/>
          <a:lstStyle/>
          <a:p>
            <a:endParaRPr/>
          </a:p>
        </p:txBody>
      </p:sp>
      <p:sp>
        <p:nvSpPr>
          <p:cNvPr id="117" name="object 117"/>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solidFill>
            <a:srgbClr val="FF0000"/>
          </a:solidFill>
        </p:spPr>
        <p:txBody>
          <a:bodyPr wrap="square" lIns="0" tIns="0" rIns="0" bIns="0" rtlCol="0"/>
          <a:lstStyle/>
          <a:p>
            <a:endParaRPr/>
          </a:p>
        </p:txBody>
      </p:sp>
      <p:sp>
        <p:nvSpPr>
          <p:cNvPr id="118" name="object 118"/>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ln w="3470">
            <a:solidFill>
              <a:srgbClr val="FF0000"/>
            </a:solidFill>
          </a:ln>
        </p:spPr>
        <p:txBody>
          <a:bodyPr wrap="square" lIns="0" tIns="0" rIns="0" bIns="0" rtlCol="0"/>
          <a:lstStyle/>
          <a:p>
            <a:endParaRPr/>
          </a:p>
        </p:txBody>
      </p:sp>
      <p:sp>
        <p:nvSpPr>
          <p:cNvPr id="119" name="object 119"/>
          <p:cNvSpPr txBox="1"/>
          <p:nvPr/>
        </p:nvSpPr>
        <p:spPr>
          <a:xfrm>
            <a:off x="734973"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sp>
        <p:nvSpPr>
          <p:cNvPr id="120" name="object 120"/>
          <p:cNvSpPr/>
          <p:nvPr/>
        </p:nvSpPr>
        <p:spPr>
          <a:xfrm>
            <a:off x="1842132"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21" name="object 121"/>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solidFill>
            <a:srgbClr val="FF0000"/>
          </a:solidFill>
        </p:spPr>
        <p:txBody>
          <a:bodyPr wrap="square" lIns="0" tIns="0" rIns="0" bIns="0" rtlCol="0"/>
          <a:lstStyle/>
          <a:p>
            <a:endParaRPr/>
          </a:p>
        </p:txBody>
      </p:sp>
      <p:sp>
        <p:nvSpPr>
          <p:cNvPr id="122" name="object 122"/>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ln w="3470">
            <a:solidFill>
              <a:srgbClr val="FF0000"/>
            </a:solidFill>
          </a:ln>
        </p:spPr>
        <p:txBody>
          <a:bodyPr wrap="square" lIns="0" tIns="0" rIns="0" bIns="0" rtlCol="0"/>
          <a:lstStyle/>
          <a:p>
            <a:endParaRPr/>
          </a:p>
        </p:txBody>
      </p:sp>
      <p:sp>
        <p:nvSpPr>
          <p:cNvPr id="123" name="object 123"/>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solidFill>
            <a:srgbClr val="FF0000"/>
          </a:solidFill>
        </p:spPr>
        <p:txBody>
          <a:bodyPr wrap="square" lIns="0" tIns="0" rIns="0" bIns="0" rtlCol="0"/>
          <a:lstStyle/>
          <a:p>
            <a:endParaRPr/>
          </a:p>
        </p:txBody>
      </p:sp>
      <p:sp>
        <p:nvSpPr>
          <p:cNvPr id="124" name="object 124"/>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ln w="3470">
            <a:solidFill>
              <a:srgbClr val="FF0000"/>
            </a:solidFill>
          </a:ln>
        </p:spPr>
        <p:txBody>
          <a:bodyPr wrap="square" lIns="0" tIns="0" rIns="0" bIns="0" rtlCol="0"/>
          <a:lstStyle/>
          <a:p>
            <a:endParaRPr/>
          </a:p>
        </p:txBody>
      </p:sp>
      <p:sp>
        <p:nvSpPr>
          <p:cNvPr id="125" name="object 125"/>
          <p:cNvSpPr/>
          <p:nvPr/>
        </p:nvSpPr>
        <p:spPr>
          <a:xfrm>
            <a:off x="1289395" y="1637905"/>
            <a:ext cx="534670" cy="555625"/>
          </a:xfrm>
          <a:custGeom>
            <a:avLst/>
            <a:gdLst/>
            <a:ahLst/>
            <a:cxnLst/>
            <a:rect l="l" t="t" r="r" b="b"/>
            <a:pathLst>
              <a:path w="534669" h="555625">
                <a:moveTo>
                  <a:pt x="0" y="555097"/>
                </a:moveTo>
                <a:lnTo>
                  <a:pt x="534055" y="0"/>
                </a:lnTo>
              </a:path>
            </a:pathLst>
          </a:custGeom>
          <a:ln w="9255">
            <a:solidFill>
              <a:srgbClr val="FF0000"/>
            </a:solidFill>
          </a:ln>
        </p:spPr>
        <p:txBody>
          <a:bodyPr wrap="square" lIns="0" tIns="0" rIns="0" bIns="0" rtlCol="0"/>
          <a:lstStyle/>
          <a:p>
            <a:endParaRPr/>
          </a:p>
        </p:txBody>
      </p:sp>
      <p:sp>
        <p:nvSpPr>
          <p:cNvPr id="126" name="object 126"/>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solidFill>
            <a:srgbClr val="FF0000"/>
          </a:solidFill>
        </p:spPr>
        <p:txBody>
          <a:bodyPr wrap="square" lIns="0" tIns="0" rIns="0" bIns="0" rtlCol="0"/>
          <a:lstStyle/>
          <a:p>
            <a:endParaRPr/>
          </a:p>
        </p:txBody>
      </p:sp>
      <p:sp>
        <p:nvSpPr>
          <p:cNvPr id="127" name="object 127"/>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ln w="3470">
            <a:solidFill>
              <a:srgbClr val="FF0000"/>
            </a:solidFill>
          </a:ln>
        </p:spPr>
        <p:txBody>
          <a:bodyPr wrap="square" lIns="0" tIns="0" rIns="0" bIns="0" rtlCol="0"/>
          <a:lstStyle/>
          <a:p>
            <a:endParaRPr/>
          </a:p>
        </p:txBody>
      </p:sp>
      <p:sp>
        <p:nvSpPr>
          <p:cNvPr id="128" name="object 128"/>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solidFill>
            <a:srgbClr val="FF0000"/>
          </a:solidFill>
        </p:spPr>
        <p:txBody>
          <a:bodyPr wrap="square" lIns="0" tIns="0" rIns="0" bIns="0" rtlCol="0"/>
          <a:lstStyle/>
          <a:p>
            <a:endParaRPr/>
          </a:p>
        </p:txBody>
      </p:sp>
      <p:sp>
        <p:nvSpPr>
          <p:cNvPr id="129" name="object 129"/>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ln w="3470">
            <a:solidFill>
              <a:srgbClr val="FF0000"/>
            </a:solidFill>
          </a:ln>
        </p:spPr>
        <p:txBody>
          <a:bodyPr wrap="square" lIns="0" tIns="0" rIns="0" bIns="0" rtlCol="0"/>
          <a:lstStyle/>
          <a:p>
            <a:endParaRPr/>
          </a:p>
        </p:txBody>
      </p:sp>
      <p:sp>
        <p:nvSpPr>
          <p:cNvPr id="130" name="object 130"/>
          <p:cNvSpPr txBox="1"/>
          <p:nvPr/>
        </p:nvSpPr>
        <p:spPr>
          <a:xfrm>
            <a:off x="1408611" y="1299677"/>
            <a:ext cx="273685"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purines</a:t>
            </a:r>
            <a:endParaRPr sz="500">
              <a:latin typeface="Arial"/>
              <a:cs typeface="Arial"/>
            </a:endParaRPr>
          </a:p>
        </p:txBody>
      </p:sp>
      <p:sp>
        <p:nvSpPr>
          <p:cNvPr id="131" name="object 131"/>
          <p:cNvSpPr txBox="1"/>
          <p:nvPr/>
        </p:nvSpPr>
        <p:spPr>
          <a:xfrm>
            <a:off x="1336375" y="2537387"/>
            <a:ext cx="41529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pyrimidines</a:t>
            </a:r>
            <a:endParaRPr sz="500">
              <a:latin typeface="Arial"/>
              <a:cs typeface="Arial"/>
            </a:endParaRPr>
          </a:p>
        </p:txBody>
      </p:sp>
      <p:sp>
        <p:nvSpPr>
          <p:cNvPr id="132" name="object 132"/>
          <p:cNvSpPr txBox="1"/>
          <p:nvPr/>
        </p:nvSpPr>
        <p:spPr>
          <a:xfrm>
            <a:off x="1882624"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How </a:t>
            </a:r>
            <a:r>
              <a:rPr spc="10" dirty="0">
                <a:latin typeface="Euphemia UCAS"/>
                <a:cs typeface="Euphemia UCAS"/>
              </a:rPr>
              <a:t>to </a:t>
            </a:r>
            <a:r>
              <a:rPr spc="-45" dirty="0">
                <a:latin typeface="Euphemia UCAS"/>
                <a:cs typeface="Euphemia UCAS"/>
              </a:rPr>
              <a:t>estimate </a:t>
            </a:r>
            <a:r>
              <a:rPr spc="-30" dirty="0">
                <a:latin typeface="Euphemia UCAS"/>
                <a:cs typeface="Euphemia UCAS"/>
              </a:rPr>
              <a:t>the quality </a:t>
            </a:r>
            <a:r>
              <a:rPr spc="-20" dirty="0">
                <a:latin typeface="Euphemia UCAS"/>
                <a:cs typeface="Euphemia UCAS"/>
              </a:rPr>
              <a:t>of </a:t>
            </a:r>
            <a:r>
              <a:rPr spc="-50" dirty="0">
                <a:latin typeface="Euphemia UCAS"/>
                <a:cs typeface="Euphemia UCAS"/>
              </a:rPr>
              <a:t>called </a:t>
            </a:r>
            <a:r>
              <a:rPr spc="-95" dirty="0">
                <a:latin typeface="Euphemia UCAS"/>
                <a:cs typeface="Euphemia UCAS"/>
              </a:rPr>
              <a:t>SNPs?</a:t>
            </a:r>
          </a:p>
        </p:txBody>
      </p:sp>
      <p:sp>
        <p:nvSpPr>
          <p:cNvPr id="3" name="object 3"/>
          <p:cNvSpPr txBox="1"/>
          <p:nvPr/>
        </p:nvSpPr>
        <p:spPr>
          <a:xfrm>
            <a:off x="323850" y="511175"/>
            <a:ext cx="3176956" cy="308290"/>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Transitions </a:t>
            </a:r>
            <a:r>
              <a:rPr sz="800" spc="-50" dirty="0">
                <a:latin typeface="Euphemia UCAS"/>
                <a:cs typeface="Euphemia UCAS"/>
              </a:rPr>
              <a:t>vs </a:t>
            </a:r>
            <a:r>
              <a:rPr sz="800" spc="-30" dirty="0">
                <a:latin typeface="Euphemia UCAS"/>
                <a:cs typeface="Euphemia UCAS"/>
              </a:rPr>
              <a:t>transversions </a:t>
            </a:r>
            <a:r>
              <a:rPr sz="800" spc="10" dirty="0">
                <a:latin typeface="Euphemia UCAS"/>
                <a:cs typeface="Euphemia UCAS"/>
              </a:rPr>
              <a:t>ratio, </a:t>
            </a:r>
            <a:r>
              <a:rPr sz="800" spc="-15" dirty="0">
                <a:latin typeface="Euphemia UCAS"/>
                <a:cs typeface="Euphemia UCAS"/>
              </a:rPr>
              <a:t>known </a:t>
            </a:r>
            <a:r>
              <a:rPr sz="800" spc="-60" dirty="0">
                <a:latin typeface="Euphemia UCAS"/>
                <a:cs typeface="Euphemia UCAS"/>
              </a:rPr>
              <a:t>as </a:t>
            </a:r>
            <a:r>
              <a:rPr sz="800" spc="50" dirty="0">
                <a:latin typeface="Euphemia UCAS"/>
                <a:cs typeface="Euphemia UCAS"/>
              </a:rPr>
              <a:t>ts/tv</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transitions </a:t>
            </a:r>
            <a:r>
              <a:rPr sz="800" spc="-40" dirty="0">
                <a:latin typeface="Euphemia UCAS"/>
                <a:cs typeface="Euphemia UCAS"/>
              </a:rPr>
              <a:t>are </a:t>
            </a:r>
            <a:r>
              <a:rPr sz="800" spc="-10" dirty="0">
                <a:latin typeface="Euphemia UCAS"/>
                <a:cs typeface="Euphemia UCAS"/>
              </a:rPr>
              <a:t>2-3</a:t>
            </a:r>
            <a:r>
              <a:rPr sz="800" i="1" spc="-10" dirty="0">
                <a:latin typeface="Euphemia UCAS"/>
                <a:cs typeface="Euphemia UCAS"/>
              </a:rPr>
              <a:t>× </a:t>
            </a:r>
            <a:r>
              <a:rPr sz="800" spc="-25" dirty="0">
                <a:latin typeface="Euphemia UCAS"/>
                <a:cs typeface="Euphemia UCAS"/>
              </a:rPr>
              <a:t>more </a:t>
            </a:r>
            <a:r>
              <a:rPr sz="800" spc="-5" dirty="0">
                <a:latin typeface="Euphemia UCAS"/>
                <a:cs typeface="Euphemia UCAS"/>
              </a:rPr>
              <a:t>likely </a:t>
            </a:r>
            <a:r>
              <a:rPr sz="800" dirty="0">
                <a:latin typeface="Euphemia UCAS"/>
                <a:cs typeface="Euphemia UCAS"/>
              </a:rPr>
              <a:t>than</a:t>
            </a:r>
            <a:r>
              <a:rPr sz="800" spc="95" dirty="0">
                <a:latin typeface="Euphemia UCAS"/>
                <a:cs typeface="Euphemia UCAS"/>
              </a:rPr>
              <a:t> </a:t>
            </a:r>
            <a:r>
              <a:rPr sz="800" spc="-30" dirty="0">
                <a:latin typeface="Euphemia UCAS"/>
                <a:cs typeface="Euphemia UCAS"/>
              </a:rPr>
              <a:t>transversions</a:t>
            </a:r>
            <a:endParaRPr sz="800" dirty="0">
              <a:latin typeface="Euphemia UCAS"/>
              <a:cs typeface="Euphemia UCAS"/>
            </a:endParaRPr>
          </a:p>
        </p:txBody>
      </p:sp>
      <p:sp>
        <p:nvSpPr>
          <p:cNvPr id="4" name="object 4"/>
          <p:cNvSpPr txBox="1"/>
          <p:nvPr/>
        </p:nvSpPr>
        <p:spPr>
          <a:xfrm>
            <a:off x="2070350" y="2806626"/>
            <a:ext cx="300355" cy="90170"/>
          </a:xfrm>
          <a:prstGeom prst="rect">
            <a:avLst/>
          </a:prstGeom>
        </p:spPr>
        <p:txBody>
          <a:bodyPr vert="horz" wrap="square" lIns="0" tIns="0" rIns="0" bIns="0" rtlCol="0">
            <a:spAutoFit/>
          </a:bodyPr>
          <a:lstStyle/>
          <a:p>
            <a:pPr marL="12700">
              <a:lnSpc>
                <a:spcPct val="100000"/>
              </a:lnSpc>
            </a:pPr>
            <a:r>
              <a:rPr sz="500" spc="55" dirty="0">
                <a:latin typeface="Arial"/>
                <a:cs typeface="Arial"/>
              </a:rPr>
              <a:t>thymine</a:t>
            </a:r>
            <a:endParaRPr sz="500">
              <a:latin typeface="Arial"/>
              <a:cs typeface="Arial"/>
            </a:endParaRPr>
          </a:p>
        </p:txBody>
      </p:sp>
      <p:sp>
        <p:nvSpPr>
          <p:cNvPr id="5" name="object 5"/>
          <p:cNvSpPr txBox="1"/>
          <p:nvPr/>
        </p:nvSpPr>
        <p:spPr>
          <a:xfrm>
            <a:off x="769875" y="2804469"/>
            <a:ext cx="30480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cytosine</a:t>
            </a:r>
            <a:endParaRPr sz="500">
              <a:latin typeface="Arial"/>
              <a:cs typeface="Arial"/>
            </a:endParaRPr>
          </a:p>
        </p:txBody>
      </p:sp>
      <p:sp>
        <p:nvSpPr>
          <p:cNvPr id="6" name="object 6"/>
          <p:cNvSpPr txBox="1"/>
          <p:nvPr/>
        </p:nvSpPr>
        <p:spPr>
          <a:xfrm>
            <a:off x="768147" y="1492186"/>
            <a:ext cx="29337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adenine</a:t>
            </a:r>
            <a:endParaRPr sz="500">
              <a:latin typeface="Arial"/>
              <a:cs typeface="Arial"/>
            </a:endParaRPr>
          </a:p>
        </p:txBody>
      </p:sp>
      <p:sp>
        <p:nvSpPr>
          <p:cNvPr id="7" name="object 7"/>
          <p:cNvSpPr txBox="1"/>
          <p:nvPr/>
        </p:nvSpPr>
        <p:spPr>
          <a:xfrm>
            <a:off x="2119040" y="1482071"/>
            <a:ext cx="29464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guani</a:t>
            </a:r>
            <a:r>
              <a:rPr sz="500" spc="55" dirty="0">
                <a:latin typeface="Arial"/>
                <a:cs typeface="Arial"/>
              </a:rPr>
              <a:t>n</a:t>
            </a:r>
            <a:r>
              <a:rPr sz="500" spc="40" dirty="0">
                <a:latin typeface="Arial"/>
                <a:cs typeface="Arial"/>
              </a:rPr>
              <a:t>e</a:t>
            </a:r>
            <a:endParaRPr sz="500">
              <a:latin typeface="Arial"/>
              <a:cs typeface="Arial"/>
            </a:endParaRPr>
          </a:p>
        </p:txBody>
      </p:sp>
      <p:sp>
        <p:nvSpPr>
          <p:cNvPr id="8" name="object 8"/>
          <p:cNvSpPr/>
          <p:nvPr/>
        </p:nvSpPr>
        <p:spPr>
          <a:xfrm>
            <a:off x="979108" y="2488846"/>
            <a:ext cx="36830" cy="46355"/>
          </a:xfrm>
          <a:custGeom>
            <a:avLst/>
            <a:gdLst/>
            <a:ahLst/>
            <a:cxnLst/>
            <a:rect l="l" t="t" r="r" b="b"/>
            <a:pathLst>
              <a:path w="36830" h="46355">
                <a:moveTo>
                  <a:pt x="6263" y="0"/>
                </a:moveTo>
                <a:lnTo>
                  <a:pt x="0" y="0"/>
                </a:lnTo>
                <a:lnTo>
                  <a:pt x="0" y="46021"/>
                </a:lnTo>
                <a:lnTo>
                  <a:pt x="5856" y="46021"/>
                </a:lnTo>
                <a:lnTo>
                  <a:pt x="5856" y="9905"/>
                </a:lnTo>
                <a:lnTo>
                  <a:pt x="12877" y="9905"/>
                </a:lnTo>
                <a:lnTo>
                  <a:pt x="6263" y="0"/>
                </a:lnTo>
                <a:close/>
              </a:path>
              <a:path w="36830" h="46355">
                <a:moveTo>
                  <a:pt x="12877" y="9905"/>
                </a:moveTo>
                <a:lnTo>
                  <a:pt x="5856" y="9905"/>
                </a:lnTo>
                <a:lnTo>
                  <a:pt x="29970" y="46021"/>
                </a:lnTo>
                <a:lnTo>
                  <a:pt x="36234" y="46021"/>
                </a:lnTo>
                <a:lnTo>
                  <a:pt x="36234" y="36116"/>
                </a:lnTo>
                <a:lnTo>
                  <a:pt x="30378" y="36116"/>
                </a:lnTo>
                <a:lnTo>
                  <a:pt x="12877" y="9905"/>
                </a:lnTo>
                <a:close/>
              </a:path>
              <a:path w="36830" h="46355">
                <a:moveTo>
                  <a:pt x="36234" y="0"/>
                </a:moveTo>
                <a:lnTo>
                  <a:pt x="30378" y="0"/>
                </a:lnTo>
                <a:lnTo>
                  <a:pt x="30378" y="36116"/>
                </a:lnTo>
                <a:lnTo>
                  <a:pt x="36234" y="36116"/>
                </a:lnTo>
                <a:lnTo>
                  <a:pt x="36234" y="0"/>
                </a:lnTo>
                <a:close/>
              </a:path>
            </a:pathLst>
          </a:custGeom>
          <a:solidFill>
            <a:srgbClr val="231F1F"/>
          </a:solidFill>
        </p:spPr>
        <p:txBody>
          <a:bodyPr wrap="square" lIns="0" tIns="0" rIns="0" bIns="0" rtlCol="0"/>
          <a:lstStyle/>
          <a:p>
            <a:endParaRPr/>
          </a:p>
        </p:txBody>
      </p:sp>
      <p:sp>
        <p:nvSpPr>
          <p:cNvPr id="9" name="object 9"/>
          <p:cNvSpPr/>
          <p:nvPr/>
        </p:nvSpPr>
        <p:spPr>
          <a:xfrm>
            <a:off x="887115" y="2648444"/>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10" name="object 10"/>
          <p:cNvSpPr/>
          <p:nvPr/>
        </p:nvSpPr>
        <p:spPr>
          <a:xfrm>
            <a:off x="887404" y="2701870"/>
            <a:ext cx="36195" cy="46355"/>
          </a:xfrm>
          <a:custGeom>
            <a:avLst/>
            <a:gdLst/>
            <a:ahLst/>
            <a:cxnLst/>
            <a:rect l="l" t="t" r="r" b="b"/>
            <a:pathLst>
              <a:path w="36195" h="46355">
                <a:moveTo>
                  <a:pt x="6110" y="0"/>
                </a:moveTo>
                <a:lnTo>
                  <a:pt x="0" y="0"/>
                </a:lnTo>
                <a:lnTo>
                  <a:pt x="0" y="46033"/>
                </a:lnTo>
                <a:lnTo>
                  <a:pt x="6110" y="46033"/>
                </a:lnTo>
                <a:lnTo>
                  <a:pt x="6110" y="24359"/>
                </a:lnTo>
                <a:lnTo>
                  <a:pt x="36026" y="24359"/>
                </a:lnTo>
                <a:lnTo>
                  <a:pt x="36026" y="18917"/>
                </a:lnTo>
                <a:lnTo>
                  <a:pt x="6110" y="18917"/>
                </a:lnTo>
                <a:lnTo>
                  <a:pt x="6110" y="0"/>
                </a:lnTo>
                <a:close/>
              </a:path>
              <a:path w="36195" h="46355">
                <a:moveTo>
                  <a:pt x="36026" y="24359"/>
                </a:moveTo>
                <a:lnTo>
                  <a:pt x="29917" y="24359"/>
                </a:lnTo>
                <a:lnTo>
                  <a:pt x="29917" y="46033"/>
                </a:lnTo>
                <a:lnTo>
                  <a:pt x="36026" y="46033"/>
                </a:lnTo>
                <a:lnTo>
                  <a:pt x="36026" y="24359"/>
                </a:lnTo>
                <a:close/>
              </a:path>
              <a:path w="36195" h="46355">
                <a:moveTo>
                  <a:pt x="36026" y="0"/>
                </a:moveTo>
                <a:lnTo>
                  <a:pt x="29917" y="0"/>
                </a:lnTo>
                <a:lnTo>
                  <a:pt x="29917" y="18917"/>
                </a:lnTo>
                <a:lnTo>
                  <a:pt x="36026" y="18917"/>
                </a:lnTo>
                <a:lnTo>
                  <a:pt x="36026" y="0"/>
                </a:lnTo>
                <a:close/>
              </a:path>
            </a:pathLst>
          </a:custGeom>
          <a:solidFill>
            <a:srgbClr val="231F1F"/>
          </a:solidFill>
        </p:spPr>
        <p:txBody>
          <a:bodyPr wrap="square" lIns="0" tIns="0" rIns="0" bIns="0" rtlCol="0"/>
          <a:lstStyle/>
          <a:p>
            <a:endParaRPr/>
          </a:p>
        </p:txBody>
      </p:sp>
      <p:sp>
        <p:nvSpPr>
          <p:cNvPr id="11" name="object 11"/>
          <p:cNvSpPr/>
          <p:nvPr/>
        </p:nvSpPr>
        <p:spPr>
          <a:xfrm>
            <a:off x="997239" y="2541034"/>
            <a:ext cx="0" cy="76200"/>
          </a:xfrm>
          <a:custGeom>
            <a:avLst/>
            <a:gdLst/>
            <a:ahLst/>
            <a:cxnLst/>
            <a:rect l="l" t="t" r="r" b="b"/>
            <a:pathLst>
              <a:path h="76200">
                <a:moveTo>
                  <a:pt x="0" y="0"/>
                </a:moveTo>
                <a:lnTo>
                  <a:pt x="0" y="76048"/>
                </a:lnTo>
              </a:path>
            </a:pathLst>
          </a:custGeom>
          <a:ln w="4553">
            <a:solidFill>
              <a:srgbClr val="231F1F"/>
            </a:solidFill>
          </a:ln>
        </p:spPr>
        <p:txBody>
          <a:bodyPr wrap="square" lIns="0" tIns="0" rIns="0" bIns="0" rtlCol="0"/>
          <a:lstStyle/>
          <a:p>
            <a:endParaRPr/>
          </a:p>
        </p:txBody>
      </p:sp>
      <p:sp>
        <p:nvSpPr>
          <p:cNvPr id="12" name="object 12"/>
          <p:cNvSpPr/>
          <p:nvPr/>
        </p:nvSpPr>
        <p:spPr>
          <a:xfrm>
            <a:off x="931628" y="2614542"/>
            <a:ext cx="67945" cy="41275"/>
          </a:xfrm>
          <a:custGeom>
            <a:avLst/>
            <a:gdLst/>
            <a:ahLst/>
            <a:cxnLst/>
            <a:rect l="l" t="t" r="r" b="b"/>
            <a:pathLst>
              <a:path w="67944" h="41275">
                <a:moveTo>
                  <a:pt x="63333" y="0"/>
                </a:moveTo>
                <a:lnTo>
                  <a:pt x="0" y="36687"/>
                </a:lnTo>
                <a:lnTo>
                  <a:pt x="2279" y="40699"/>
                </a:lnTo>
                <a:lnTo>
                  <a:pt x="67887" y="2540"/>
                </a:lnTo>
                <a:lnTo>
                  <a:pt x="63333" y="0"/>
                </a:lnTo>
                <a:close/>
              </a:path>
            </a:pathLst>
          </a:custGeom>
          <a:solidFill>
            <a:srgbClr val="231F1F"/>
          </a:solidFill>
        </p:spPr>
        <p:txBody>
          <a:bodyPr wrap="square" lIns="0" tIns="0" rIns="0" bIns="0" rtlCol="0"/>
          <a:lstStyle/>
          <a:p>
            <a:endParaRPr/>
          </a:p>
        </p:txBody>
      </p:sp>
      <p:sp>
        <p:nvSpPr>
          <p:cNvPr id="13" name="object 13"/>
          <p:cNvSpPr/>
          <p:nvPr/>
        </p:nvSpPr>
        <p:spPr>
          <a:xfrm>
            <a:off x="810849" y="2614542"/>
            <a:ext cx="68580" cy="40640"/>
          </a:xfrm>
          <a:custGeom>
            <a:avLst/>
            <a:gdLst/>
            <a:ahLst/>
            <a:cxnLst/>
            <a:rect l="l" t="t" r="r" b="b"/>
            <a:pathLst>
              <a:path w="68579" h="40639">
                <a:moveTo>
                  <a:pt x="4555" y="0"/>
                </a:moveTo>
                <a:lnTo>
                  <a:pt x="0" y="2540"/>
                </a:lnTo>
                <a:lnTo>
                  <a:pt x="65744" y="40563"/>
                </a:lnTo>
                <a:lnTo>
                  <a:pt x="68023" y="36551"/>
                </a:lnTo>
                <a:lnTo>
                  <a:pt x="4555" y="0"/>
                </a:lnTo>
                <a:close/>
              </a:path>
            </a:pathLst>
          </a:custGeom>
          <a:solidFill>
            <a:srgbClr val="231F1F"/>
          </a:solidFill>
        </p:spPr>
        <p:txBody>
          <a:bodyPr wrap="square" lIns="0" tIns="0" rIns="0" bIns="0" rtlCol="0"/>
          <a:lstStyle/>
          <a:p>
            <a:endParaRPr/>
          </a:p>
        </p:txBody>
      </p:sp>
      <p:sp>
        <p:nvSpPr>
          <p:cNvPr id="14" name="object 14"/>
          <p:cNvSpPr/>
          <p:nvPr/>
        </p:nvSpPr>
        <p:spPr>
          <a:xfrm>
            <a:off x="813127" y="2508358"/>
            <a:ext cx="0" cy="109220"/>
          </a:xfrm>
          <a:custGeom>
            <a:avLst/>
            <a:gdLst/>
            <a:ahLst/>
            <a:cxnLst/>
            <a:rect l="l" t="t" r="r" b="b"/>
            <a:pathLst>
              <a:path h="109219">
                <a:moveTo>
                  <a:pt x="0" y="0"/>
                </a:moveTo>
                <a:lnTo>
                  <a:pt x="0" y="108723"/>
                </a:lnTo>
              </a:path>
            </a:pathLst>
          </a:custGeom>
          <a:ln w="4555">
            <a:solidFill>
              <a:srgbClr val="231F1F"/>
            </a:solidFill>
          </a:ln>
        </p:spPr>
        <p:txBody>
          <a:bodyPr wrap="square" lIns="0" tIns="0" rIns="0" bIns="0" rtlCol="0"/>
          <a:lstStyle/>
          <a:p>
            <a:endParaRPr/>
          </a:p>
        </p:txBody>
      </p:sp>
      <p:sp>
        <p:nvSpPr>
          <p:cNvPr id="15" name="object 15"/>
          <p:cNvSpPr/>
          <p:nvPr/>
        </p:nvSpPr>
        <p:spPr>
          <a:xfrm>
            <a:off x="829063" y="2518798"/>
            <a:ext cx="0" cy="88265"/>
          </a:xfrm>
          <a:custGeom>
            <a:avLst/>
            <a:gdLst/>
            <a:ahLst/>
            <a:cxnLst/>
            <a:rect l="l" t="t" r="r" b="b"/>
            <a:pathLst>
              <a:path h="88264">
                <a:moveTo>
                  <a:pt x="0" y="0"/>
                </a:moveTo>
                <a:lnTo>
                  <a:pt x="0" y="87843"/>
                </a:lnTo>
              </a:path>
            </a:pathLst>
          </a:custGeom>
          <a:ln w="4555">
            <a:solidFill>
              <a:srgbClr val="231F1F"/>
            </a:solidFill>
          </a:ln>
        </p:spPr>
        <p:txBody>
          <a:bodyPr wrap="square" lIns="0" tIns="0" rIns="0" bIns="0" rtlCol="0"/>
          <a:lstStyle/>
          <a:p>
            <a:endParaRPr/>
          </a:p>
        </p:txBody>
      </p:sp>
      <p:sp>
        <p:nvSpPr>
          <p:cNvPr id="16" name="object 16"/>
          <p:cNvSpPr/>
          <p:nvPr/>
        </p:nvSpPr>
        <p:spPr>
          <a:xfrm>
            <a:off x="810849" y="2455205"/>
            <a:ext cx="94615" cy="55880"/>
          </a:xfrm>
          <a:custGeom>
            <a:avLst/>
            <a:gdLst/>
            <a:ahLst/>
            <a:cxnLst/>
            <a:rect l="l" t="t" r="r" b="b"/>
            <a:pathLst>
              <a:path w="94615" h="55880">
                <a:moveTo>
                  <a:pt x="92254" y="0"/>
                </a:moveTo>
                <a:lnTo>
                  <a:pt x="0" y="53152"/>
                </a:lnTo>
                <a:lnTo>
                  <a:pt x="4555" y="55702"/>
                </a:lnTo>
                <a:lnTo>
                  <a:pt x="94533" y="4012"/>
                </a:lnTo>
                <a:lnTo>
                  <a:pt x="94533" y="1337"/>
                </a:lnTo>
                <a:lnTo>
                  <a:pt x="92254" y="0"/>
                </a:lnTo>
                <a:close/>
              </a:path>
            </a:pathLst>
          </a:custGeom>
          <a:solidFill>
            <a:srgbClr val="231F1F"/>
          </a:solidFill>
        </p:spPr>
        <p:txBody>
          <a:bodyPr wrap="square" lIns="0" tIns="0" rIns="0" bIns="0" rtlCol="0"/>
          <a:lstStyle/>
          <a:p>
            <a:endParaRPr/>
          </a:p>
        </p:txBody>
      </p:sp>
      <p:sp>
        <p:nvSpPr>
          <p:cNvPr id="17" name="object 17"/>
          <p:cNvSpPr/>
          <p:nvPr/>
        </p:nvSpPr>
        <p:spPr>
          <a:xfrm>
            <a:off x="905383" y="2455205"/>
            <a:ext cx="65405" cy="40640"/>
          </a:xfrm>
          <a:custGeom>
            <a:avLst/>
            <a:gdLst/>
            <a:ahLst/>
            <a:cxnLst/>
            <a:rect l="l" t="t" r="r" b="b"/>
            <a:pathLst>
              <a:path w="65405" h="40639">
                <a:moveTo>
                  <a:pt x="2276" y="0"/>
                </a:moveTo>
                <a:lnTo>
                  <a:pt x="0" y="1337"/>
                </a:lnTo>
                <a:lnTo>
                  <a:pt x="0" y="4012"/>
                </a:lnTo>
                <a:lnTo>
                  <a:pt x="63069" y="40436"/>
                </a:lnTo>
                <a:lnTo>
                  <a:pt x="65346" y="36414"/>
                </a:lnTo>
                <a:lnTo>
                  <a:pt x="2276" y="0"/>
                </a:lnTo>
                <a:close/>
              </a:path>
            </a:pathLst>
          </a:custGeom>
          <a:solidFill>
            <a:srgbClr val="231F1F"/>
          </a:solidFill>
        </p:spPr>
        <p:txBody>
          <a:bodyPr wrap="square" lIns="0" tIns="0" rIns="0" bIns="0" rtlCol="0"/>
          <a:lstStyle/>
          <a:p>
            <a:endParaRPr/>
          </a:p>
        </p:txBody>
      </p:sp>
      <p:sp>
        <p:nvSpPr>
          <p:cNvPr id="18" name="object 18"/>
          <p:cNvSpPr/>
          <p:nvPr/>
        </p:nvSpPr>
        <p:spPr>
          <a:xfrm>
            <a:off x="904179" y="2472876"/>
            <a:ext cx="59055" cy="36830"/>
          </a:xfrm>
          <a:custGeom>
            <a:avLst/>
            <a:gdLst/>
            <a:ahLst/>
            <a:cxnLst/>
            <a:rect l="l" t="t" r="r" b="b"/>
            <a:pathLst>
              <a:path w="59055" h="36830">
                <a:moveTo>
                  <a:pt x="2279" y="0"/>
                </a:moveTo>
                <a:lnTo>
                  <a:pt x="0" y="4021"/>
                </a:lnTo>
                <a:lnTo>
                  <a:pt x="56371" y="36548"/>
                </a:lnTo>
                <a:lnTo>
                  <a:pt x="58650" y="32536"/>
                </a:lnTo>
                <a:lnTo>
                  <a:pt x="2279" y="0"/>
                </a:lnTo>
                <a:close/>
              </a:path>
            </a:pathLst>
          </a:custGeom>
          <a:solidFill>
            <a:srgbClr val="231F1F"/>
          </a:solidFill>
        </p:spPr>
        <p:txBody>
          <a:bodyPr wrap="square" lIns="0" tIns="0" rIns="0" bIns="0" rtlCol="0"/>
          <a:lstStyle/>
          <a:p>
            <a:endParaRPr/>
          </a:p>
        </p:txBody>
      </p:sp>
      <p:sp>
        <p:nvSpPr>
          <p:cNvPr id="19" name="object 19"/>
          <p:cNvSpPr/>
          <p:nvPr/>
        </p:nvSpPr>
        <p:spPr>
          <a:xfrm>
            <a:off x="887115" y="2337136"/>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20" name="object 20"/>
          <p:cNvSpPr/>
          <p:nvPr/>
        </p:nvSpPr>
        <p:spPr>
          <a:xfrm>
            <a:off x="933826" y="2337136"/>
            <a:ext cx="36195" cy="46355"/>
          </a:xfrm>
          <a:custGeom>
            <a:avLst/>
            <a:gdLst/>
            <a:ahLst/>
            <a:cxnLst/>
            <a:rect l="l" t="t" r="r" b="b"/>
            <a:pathLst>
              <a:path w="36194" h="46355">
                <a:moveTo>
                  <a:pt x="6099" y="0"/>
                </a:moveTo>
                <a:lnTo>
                  <a:pt x="0" y="0"/>
                </a:lnTo>
                <a:lnTo>
                  <a:pt x="0" y="46033"/>
                </a:lnTo>
                <a:lnTo>
                  <a:pt x="6099" y="46033"/>
                </a:lnTo>
                <a:lnTo>
                  <a:pt x="6099" y="24359"/>
                </a:lnTo>
                <a:lnTo>
                  <a:pt x="36016" y="24359"/>
                </a:lnTo>
                <a:lnTo>
                  <a:pt x="36016" y="18917"/>
                </a:lnTo>
                <a:lnTo>
                  <a:pt x="6099" y="18917"/>
                </a:lnTo>
                <a:lnTo>
                  <a:pt x="6099" y="0"/>
                </a:lnTo>
                <a:close/>
              </a:path>
              <a:path w="36194" h="46355">
                <a:moveTo>
                  <a:pt x="36016" y="24359"/>
                </a:moveTo>
                <a:lnTo>
                  <a:pt x="29915" y="24359"/>
                </a:lnTo>
                <a:lnTo>
                  <a:pt x="29915" y="46033"/>
                </a:lnTo>
                <a:lnTo>
                  <a:pt x="36016" y="46033"/>
                </a:lnTo>
                <a:lnTo>
                  <a:pt x="36016" y="24359"/>
                </a:lnTo>
                <a:close/>
              </a:path>
              <a:path w="36194" h="46355">
                <a:moveTo>
                  <a:pt x="36016" y="0"/>
                </a:moveTo>
                <a:lnTo>
                  <a:pt x="29915" y="0"/>
                </a:lnTo>
                <a:lnTo>
                  <a:pt x="29915" y="18917"/>
                </a:lnTo>
                <a:lnTo>
                  <a:pt x="36016" y="18917"/>
                </a:lnTo>
                <a:lnTo>
                  <a:pt x="36016" y="0"/>
                </a:lnTo>
                <a:close/>
              </a:path>
            </a:pathLst>
          </a:custGeom>
          <a:solidFill>
            <a:srgbClr val="231F1F"/>
          </a:solidFill>
        </p:spPr>
        <p:txBody>
          <a:bodyPr wrap="square" lIns="0" tIns="0" rIns="0" bIns="0" rtlCol="0"/>
          <a:lstStyle/>
          <a:p>
            <a:endParaRPr/>
          </a:p>
        </p:txBody>
      </p:sp>
      <p:sp>
        <p:nvSpPr>
          <p:cNvPr id="21" name="object 21"/>
          <p:cNvSpPr/>
          <p:nvPr/>
        </p:nvSpPr>
        <p:spPr>
          <a:xfrm>
            <a:off x="975845" y="2360573"/>
            <a:ext cx="23495" cy="34925"/>
          </a:xfrm>
          <a:custGeom>
            <a:avLst/>
            <a:gdLst/>
            <a:ahLst/>
            <a:cxnLst/>
            <a:rect l="l" t="t" r="r" b="b"/>
            <a:pathLst>
              <a:path w="23494" h="34925">
                <a:moveTo>
                  <a:pt x="20732" y="3516"/>
                </a:moveTo>
                <a:lnTo>
                  <a:pt x="13901" y="3516"/>
                </a:lnTo>
                <a:lnTo>
                  <a:pt x="15463" y="4095"/>
                </a:lnTo>
                <a:lnTo>
                  <a:pt x="16675" y="5243"/>
                </a:lnTo>
                <a:lnTo>
                  <a:pt x="17876" y="6400"/>
                </a:lnTo>
                <a:lnTo>
                  <a:pt x="18482" y="7809"/>
                </a:lnTo>
                <a:lnTo>
                  <a:pt x="18482" y="11090"/>
                </a:lnTo>
                <a:lnTo>
                  <a:pt x="17814" y="12790"/>
                </a:lnTo>
                <a:lnTo>
                  <a:pt x="16476" y="14579"/>
                </a:lnTo>
                <a:lnTo>
                  <a:pt x="15148" y="16377"/>
                </a:lnTo>
                <a:lnTo>
                  <a:pt x="12617" y="18818"/>
                </a:lnTo>
                <a:lnTo>
                  <a:pt x="6471" y="23871"/>
                </a:lnTo>
                <a:lnTo>
                  <a:pt x="4618" y="25616"/>
                </a:lnTo>
                <a:lnTo>
                  <a:pt x="2052" y="28624"/>
                </a:lnTo>
                <a:lnTo>
                  <a:pt x="1110" y="30153"/>
                </a:lnTo>
                <a:lnTo>
                  <a:pt x="532" y="31706"/>
                </a:lnTo>
                <a:lnTo>
                  <a:pt x="161" y="32647"/>
                </a:lnTo>
                <a:lnTo>
                  <a:pt x="0" y="33624"/>
                </a:lnTo>
                <a:lnTo>
                  <a:pt x="27" y="34644"/>
                </a:lnTo>
                <a:lnTo>
                  <a:pt x="22876" y="34644"/>
                </a:lnTo>
                <a:lnTo>
                  <a:pt x="22876" y="30586"/>
                </a:lnTo>
                <a:lnTo>
                  <a:pt x="5918" y="30586"/>
                </a:lnTo>
                <a:lnTo>
                  <a:pt x="6390" y="29818"/>
                </a:lnTo>
                <a:lnTo>
                  <a:pt x="6994" y="29049"/>
                </a:lnTo>
                <a:lnTo>
                  <a:pt x="8450" y="27532"/>
                </a:lnTo>
                <a:lnTo>
                  <a:pt x="10085" y="26085"/>
                </a:lnTo>
                <a:lnTo>
                  <a:pt x="15671" y="21377"/>
                </a:lnTo>
                <a:lnTo>
                  <a:pt x="17851" y="19352"/>
                </a:lnTo>
                <a:lnTo>
                  <a:pt x="19160" y="17869"/>
                </a:lnTo>
                <a:lnTo>
                  <a:pt x="20479" y="16395"/>
                </a:lnTo>
                <a:lnTo>
                  <a:pt x="21421" y="14986"/>
                </a:lnTo>
                <a:lnTo>
                  <a:pt x="21981" y="13658"/>
                </a:lnTo>
                <a:lnTo>
                  <a:pt x="22550" y="12321"/>
                </a:lnTo>
                <a:lnTo>
                  <a:pt x="22839" y="10965"/>
                </a:lnTo>
                <a:lnTo>
                  <a:pt x="22839" y="6869"/>
                </a:lnTo>
                <a:lnTo>
                  <a:pt x="21872" y="4592"/>
                </a:lnTo>
                <a:lnTo>
                  <a:pt x="20732" y="3516"/>
                </a:lnTo>
                <a:close/>
              </a:path>
              <a:path w="23494" h="34925">
                <a:moveTo>
                  <a:pt x="15372" y="0"/>
                </a:moveTo>
                <a:lnTo>
                  <a:pt x="8767" y="0"/>
                </a:lnTo>
                <a:lnTo>
                  <a:pt x="6145" y="851"/>
                </a:lnTo>
                <a:lnTo>
                  <a:pt x="2249" y="4266"/>
                </a:lnTo>
                <a:lnTo>
                  <a:pt x="1119" y="6742"/>
                </a:lnTo>
                <a:lnTo>
                  <a:pt x="821" y="9997"/>
                </a:lnTo>
                <a:lnTo>
                  <a:pt x="5178" y="10458"/>
                </a:lnTo>
                <a:lnTo>
                  <a:pt x="5196" y="8288"/>
                </a:lnTo>
                <a:lnTo>
                  <a:pt x="5812" y="6589"/>
                </a:lnTo>
                <a:lnTo>
                  <a:pt x="8269" y="4132"/>
                </a:lnTo>
                <a:lnTo>
                  <a:pt x="9905" y="3516"/>
                </a:lnTo>
                <a:lnTo>
                  <a:pt x="20732" y="3516"/>
                </a:lnTo>
                <a:lnTo>
                  <a:pt x="17994" y="923"/>
                </a:lnTo>
                <a:lnTo>
                  <a:pt x="15372" y="0"/>
                </a:lnTo>
                <a:close/>
              </a:path>
            </a:pathLst>
          </a:custGeom>
          <a:solidFill>
            <a:srgbClr val="231F1F"/>
          </a:solidFill>
        </p:spPr>
        <p:txBody>
          <a:bodyPr wrap="square" lIns="0" tIns="0" rIns="0" bIns="0" rtlCol="0"/>
          <a:lstStyle/>
          <a:p>
            <a:endParaRPr/>
          </a:p>
        </p:txBody>
      </p:sp>
      <p:sp>
        <p:nvSpPr>
          <p:cNvPr id="22" name="object 22"/>
          <p:cNvSpPr/>
          <p:nvPr/>
        </p:nvSpPr>
        <p:spPr>
          <a:xfrm>
            <a:off x="905381" y="2389063"/>
            <a:ext cx="0" cy="67945"/>
          </a:xfrm>
          <a:custGeom>
            <a:avLst/>
            <a:gdLst/>
            <a:ahLst/>
            <a:cxnLst/>
            <a:rect l="l" t="t" r="r" b="b"/>
            <a:pathLst>
              <a:path h="67944">
                <a:moveTo>
                  <a:pt x="0" y="0"/>
                </a:moveTo>
                <a:lnTo>
                  <a:pt x="0" y="67480"/>
                </a:lnTo>
              </a:path>
            </a:pathLst>
          </a:custGeom>
          <a:ln w="4555">
            <a:solidFill>
              <a:srgbClr val="231F1F"/>
            </a:solidFill>
          </a:ln>
        </p:spPr>
        <p:txBody>
          <a:bodyPr wrap="square" lIns="0" tIns="0" rIns="0" bIns="0" rtlCol="0"/>
          <a:lstStyle/>
          <a:p>
            <a:endParaRPr/>
          </a:p>
        </p:txBody>
      </p:sp>
      <p:sp>
        <p:nvSpPr>
          <p:cNvPr id="23" name="object 23"/>
          <p:cNvSpPr/>
          <p:nvPr/>
        </p:nvSpPr>
        <p:spPr>
          <a:xfrm>
            <a:off x="1067549" y="2647650"/>
            <a:ext cx="44450" cy="47625"/>
          </a:xfrm>
          <a:custGeom>
            <a:avLst/>
            <a:gdLst/>
            <a:ahLst/>
            <a:cxnLst/>
            <a:rect l="l" t="t" r="r" b="b"/>
            <a:pathLst>
              <a:path w="44450" h="47625">
                <a:moveTo>
                  <a:pt x="26291" y="0"/>
                </a:moveTo>
                <a:lnTo>
                  <a:pt x="15553" y="0"/>
                </a:lnTo>
                <a:lnTo>
                  <a:pt x="10257" y="2168"/>
                </a:lnTo>
                <a:lnTo>
                  <a:pt x="2050" y="10810"/>
                </a:lnTo>
                <a:lnTo>
                  <a:pt x="0" y="16784"/>
                </a:lnTo>
                <a:lnTo>
                  <a:pt x="22" y="28559"/>
                </a:lnTo>
                <a:lnTo>
                  <a:pt x="17677" y="47622"/>
                </a:lnTo>
                <a:lnTo>
                  <a:pt x="26002" y="47622"/>
                </a:lnTo>
                <a:lnTo>
                  <a:pt x="29734" y="46674"/>
                </a:lnTo>
                <a:lnTo>
                  <a:pt x="36641" y="42886"/>
                </a:lnTo>
                <a:lnTo>
                  <a:pt x="37116" y="42389"/>
                </a:lnTo>
                <a:lnTo>
                  <a:pt x="17478" y="42389"/>
                </a:lnTo>
                <a:lnTo>
                  <a:pt x="13737" y="40797"/>
                </a:lnTo>
                <a:lnTo>
                  <a:pt x="7772" y="34417"/>
                </a:lnTo>
                <a:lnTo>
                  <a:pt x="6279" y="30042"/>
                </a:lnTo>
                <a:lnTo>
                  <a:pt x="6279" y="17578"/>
                </a:lnTo>
                <a:lnTo>
                  <a:pt x="7834" y="12635"/>
                </a:lnTo>
                <a:lnTo>
                  <a:pt x="14054" y="6714"/>
                </a:lnTo>
                <a:lnTo>
                  <a:pt x="17758" y="5231"/>
                </a:lnTo>
                <a:lnTo>
                  <a:pt x="37078" y="5231"/>
                </a:lnTo>
                <a:lnTo>
                  <a:pt x="36937" y="5078"/>
                </a:lnTo>
                <a:lnTo>
                  <a:pt x="30123" y="1020"/>
                </a:lnTo>
                <a:lnTo>
                  <a:pt x="26291" y="0"/>
                </a:lnTo>
                <a:close/>
              </a:path>
              <a:path w="44450" h="47625">
                <a:moveTo>
                  <a:pt x="37078" y="5231"/>
                </a:moveTo>
                <a:lnTo>
                  <a:pt x="25107" y="5231"/>
                </a:lnTo>
                <a:lnTo>
                  <a:pt x="27846" y="5999"/>
                </a:lnTo>
                <a:lnTo>
                  <a:pt x="32717" y="9081"/>
                </a:lnTo>
                <a:lnTo>
                  <a:pt x="34570" y="11242"/>
                </a:lnTo>
                <a:lnTo>
                  <a:pt x="35845" y="14035"/>
                </a:lnTo>
                <a:lnTo>
                  <a:pt x="37111" y="16828"/>
                </a:lnTo>
                <a:lnTo>
                  <a:pt x="37742" y="20100"/>
                </a:lnTo>
                <a:lnTo>
                  <a:pt x="37742" y="29762"/>
                </a:lnTo>
                <a:lnTo>
                  <a:pt x="36262" y="34336"/>
                </a:lnTo>
                <a:lnTo>
                  <a:pt x="30331" y="40780"/>
                </a:lnTo>
                <a:lnTo>
                  <a:pt x="26562" y="42389"/>
                </a:lnTo>
                <a:lnTo>
                  <a:pt x="37116" y="42389"/>
                </a:lnTo>
                <a:lnTo>
                  <a:pt x="39307" y="40093"/>
                </a:lnTo>
                <a:lnTo>
                  <a:pt x="43076" y="32735"/>
                </a:lnTo>
                <a:lnTo>
                  <a:pt x="44015" y="28559"/>
                </a:lnTo>
                <a:lnTo>
                  <a:pt x="44015" y="19287"/>
                </a:lnTo>
                <a:lnTo>
                  <a:pt x="43120" y="15164"/>
                </a:lnTo>
                <a:lnTo>
                  <a:pt x="41340" y="11541"/>
                </a:lnTo>
                <a:lnTo>
                  <a:pt x="39540" y="7908"/>
                </a:lnTo>
                <a:lnTo>
                  <a:pt x="37078" y="5231"/>
                </a:lnTo>
                <a:close/>
              </a:path>
            </a:pathLst>
          </a:custGeom>
          <a:solidFill>
            <a:srgbClr val="231F1F"/>
          </a:solidFill>
        </p:spPr>
        <p:txBody>
          <a:bodyPr wrap="square" lIns="0" tIns="0" rIns="0" bIns="0" rtlCol="0"/>
          <a:lstStyle/>
          <a:p>
            <a:endParaRPr/>
          </a:p>
        </p:txBody>
      </p:sp>
      <p:sp>
        <p:nvSpPr>
          <p:cNvPr id="24" name="object 24"/>
          <p:cNvSpPr/>
          <p:nvPr/>
        </p:nvSpPr>
        <p:spPr>
          <a:xfrm>
            <a:off x="996163" y="2604636"/>
            <a:ext cx="74930" cy="45720"/>
          </a:xfrm>
          <a:custGeom>
            <a:avLst/>
            <a:gdLst/>
            <a:ahLst/>
            <a:cxnLst/>
            <a:rect l="l" t="t" r="r" b="b"/>
            <a:pathLst>
              <a:path w="74930" h="45719">
                <a:moveTo>
                  <a:pt x="2276" y="0"/>
                </a:moveTo>
                <a:lnTo>
                  <a:pt x="0" y="3877"/>
                </a:lnTo>
                <a:lnTo>
                  <a:pt x="72035" y="45517"/>
                </a:lnTo>
                <a:lnTo>
                  <a:pt x="74312" y="41639"/>
                </a:lnTo>
                <a:lnTo>
                  <a:pt x="2276" y="0"/>
                </a:lnTo>
                <a:close/>
              </a:path>
            </a:pathLst>
          </a:custGeom>
          <a:solidFill>
            <a:srgbClr val="231F1F"/>
          </a:solidFill>
        </p:spPr>
        <p:txBody>
          <a:bodyPr wrap="square" lIns="0" tIns="0" rIns="0" bIns="0" rtlCol="0"/>
          <a:lstStyle/>
          <a:p>
            <a:endParaRPr/>
          </a:p>
        </p:txBody>
      </p:sp>
      <p:sp>
        <p:nvSpPr>
          <p:cNvPr id="25" name="object 25"/>
          <p:cNvSpPr/>
          <p:nvPr/>
        </p:nvSpPr>
        <p:spPr>
          <a:xfrm>
            <a:off x="988127" y="2618419"/>
            <a:ext cx="74930" cy="45720"/>
          </a:xfrm>
          <a:custGeom>
            <a:avLst/>
            <a:gdLst/>
            <a:ahLst/>
            <a:cxnLst/>
            <a:rect l="l" t="t" r="r" b="b"/>
            <a:pathLst>
              <a:path w="74930" h="45719">
                <a:moveTo>
                  <a:pt x="2279" y="0"/>
                </a:moveTo>
                <a:lnTo>
                  <a:pt x="0" y="4021"/>
                </a:lnTo>
                <a:lnTo>
                  <a:pt x="72045" y="45660"/>
                </a:lnTo>
                <a:lnTo>
                  <a:pt x="74315" y="41648"/>
                </a:lnTo>
                <a:lnTo>
                  <a:pt x="2279" y="0"/>
                </a:lnTo>
                <a:close/>
              </a:path>
            </a:pathLst>
          </a:custGeom>
          <a:solidFill>
            <a:srgbClr val="231F1F"/>
          </a:solidFill>
        </p:spPr>
        <p:txBody>
          <a:bodyPr wrap="square" lIns="0" tIns="0" rIns="0" bIns="0" rtlCol="0"/>
          <a:lstStyle/>
          <a:p>
            <a:endParaRPr/>
          </a:p>
        </p:txBody>
      </p:sp>
      <p:sp>
        <p:nvSpPr>
          <p:cNvPr id="26" name="object 26"/>
          <p:cNvSpPr/>
          <p:nvPr/>
        </p:nvSpPr>
        <p:spPr>
          <a:xfrm>
            <a:off x="2262064" y="2487444"/>
            <a:ext cx="36195" cy="45720"/>
          </a:xfrm>
          <a:custGeom>
            <a:avLst/>
            <a:gdLst/>
            <a:ahLst/>
            <a:cxnLst/>
            <a:rect l="l" t="t" r="r" b="b"/>
            <a:pathLst>
              <a:path w="36194" h="45719">
                <a:moveTo>
                  <a:pt x="6180" y="0"/>
                </a:moveTo>
                <a:lnTo>
                  <a:pt x="0" y="0"/>
                </a:lnTo>
                <a:lnTo>
                  <a:pt x="0" y="45392"/>
                </a:lnTo>
                <a:lnTo>
                  <a:pt x="5775" y="45392"/>
                </a:lnTo>
                <a:lnTo>
                  <a:pt x="5775" y="9761"/>
                </a:lnTo>
                <a:lnTo>
                  <a:pt x="12697" y="9761"/>
                </a:lnTo>
                <a:lnTo>
                  <a:pt x="6180" y="0"/>
                </a:lnTo>
                <a:close/>
              </a:path>
              <a:path w="36194" h="45719">
                <a:moveTo>
                  <a:pt x="12697" y="9761"/>
                </a:moveTo>
                <a:lnTo>
                  <a:pt x="5775" y="9761"/>
                </a:lnTo>
                <a:lnTo>
                  <a:pt x="29554" y="45392"/>
                </a:lnTo>
                <a:lnTo>
                  <a:pt x="35736" y="45392"/>
                </a:lnTo>
                <a:lnTo>
                  <a:pt x="35736" y="35621"/>
                </a:lnTo>
                <a:lnTo>
                  <a:pt x="29961" y="35621"/>
                </a:lnTo>
                <a:lnTo>
                  <a:pt x="12697" y="9761"/>
                </a:lnTo>
                <a:close/>
              </a:path>
              <a:path w="36194" h="45719">
                <a:moveTo>
                  <a:pt x="35736" y="0"/>
                </a:moveTo>
                <a:lnTo>
                  <a:pt x="29961" y="0"/>
                </a:lnTo>
                <a:lnTo>
                  <a:pt x="29961" y="35621"/>
                </a:lnTo>
                <a:lnTo>
                  <a:pt x="35736" y="35621"/>
                </a:lnTo>
                <a:lnTo>
                  <a:pt x="35736" y="0"/>
                </a:lnTo>
                <a:close/>
              </a:path>
            </a:pathLst>
          </a:custGeom>
          <a:solidFill>
            <a:srgbClr val="231F1F"/>
          </a:solidFill>
        </p:spPr>
        <p:txBody>
          <a:bodyPr wrap="square" lIns="0" tIns="0" rIns="0" bIns="0" rtlCol="0"/>
          <a:lstStyle/>
          <a:p>
            <a:endParaRPr/>
          </a:p>
        </p:txBody>
      </p:sp>
      <p:sp>
        <p:nvSpPr>
          <p:cNvPr id="27" name="object 27"/>
          <p:cNvSpPr/>
          <p:nvPr/>
        </p:nvSpPr>
        <p:spPr>
          <a:xfrm>
            <a:off x="2308123" y="2487444"/>
            <a:ext cx="35560" cy="45720"/>
          </a:xfrm>
          <a:custGeom>
            <a:avLst/>
            <a:gdLst/>
            <a:ahLst/>
            <a:cxnLst/>
            <a:rect l="l" t="t" r="r" b="b"/>
            <a:pathLst>
              <a:path w="35560" h="45719">
                <a:moveTo>
                  <a:pt x="6027" y="0"/>
                </a:moveTo>
                <a:lnTo>
                  <a:pt x="0" y="0"/>
                </a:lnTo>
                <a:lnTo>
                  <a:pt x="0" y="45392"/>
                </a:lnTo>
                <a:lnTo>
                  <a:pt x="6027" y="45392"/>
                </a:lnTo>
                <a:lnTo>
                  <a:pt x="6027" y="24015"/>
                </a:lnTo>
                <a:lnTo>
                  <a:pt x="35528" y="24015"/>
                </a:lnTo>
                <a:lnTo>
                  <a:pt x="35528" y="18647"/>
                </a:lnTo>
                <a:lnTo>
                  <a:pt x="6027" y="18647"/>
                </a:lnTo>
                <a:lnTo>
                  <a:pt x="6027" y="0"/>
                </a:lnTo>
                <a:close/>
              </a:path>
              <a:path w="35560" h="45719">
                <a:moveTo>
                  <a:pt x="35528" y="24015"/>
                </a:moveTo>
                <a:lnTo>
                  <a:pt x="29501" y="24015"/>
                </a:lnTo>
                <a:lnTo>
                  <a:pt x="29501" y="45392"/>
                </a:lnTo>
                <a:lnTo>
                  <a:pt x="35528" y="45392"/>
                </a:lnTo>
                <a:lnTo>
                  <a:pt x="35528" y="24015"/>
                </a:lnTo>
                <a:close/>
              </a:path>
              <a:path w="35560" h="45719">
                <a:moveTo>
                  <a:pt x="35528" y="0"/>
                </a:moveTo>
                <a:lnTo>
                  <a:pt x="29501" y="0"/>
                </a:lnTo>
                <a:lnTo>
                  <a:pt x="29501" y="18647"/>
                </a:lnTo>
                <a:lnTo>
                  <a:pt x="35528" y="18647"/>
                </a:lnTo>
                <a:lnTo>
                  <a:pt x="35528" y="0"/>
                </a:lnTo>
                <a:close/>
              </a:path>
            </a:pathLst>
          </a:custGeom>
          <a:solidFill>
            <a:srgbClr val="231F1F"/>
          </a:solidFill>
        </p:spPr>
        <p:txBody>
          <a:bodyPr wrap="square" lIns="0" tIns="0" rIns="0" bIns="0" rtlCol="0"/>
          <a:lstStyle/>
          <a:p>
            <a:endParaRPr/>
          </a:p>
        </p:txBody>
      </p:sp>
      <p:sp>
        <p:nvSpPr>
          <p:cNvPr id="28" name="object 28"/>
          <p:cNvSpPr/>
          <p:nvPr/>
        </p:nvSpPr>
        <p:spPr>
          <a:xfrm>
            <a:off x="2171480" y="2644829"/>
            <a:ext cx="36195" cy="45720"/>
          </a:xfrm>
          <a:custGeom>
            <a:avLst/>
            <a:gdLst/>
            <a:ahLst/>
            <a:cxnLst/>
            <a:rect l="l" t="t" r="r" b="b"/>
            <a:pathLst>
              <a:path w="36194" h="45719">
                <a:moveTo>
                  <a:pt x="6182" y="0"/>
                </a:moveTo>
                <a:lnTo>
                  <a:pt x="0" y="0"/>
                </a:lnTo>
                <a:lnTo>
                  <a:pt x="0" y="45390"/>
                </a:lnTo>
                <a:lnTo>
                  <a:pt x="5775" y="45390"/>
                </a:lnTo>
                <a:lnTo>
                  <a:pt x="5775" y="9771"/>
                </a:lnTo>
                <a:lnTo>
                  <a:pt x="12704" y="9771"/>
                </a:lnTo>
                <a:lnTo>
                  <a:pt x="6182" y="0"/>
                </a:lnTo>
                <a:close/>
              </a:path>
              <a:path w="36194" h="45719">
                <a:moveTo>
                  <a:pt x="12704" y="9771"/>
                </a:moveTo>
                <a:lnTo>
                  <a:pt x="5775" y="9771"/>
                </a:lnTo>
                <a:lnTo>
                  <a:pt x="29556" y="45390"/>
                </a:lnTo>
                <a:lnTo>
                  <a:pt x="35736" y="45390"/>
                </a:lnTo>
                <a:lnTo>
                  <a:pt x="35736" y="35628"/>
                </a:lnTo>
                <a:lnTo>
                  <a:pt x="29961" y="35628"/>
                </a:lnTo>
                <a:lnTo>
                  <a:pt x="12704" y="9771"/>
                </a:lnTo>
                <a:close/>
              </a:path>
              <a:path w="36194" h="45719">
                <a:moveTo>
                  <a:pt x="35736" y="0"/>
                </a:moveTo>
                <a:lnTo>
                  <a:pt x="29961" y="0"/>
                </a:lnTo>
                <a:lnTo>
                  <a:pt x="29961" y="35628"/>
                </a:lnTo>
                <a:lnTo>
                  <a:pt x="35736" y="35628"/>
                </a:lnTo>
                <a:lnTo>
                  <a:pt x="35736" y="0"/>
                </a:lnTo>
                <a:close/>
              </a:path>
            </a:pathLst>
          </a:custGeom>
          <a:solidFill>
            <a:srgbClr val="231F1F"/>
          </a:solidFill>
        </p:spPr>
        <p:txBody>
          <a:bodyPr wrap="square" lIns="0" tIns="0" rIns="0" bIns="0" rtlCol="0"/>
          <a:lstStyle/>
          <a:p>
            <a:endParaRPr/>
          </a:p>
        </p:txBody>
      </p:sp>
      <p:sp>
        <p:nvSpPr>
          <p:cNvPr id="29" name="object 29"/>
          <p:cNvSpPr/>
          <p:nvPr/>
        </p:nvSpPr>
        <p:spPr>
          <a:xfrm>
            <a:off x="2171769" y="2697522"/>
            <a:ext cx="35560" cy="45720"/>
          </a:xfrm>
          <a:custGeom>
            <a:avLst/>
            <a:gdLst/>
            <a:ahLst/>
            <a:cxnLst/>
            <a:rect l="l" t="t" r="r" b="b"/>
            <a:pathLst>
              <a:path w="35560" h="45719">
                <a:moveTo>
                  <a:pt x="6029" y="0"/>
                </a:moveTo>
                <a:lnTo>
                  <a:pt x="0" y="0"/>
                </a:lnTo>
                <a:lnTo>
                  <a:pt x="0" y="45392"/>
                </a:lnTo>
                <a:lnTo>
                  <a:pt x="6029" y="45392"/>
                </a:lnTo>
                <a:lnTo>
                  <a:pt x="6029" y="24015"/>
                </a:lnTo>
                <a:lnTo>
                  <a:pt x="35530" y="24015"/>
                </a:lnTo>
                <a:lnTo>
                  <a:pt x="35530" y="18647"/>
                </a:lnTo>
                <a:lnTo>
                  <a:pt x="6029" y="18647"/>
                </a:lnTo>
                <a:lnTo>
                  <a:pt x="6029" y="0"/>
                </a:lnTo>
                <a:close/>
              </a:path>
              <a:path w="35560" h="45719">
                <a:moveTo>
                  <a:pt x="35530" y="24015"/>
                </a:moveTo>
                <a:lnTo>
                  <a:pt x="29501" y="24015"/>
                </a:lnTo>
                <a:lnTo>
                  <a:pt x="29501" y="45392"/>
                </a:lnTo>
                <a:lnTo>
                  <a:pt x="35530" y="45392"/>
                </a:lnTo>
                <a:lnTo>
                  <a:pt x="35530" y="24015"/>
                </a:lnTo>
                <a:close/>
              </a:path>
              <a:path w="35560" h="45719">
                <a:moveTo>
                  <a:pt x="35530" y="0"/>
                </a:moveTo>
                <a:lnTo>
                  <a:pt x="29501" y="0"/>
                </a:lnTo>
                <a:lnTo>
                  <a:pt x="29501" y="18647"/>
                </a:lnTo>
                <a:lnTo>
                  <a:pt x="35530" y="18647"/>
                </a:lnTo>
                <a:lnTo>
                  <a:pt x="35530" y="0"/>
                </a:lnTo>
                <a:close/>
              </a:path>
            </a:pathLst>
          </a:custGeom>
          <a:solidFill>
            <a:srgbClr val="231F1F"/>
          </a:solidFill>
        </p:spPr>
        <p:txBody>
          <a:bodyPr wrap="square" lIns="0" tIns="0" rIns="0" bIns="0" rtlCol="0"/>
          <a:lstStyle/>
          <a:p>
            <a:endParaRPr/>
          </a:p>
        </p:txBody>
      </p:sp>
      <p:sp>
        <p:nvSpPr>
          <p:cNvPr id="30" name="object 30"/>
          <p:cNvSpPr/>
          <p:nvPr/>
        </p:nvSpPr>
        <p:spPr>
          <a:xfrm>
            <a:off x="2280080" y="2538774"/>
            <a:ext cx="0" cy="75565"/>
          </a:xfrm>
          <a:custGeom>
            <a:avLst/>
            <a:gdLst/>
            <a:ahLst/>
            <a:cxnLst/>
            <a:rect l="l" t="t" r="r" b="b"/>
            <a:pathLst>
              <a:path h="75564">
                <a:moveTo>
                  <a:pt x="0" y="0"/>
                </a:moveTo>
                <a:lnTo>
                  <a:pt x="0" y="75261"/>
                </a:lnTo>
              </a:path>
            </a:pathLst>
          </a:custGeom>
          <a:ln w="4491">
            <a:solidFill>
              <a:srgbClr val="231F1F"/>
            </a:solidFill>
          </a:ln>
        </p:spPr>
        <p:txBody>
          <a:bodyPr wrap="square" lIns="0" tIns="0" rIns="0" bIns="0" rtlCol="0"/>
          <a:lstStyle/>
          <a:p>
            <a:endParaRPr/>
          </a:p>
        </p:txBody>
      </p:sp>
      <p:sp>
        <p:nvSpPr>
          <p:cNvPr id="31" name="object 31"/>
          <p:cNvSpPr/>
          <p:nvPr/>
        </p:nvSpPr>
        <p:spPr>
          <a:xfrm>
            <a:off x="2215380" y="2611397"/>
            <a:ext cx="67310" cy="40640"/>
          </a:xfrm>
          <a:custGeom>
            <a:avLst/>
            <a:gdLst/>
            <a:ahLst/>
            <a:cxnLst/>
            <a:rect l="l" t="t" r="r" b="b"/>
            <a:pathLst>
              <a:path w="67310" h="40639">
                <a:moveTo>
                  <a:pt x="62454" y="0"/>
                </a:moveTo>
                <a:lnTo>
                  <a:pt x="0" y="36178"/>
                </a:lnTo>
                <a:lnTo>
                  <a:pt x="2239" y="40137"/>
                </a:lnTo>
                <a:lnTo>
                  <a:pt x="66945" y="2637"/>
                </a:lnTo>
                <a:lnTo>
                  <a:pt x="62454" y="0"/>
                </a:lnTo>
                <a:close/>
              </a:path>
            </a:pathLst>
          </a:custGeom>
          <a:solidFill>
            <a:srgbClr val="231F1F"/>
          </a:solidFill>
        </p:spPr>
        <p:txBody>
          <a:bodyPr wrap="square" lIns="0" tIns="0" rIns="0" bIns="0" rtlCol="0"/>
          <a:lstStyle/>
          <a:p>
            <a:endParaRPr/>
          </a:p>
        </p:txBody>
      </p:sp>
      <p:sp>
        <p:nvSpPr>
          <p:cNvPr id="32" name="object 32"/>
          <p:cNvSpPr/>
          <p:nvPr/>
        </p:nvSpPr>
        <p:spPr>
          <a:xfrm>
            <a:off x="2096272" y="2611397"/>
            <a:ext cx="67310" cy="40005"/>
          </a:xfrm>
          <a:custGeom>
            <a:avLst/>
            <a:gdLst/>
            <a:ahLst/>
            <a:cxnLst/>
            <a:rect l="l" t="t" r="r" b="b"/>
            <a:pathLst>
              <a:path w="67310" h="40005">
                <a:moveTo>
                  <a:pt x="4493" y="0"/>
                </a:moveTo>
                <a:lnTo>
                  <a:pt x="0" y="2637"/>
                </a:lnTo>
                <a:lnTo>
                  <a:pt x="64705" y="40003"/>
                </a:lnTo>
                <a:lnTo>
                  <a:pt x="66947" y="36178"/>
                </a:lnTo>
                <a:lnTo>
                  <a:pt x="4493" y="0"/>
                </a:lnTo>
                <a:close/>
              </a:path>
            </a:pathLst>
          </a:custGeom>
          <a:solidFill>
            <a:srgbClr val="231F1F"/>
          </a:solidFill>
        </p:spPr>
        <p:txBody>
          <a:bodyPr wrap="square" lIns="0" tIns="0" rIns="0" bIns="0" rtlCol="0"/>
          <a:lstStyle/>
          <a:p>
            <a:endParaRPr/>
          </a:p>
        </p:txBody>
      </p:sp>
      <p:sp>
        <p:nvSpPr>
          <p:cNvPr id="33" name="object 33"/>
          <p:cNvSpPr/>
          <p:nvPr/>
        </p:nvSpPr>
        <p:spPr>
          <a:xfrm>
            <a:off x="2098519" y="2507872"/>
            <a:ext cx="0" cy="106680"/>
          </a:xfrm>
          <a:custGeom>
            <a:avLst/>
            <a:gdLst/>
            <a:ahLst/>
            <a:cxnLst/>
            <a:rect l="l" t="t" r="r" b="b"/>
            <a:pathLst>
              <a:path h="106680">
                <a:moveTo>
                  <a:pt x="0" y="0"/>
                </a:moveTo>
                <a:lnTo>
                  <a:pt x="0" y="106162"/>
                </a:lnTo>
              </a:path>
            </a:pathLst>
          </a:custGeom>
          <a:ln w="4493">
            <a:solidFill>
              <a:srgbClr val="231F1F"/>
            </a:solidFill>
          </a:ln>
        </p:spPr>
        <p:txBody>
          <a:bodyPr wrap="square" lIns="0" tIns="0" rIns="0" bIns="0" rtlCol="0"/>
          <a:lstStyle/>
          <a:p>
            <a:endParaRPr/>
          </a:p>
        </p:txBody>
      </p:sp>
      <p:sp>
        <p:nvSpPr>
          <p:cNvPr id="34" name="object 34"/>
          <p:cNvSpPr/>
          <p:nvPr/>
        </p:nvSpPr>
        <p:spPr>
          <a:xfrm>
            <a:off x="2114232" y="2516991"/>
            <a:ext cx="0" cy="86995"/>
          </a:xfrm>
          <a:custGeom>
            <a:avLst/>
            <a:gdLst/>
            <a:ahLst/>
            <a:cxnLst/>
            <a:rect l="l" t="t" r="r" b="b"/>
            <a:pathLst>
              <a:path h="86994">
                <a:moveTo>
                  <a:pt x="0" y="0"/>
                </a:moveTo>
                <a:lnTo>
                  <a:pt x="0" y="86615"/>
                </a:lnTo>
              </a:path>
            </a:pathLst>
          </a:custGeom>
          <a:ln w="4484">
            <a:solidFill>
              <a:srgbClr val="231F1F"/>
            </a:solidFill>
          </a:ln>
        </p:spPr>
        <p:txBody>
          <a:bodyPr wrap="square" lIns="0" tIns="0" rIns="0" bIns="0" rtlCol="0"/>
          <a:lstStyle/>
          <a:p>
            <a:endParaRPr/>
          </a:p>
        </p:txBody>
      </p:sp>
      <p:sp>
        <p:nvSpPr>
          <p:cNvPr id="35" name="object 35"/>
          <p:cNvSpPr/>
          <p:nvPr/>
        </p:nvSpPr>
        <p:spPr>
          <a:xfrm>
            <a:off x="2098523" y="2452945"/>
            <a:ext cx="91440" cy="56515"/>
          </a:xfrm>
          <a:custGeom>
            <a:avLst/>
            <a:gdLst/>
            <a:ahLst/>
            <a:cxnLst/>
            <a:rect l="l" t="t" r="r" b="b"/>
            <a:pathLst>
              <a:path w="91439" h="56514">
                <a:moveTo>
                  <a:pt x="90844" y="0"/>
                </a:moveTo>
                <a:lnTo>
                  <a:pt x="0" y="52421"/>
                </a:lnTo>
                <a:lnTo>
                  <a:pt x="0" y="54927"/>
                </a:lnTo>
                <a:lnTo>
                  <a:pt x="2242" y="56255"/>
                </a:lnTo>
                <a:lnTo>
                  <a:pt x="90844" y="5277"/>
                </a:lnTo>
                <a:lnTo>
                  <a:pt x="90844" y="0"/>
                </a:lnTo>
                <a:close/>
              </a:path>
            </a:pathLst>
          </a:custGeom>
          <a:solidFill>
            <a:srgbClr val="231F1F"/>
          </a:solidFill>
        </p:spPr>
        <p:txBody>
          <a:bodyPr wrap="square" lIns="0" tIns="0" rIns="0" bIns="0" rtlCol="0"/>
          <a:lstStyle/>
          <a:p>
            <a:endParaRPr/>
          </a:p>
        </p:txBody>
      </p:sp>
      <p:sp>
        <p:nvSpPr>
          <p:cNvPr id="36" name="object 36"/>
          <p:cNvSpPr/>
          <p:nvPr/>
        </p:nvSpPr>
        <p:spPr>
          <a:xfrm>
            <a:off x="2189368" y="2452945"/>
            <a:ext cx="64769" cy="41275"/>
          </a:xfrm>
          <a:custGeom>
            <a:avLst/>
            <a:gdLst/>
            <a:ahLst/>
            <a:cxnLst/>
            <a:rect l="l" t="t" r="r" b="b"/>
            <a:pathLst>
              <a:path w="64769" h="41275">
                <a:moveTo>
                  <a:pt x="0" y="0"/>
                </a:moveTo>
                <a:lnTo>
                  <a:pt x="0" y="5277"/>
                </a:lnTo>
                <a:lnTo>
                  <a:pt x="62317" y="41197"/>
                </a:lnTo>
                <a:lnTo>
                  <a:pt x="64569" y="37238"/>
                </a:lnTo>
                <a:lnTo>
                  <a:pt x="0" y="0"/>
                </a:lnTo>
                <a:close/>
              </a:path>
            </a:pathLst>
          </a:custGeom>
          <a:solidFill>
            <a:srgbClr val="231F1F"/>
          </a:solidFill>
        </p:spPr>
        <p:txBody>
          <a:bodyPr wrap="square" lIns="0" tIns="0" rIns="0" bIns="0" rtlCol="0"/>
          <a:lstStyle/>
          <a:p>
            <a:endParaRPr/>
          </a:p>
        </p:txBody>
      </p:sp>
      <p:sp>
        <p:nvSpPr>
          <p:cNvPr id="37" name="object 37"/>
          <p:cNvSpPr/>
          <p:nvPr/>
        </p:nvSpPr>
        <p:spPr>
          <a:xfrm>
            <a:off x="2167730" y="2337055"/>
            <a:ext cx="43815" cy="46990"/>
          </a:xfrm>
          <a:custGeom>
            <a:avLst/>
            <a:gdLst/>
            <a:ahLst/>
            <a:cxnLst/>
            <a:rect l="l" t="t" r="r" b="b"/>
            <a:pathLst>
              <a:path w="43814" h="46989">
                <a:moveTo>
                  <a:pt x="25921" y="0"/>
                </a:moveTo>
                <a:lnTo>
                  <a:pt x="15338" y="0"/>
                </a:lnTo>
                <a:lnTo>
                  <a:pt x="10113" y="2124"/>
                </a:lnTo>
                <a:lnTo>
                  <a:pt x="2015" y="10648"/>
                </a:lnTo>
                <a:lnTo>
                  <a:pt x="0" y="16541"/>
                </a:lnTo>
                <a:lnTo>
                  <a:pt x="20" y="28154"/>
                </a:lnTo>
                <a:lnTo>
                  <a:pt x="17425" y="46954"/>
                </a:lnTo>
                <a:lnTo>
                  <a:pt x="25641" y="46954"/>
                </a:lnTo>
                <a:lnTo>
                  <a:pt x="29320" y="46024"/>
                </a:lnTo>
                <a:lnTo>
                  <a:pt x="36125" y="42291"/>
                </a:lnTo>
                <a:lnTo>
                  <a:pt x="36600" y="41794"/>
                </a:lnTo>
                <a:lnTo>
                  <a:pt x="17235" y="41794"/>
                </a:lnTo>
                <a:lnTo>
                  <a:pt x="13540" y="40221"/>
                </a:lnTo>
                <a:lnTo>
                  <a:pt x="7656" y="33929"/>
                </a:lnTo>
                <a:lnTo>
                  <a:pt x="6182" y="29619"/>
                </a:lnTo>
                <a:lnTo>
                  <a:pt x="6182" y="17328"/>
                </a:lnTo>
                <a:lnTo>
                  <a:pt x="7718" y="12455"/>
                </a:lnTo>
                <a:lnTo>
                  <a:pt x="13855" y="6617"/>
                </a:lnTo>
                <a:lnTo>
                  <a:pt x="17515" y="5152"/>
                </a:lnTo>
                <a:lnTo>
                  <a:pt x="36558" y="5152"/>
                </a:lnTo>
                <a:lnTo>
                  <a:pt x="36424" y="5007"/>
                </a:lnTo>
                <a:lnTo>
                  <a:pt x="29700" y="994"/>
                </a:lnTo>
                <a:lnTo>
                  <a:pt x="25921" y="0"/>
                </a:lnTo>
                <a:close/>
              </a:path>
              <a:path w="43814" h="46989">
                <a:moveTo>
                  <a:pt x="36558" y="5152"/>
                </a:moveTo>
                <a:lnTo>
                  <a:pt x="24755" y="5152"/>
                </a:lnTo>
                <a:lnTo>
                  <a:pt x="27458" y="5911"/>
                </a:lnTo>
                <a:lnTo>
                  <a:pt x="32266" y="8947"/>
                </a:lnTo>
                <a:lnTo>
                  <a:pt x="34091" y="11080"/>
                </a:lnTo>
                <a:lnTo>
                  <a:pt x="35338" y="13838"/>
                </a:lnTo>
                <a:lnTo>
                  <a:pt x="36595" y="16585"/>
                </a:lnTo>
                <a:lnTo>
                  <a:pt x="37219" y="19813"/>
                </a:lnTo>
                <a:lnTo>
                  <a:pt x="37219" y="29348"/>
                </a:lnTo>
                <a:lnTo>
                  <a:pt x="35755" y="33848"/>
                </a:lnTo>
                <a:lnTo>
                  <a:pt x="29908" y="40202"/>
                </a:lnTo>
                <a:lnTo>
                  <a:pt x="26192" y="41794"/>
                </a:lnTo>
                <a:lnTo>
                  <a:pt x="36600" y="41794"/>
                </a:lnTo>
                <a:lnTo>
                  <a:pt x="38756" y="39533"/>
                </a:lnTo>
                <a:lnTo>
                  <a:pt x="42479" y="32277"/>
                </a:lnTo>
                <a:lnTo>
                  <a:pt x="43402" y="28154"/>
                </a:lnTo>
                <a:lnTo>
                  <a:pt x="43402" y="19017"/>
                </a:lnTo>
                <a:lnTo>
                  <a:pt x="42525" y="14949"/>
                </a:lnTo>
                <a:lnTo>
                  <a:pt x="38992" y="7790"/>
                </a:lnTo>
                <a:lnTo>
                  <a:pt x="36558" y="5152"/>
                </a:lnTo>
                <a:close/>
              </a:path>
            </a:pathLst>
          </a:custGeom>
          <a:solidFill>
            <a:srgbClr val="231F1F"/>
          </a:solidFill>
        </p:spPr>
        <p:txBody>
          <a:bodyPr wrap="square" lIns="0" tIns="0" rIns="0" bIns="0" rtlCol="0"/>
          <a:lstStyle/>
          <a:p>
            <a:endParaRPr/>
          </a:p>
        </p:txBody>
      </p:sp>
      <p:sp>
        <p:nvSpPr>
          <p:cNvPr id="38" name="object 38"/>
          <p:cNvSpPr/>
          <p:nvPr/>
        </p:nvSpPr>
        <p:spPr>
          <a:xfrm>
            <a:off x="2182104"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39" name="object 39"/>
          <p:cNvSpPr/>
          <p:nvPr/>
        </p:nvSpPr>
        <p:spPr>
          <a:xfrm>
            <a:off x="2196630"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40" name="object 40"/>
          <p:cNvSpPr/>
          <p:nvPr/>
        </p:nvSpPr>
        <p:spPr>
          <a:xfrm>
            <a:off x="2349417" y="2644052"/>
            <a:ext cx="43815" cy="46990"/>
          </a:xfrm>
          <a:custGeom>
            <a:avLst/>
            <a:gdLst/>
            <a:ahLst/>
            <a:cxnLst/>
            <a:rect l="l" t="t" r="r" b="b"/>
            <a:pathLst>
              <a:path w="43814" h="46989">
                <a:moveTo>
                  <a:pt x="25923" y="0"/>
                </a:moveTo>
                <a:lnTo>
                  <a:pt x="15338" y="0"/>
                </a:lnTo>
                <a:lnTo>
                  <a:pt x="10115" y="2133"/>
                </a:lnTo>
                <a:lnTo>
                  <a:pt x="2024" y="10655"/>
                </a:lnTo>
                <a:lnTo>
                  <a:pt x="0" y="16548"/>
                </a:lnTo>
                <a:lnTo>
                  <a:pt x="20" y="28154"/>
                </a:lnTo>
                <a:lnTo>
                  <a:pt x="17427" y="46954"/>
                </a:lnTo>
                <a:lnTo>
                  <a:pt x="25641" y="46954"/>
                </a:lnTo>
                <a:lnTo>
                  <a:pt x="29320" y="46024"/>
                </a:lnTo>
                <a:lnTo>
                  <a:pt x="36137" y="42289"/>
                </a:lnTo>
                <a:lnTo>
                  <a:pt x="36602" y="41801"/>
                </a:lnTo>
                <a:lnTo>
                  <a:pt x="17237" y="41801"/>
                </a:lnTo>
                <a:lnTo>
                  <a:pt x="13549" y="40221"/>
                </a:lnTo>
                <a:lnTo>
                  <a:pt x="7665" y="33929"/>
                </a:lnTo>
                <a:lnTo>
                  <a:pt x="6191" y="29628"/>
                </a:lnTo>
                <a:lnTo>
                  <a:pt x="6191" y="17325"/>
                </a:lnTo>
                <a:lnTo>
                  <a:pt x="7718" y="12455"/>
                </a:lnTo>
                <a:lnTo>
                  <a:pt x="13857" y="6615"/>
                </a:lnTo>
                <a:lnTo>
                  <a:pt x="17517" y="5152"/>
                </a:lnTo>
                <a:lnTo>
                  <a:pt x="36569" y="5152"/>
                </a:lnTo>
                <a:lnTo>
                  <a:pt x="36435" y="5007"/>
                </a:lnTo>
                <a:lnTo>
                  <a:pt x="29700" y="1004"/>
                </a:lnTo>
                <a:lnTo>
                  <a:pt x="25923" y="0"/>
                </a:lnTo>
                <a:close/>
              </a:path>
              <a:path w="43814" h="46989">
                <a:moveTo>
                  <a:pt x="36569" y="5152"/>
                </a:moveTo>
                <a:lnTo>
                  <a:pt x="24757" y="5152"/>
                </a:lnTo>
                <a:lnTo>
                  <a:pt x="27460" y="5911"/>
                </a:lnTo>
                <a:lnTo>
                  <a:pt x="32268" y="8947"/>
                </a:lnTo>
                <a:lnTo>
                  <a:pt x="34094" y="11080"/>
                </a:lnTo>
                <a:lnTo>
                  <a:pt x="35350" y="13836"/>
                </a:lnTo>
                <a:lnTo>
                  <a:pt x="36597" y="16594"/>
                </a:lnTo>
                <a:lnTo>
                  <a:pt x="37219" y="19810"/>
                </a:lnTo>
                <a:lnTo>
                  <a:pt x="37219" y="29348"/>
                </a:lnTo>
                <a:lnTo>
                  <a:pt x="35757" y="33858"/>
                </a:lnTo>
                <a:lnTo>
                  <a:pt x="29917" y="40211"/>
                </a:lnTo>
                <a:lnTo>
                  <a:pt x="26194" y="41801"/>
                </a:lnTo>
                <a:lnTo>
                  <a:pt x="36602" y="41801"/>
                </a:lnTo>
                <a:lnTo>
                  <a:pt x="38765" y="39533"/>
                </a:lnTo>
                <a:lnTo>
                  <a:pt x="42481" y="32275"/>
                </a:lnTo>
                <a:lnTo>
                  <a:pt x="43411" y="28154"/>
                </a:lnTo>
                <a:lnTo>
                  <a:pt x="43411" y="19017"/>
                </a:lnTo>
                <a:lnTo>
                  <a:pt x="42525" y="14958"/>
                </a:lnTo>
                <a:lnTo>
                  <a:pt x="38992" y="7790"/>
                </a:lnTo>
                <a:lnTo>
                  <a:pt x="36569" y="5152"/>
                </a:lnTo>
                <a:close/>
              </a:path>
            </a:pathLst>
          </a:custGeom>
          <a:solidFill>
            <a:srgbClr val="231F1F"/>
          </a:solidFill>
        </p:spPr>
        <p:txBody>
          <a:bodyPr wrap="square" lIns="0" tIns="0" rIns="0" bIns="0" rtlCol="0"/>
          <a:lstStyle/>
          <a:p>
            <a:endParaRPr/>
          </a:p>
        </p:txBody>
      </p:sp>
      <p:sp>
        <p:nvSpPr>
          <p:cNvPr id="41" name="object 41"/>
          <p:cNvSpPr/>
          <p:nvPr/>
        </p:nvSpPr>
        <p:spPr>
          <a:xfrm>
            <a:off x="2278892" y="2601626"/>
            <a:ext cx="73660" cy="45085"/>
          </a:xfrm>
          <a:custGeom>
            <a:avLst/>
            <a:gdLst/>
            <a:ahLst/>
            <a:cxnLst/>
            <a:rect l="l" t="t" r="r" b="b"/>
            <a:pathLst>
              <a:path w="73660" h="45085">
                <a:moveTo>
                  <a:pt x="2242" y="0"/>
                </a:moveTo>
                <a:lnTo>
                  <a:pt x="0" y="3958"/>
                </a:lnTo>
                <a:lnTo>
                  <a:pt x="71041" y="44892"/>
                </a:lnTo>
                <a:lnTo>
                  <a:pt x="73283" y="41060"/>
                </a:lnTo>
                <a:lnTo>
                  <a:pt x="2242" y="0"/>
                </a:lnTo>
                <a:close/>
              </a:path>
            </a:pathLst>
          </a:custGeom>
          <a:solidFill>
            <a:srgbClr val="231F1F"/>
          </a:solidFill>
        </p:spPr>
        <p:txBody>
          <a:bodyPr wrap="square" lIns="0" tIns="0" rIns="0" bIns="0" rtlCol="0"/>
          <a:lstStyle/>
          <a:p>
            <a:endParaRPr/>
          </a:p>
        </p:txBody>
      </p:sp>
      <p:sp>
        <p:nvSpPr>
          <p:cNvPr id="42" name="object 42"/>
          <p:cNvSpPr/>
          <p:nvPr/>
        </p:nvSpPr>
        <p:spPr>
          <a:xfrm>
            <a:off x="2271102" y="2615356"/>
            <a:ext cx="73660" cy="45085"/>
          </a:xfrm>
          <a:custGeom>
            <a:avLst/>
            <a:gdLst/>
            <a:ahLst/>
            <a:cxnLst/>
            <a:rect l="l" t="t" r="r" b="b"/>
            <a:pathLst>
              <a:path w="73660" h="45085">
                <a:moveTo>
                  <a:pt x="2242" y="0"/>
                </a:moveTo>
                <a:lnTo>
                  <a:pt x="0" y="3831"/>
                </a:lnTo>
                <a:lnTo>
                  <a:pt x="71031" y="44892"/>
                </a:lnTo>
                <a:lnTo>
                  <a:pt x="73283" y="40933"/>
                </a:lnTo>
                <a:lnTo>
                  <a:pt x="2242" y="0"/>
                </a:lnTo>
                <a:close/>
              </a:path>
            </a:pathLst>
          </a:custGeom>
          <a:solidFill>
            <a:srgbClr val="231F1F"/>
          </a:solidFill>
        </p:spPr>
        <p:txBody>
          <a:bodyPr wrap="square" lIns="0" tIns="0" rIns="0" bIns="0" rtlCol="0"/>
          <a:lstStyle/>
          <a:p>
            <a:endParaRPr/>
          </a:p>
        </p:txBody>
      </p:sp>
      <p:sp>
        <p:nvSpPr>
          <p:cNvPr id="43" name="object 43"/>
          <p:cNvSpPr/>
          <p:nvPr/>
        </p:nvSpPr>
        <p:spPr>
          <a:xfrm>
            <a:off x="2032235" y="2468528"/>
            <a:ext cx="66675" cy="41275"/>
          </a:xfrm>
          <a:custGeom>
            <a:avLst/>
            <a:gdLst/>
            <a:ahLst/>
            <a:cxnLst/>
            <a:rect l="l" t="t" r="r" b="b"/>
            <a:pathLst>
              <a:path w="66675" h="41275">
                <a:moveTo>
                  <a:pt x="2242" y="0"/>
                </a:moveTo>
                <a:lnTo>
                  <a:pt x="0" y="3822"/>
                </a:lnTo>
                <a:lnTo>
                  <a:pt x="64037" y="40672"/>
                </a:lnTo>
                <a:lnTo>
                  <a:pt x="66288" y="39344"/>
                </a:lnTo>
                <a:lnTo>
                  <a:pt x="66288" y="36838"/>
                </a:lnTo>
                <a:lnTo>
                  <a:pt x="2242" y="0"/>
                </a:lnTo>
                <a:close/>
              </a:path>
            </a:pathLst>
          </a:custGeom>
          <a:solidFill>
            <a:srgbClr val="231F1F"/>
          </a:solidFill>
        </p:spPr>
        <p:txBody>
          <a:bodyPr wrap="square" lIns="0" tIns="0" rIns="0" bIns="0" rtlCol="0"/>
          <a:lstStyle/>
          <a:p>
            <a:endParaRPr/>
          </a:p>
        </p:txBody>
      </p:sp>
      <p:sp>
        <p:nvSpPr>
          <p:cNvPr id="44" name="object 44"/>
          <p:cNvSpPr/>
          <p:nvPr/>
        </p:nvSpPr>
        <p:spPr>
          <a:xfrm>
            <a:off x="2324842" y="1208548"/>
            <a:ext cx="37465" cy="47625"/>
          </a:xfrm>
          <a:custGeom>
            <a:avLst/>
            <a:gdLst/>
            <a:ahLst/>
            <a:cxnLst/>
            <a:rect l="l" t="t" r="r" b="b"/>
            <a:pathLst>
              <a:path w="37464" h="47625">
                <a:moveTo>
                  <a:pt x="6418" y="0"/>
                </a:moveTo>
                <a:lnTo>
                  <a:pt x="0" y="0"/>
                </a:lnTo>
                <a:lnTo>
                  <a:pt x="0" y="47134"/>
                </a:lnTo>
                <a:lnTo>
                  <a:pt x="5992" y="47134"/>
                </a:lnTo>
                <a:lnTo>
                  <a:pt x="5992" y="10141"/>
                </a:lnTo>
                <a:lnTo>
                  <a:pt x="13187" y="10141"/>
                </a:lnTo>
                <a:lnTo>
                  <a:pt x="6418" y="0"/>
                </a:lnTo>
                <a:close/>
              </a:path>
              <a:path w="37464" h="47625">
                <a:moveTo>
                  <a:pt x="13187" y="10141"/>
                </a:moveTo>
                <a:lnTo>
                  <a:pt x="5992" y="10141"/>
                </a:lnTo>
                <a:lnTo>
                  <a:pt x="30685" y="47134"/>
                </a:lnTo>
                <a:lnTo>
                  <a:pt x="37104" y="47134"/>
                </a:lnTo>
                <a:lnTo>
                  <a:pt x="37104" y="36983"/>
                </a:lnTo>
                <a:lnTo>
                  <a:pt x="31102" y="36983"/>
                </a:lnTo>
                <a:lnTo>
                  <a:pt x="13187" y="10141"/>
                </a:lnTo>
                <a:close/>
              </a:path>
              <a:path w="37464" h="47625">
                <a:moveTo>
                  <a:pt x="37104" y="0"/>
                </a:moveTo>
                <a:lnTo>
                  <a:pt x="31102" y="0"/>
                </a:lnTo>
                <a:lnTo>
                  <a:pt x="31102" y="36983"/>
                </a:lnTo>
                <a:lnTo>
                  <a:pt x="37104" y="36983"/>
                </a:lnTo>
                <a:lnTo>
                  <a:pt x="37104" y="0"/>
                </a:lnTo>
                <a:close/>
              </a:path>
            </a:pathLst>
          </a:custGeom>
          <a:solidFill>
            <a:srgbClr val="231F1F"/>
          </a:solidFill>
        </p:spPr>
        <p:txBody>
          <a:bodyPr wrap="square" lIns="0" tIns="0" rIns="0" bIns="0" rtlCol="0"/>
          <a:lstStyle/>
          <a:p>
            <a:endParaRPr/>
          </a:p>
        </p:txBody>
      </p:sp>
      <p:sp>
        <p:nvSpPr>
          <p:cNvPr id="45" name="object 45"/>
          <p:cNvSpPr/>
          <p:nvPr/>
        </p:nvSpPr>
        <p:spPr>
          <a:xfrm>
            <a:off x="2372664" y="1208548"/>
            <a:ext cx="37465" cy="47625"/>
          </a:xfrm>
          <a:custGeom>
            <a:avLst/>
            <a:gdLst/>
            <a:ahLst/>
            <a:cxnLst/>
            <a:rect l="l" t="t" r="r" b="b"/>
            <a:pathLst>
              <a:path w="37464" h="47625">
                <a:moveTo>
                  <a:pt x="6254" y="0"/>
                </a:moveTo>
                <a:lnTo>
                  <a:pt x="0" y="0"/>
                </a:lnTo>
                <a:lnTo>
                  <a:pt x="0" y="47134"/>
                </a:lnTo>
                <a:lnTo>
                  <a:pt x="6254" y="47134"/>
                </a:lnTo>
                <a:lnTo>
                  <a:pt x="6254" y="24935"/>
                </a:lnTo>
                <a:lnTo>
                  <a:pt x="36896" y="24935"/>
                </a:lnTo>
                <a:lnTo>
                  <a:pt x="36896" y="19368"/>
                </a:lnTo>
                <a:lnTo>
                  <a:pt x="6254" y="19368"/>
                </a:lnTo>
                <a:lnTo>
                  <a:pt x="6254" y="0"/>
                </a:lnTo>
                <a:close/>
              </a:path>
              <a:path w="37464" h="47625">
                <a:moveTo>
                  <a:pt x="36896" y="24935"/>
                </a:moveTo>
                <a:lnTo>
                  <a:pt x="30639" y="24935"/>
                </a:lnTo>
                <a:lnTo>
                  <a:pt x="30639" y="47134"/>
                </a:lnTo>
                <a:lnTo>
                  <a:pt x="36896" y="47134"/>
                </a:lnTo>
                <a:lnTo>
                  <a:pt x="36896" y="24935"/>
                </a:lnTo>
                <a:close/>
              </a:path>
              <a:path w="37464" h="47625">
                <a:moveTo>
                  <a:pt x="36896" y="0"/>
                </a:moveTo>
                <a:lnTo>
                  <a:pt x="30639" y="0"/>
                </a:lnTo>
                <a:lnTo>
                  <a:pt x="30639" y="19368"/>
                </a:lnTo>
                <a:lnTo>
                  <a:pt x="36896" y="19368"/>
                </a:lnTo>
                <a:lnTo>
                  <a:pt x="36896" y="0"/>
                </a:lnTo>
                <a:close/>
              </a:path>
            </a:pathLst>
          </a:custGeom>
          <a:solidFill>
            <a:srgbClr val="231F1F"/>
          </a:solidFill>
        </p:spPr>
        <p:txBody>
          <a:bodyPr wrap="square" lIns="0" tIns="0" rIns="0" bIns="0" rtlCol="0"/>
          <a:lstStyle/>
          <a:p>
            <a:endParaRPr/>
          </a:p>
        </p:txBody>
      </p:sp>
      <p:sp>
        <p:nvSpPr>
          <p:cNvPr id="46" name="object 46"/>
          <p:cNvSpPr/>
          <p:nvPr/>
        </p:nvSpPr>
        <p:spPr>
          <a:xfrm>
            <a:off x="2230644" y="1371980"/>
            <a:ext cx="37465" cy="47625"/>
          </a:xfrm>
          <a:custGeom>
            <a:avLst/>
            <a:gdLst/>
            <a:ahLst/>
            <a:cxnLst/>
            <a:rect l="l" t="t" r="r" b="b"/>
            <a:pathLst>
              <a:path w="37464" h="47625">
                <a:moveTo>
                  <a:pt x="6418" y="0"/>
                </a:moveTo>
                <a:lnTo>
                  <a:pt x="0" y="0"/>
                </a:lnTo>
                <a:lnTo>
                  <a:pt x="0" y="47125"/>
                </a:lnTo>
                <a:lnTo>
                  <a:pt x="6002" y="47125"/>
                </a:lnTo>
                <a:lnTo>
                  <a:pt x="6002" y="10139"/>
                </a:lnTo>
                <a:lnTo>
                  <a:pt x="13188" y="10139"/>
                </a:lnTo>
                <a:lnTo>
                  <a:pt x="6418" y="0"/>
                </a:lnTo>
                <a:close/>
              </a:path>
              <a:path w="37464" h="47625">
                <a:moveTo>
                  <a:pt x="13188" y="10139"/>
                </a:moveTo>
                <a:lnTo>
                  <a:pt x="6002" y="10139"/>
                </a:lnTo>
                <a:lnTo>
                  <a:pt x="30685" y="47125"/>
                </a:lnTo>
                <a:lnTo>
                  <a:pt x="37104" y="47125"/>
                </a:lnTo>
                <a:lnTo>
                  <a:pt x="37104" y="36983"/>
                </a:lnTo>
                <a:lnTo>
                  <a:pt x="31111" y="36983"/>
                </a:lnTo>
                <a:lnTo>
                  <a:pt x="13188" y="10139"/>
                </a:lnTo>
                <a:close/>
              </a:path>
              <a:path w="37464" h="47625">
                <a:moveTo>
                  <a:pt x="37104" y="0"/>
                </a:moveTo>
                <a:lnTo>
                  <a:pt x="31111" y="0"/>
                </a:lnTo>
                <a:lnTo>
                  <a:pt x="31111" y="36983"/>
                </a:lnTo>
                <a:lnTo>
                  <a:pt x="37104" y="36983"/>
                </a:lnTo>
                <a:lnTo>
                  <a:pt x="37104" y="0"/>
                </a:lnTo>
                <a:close/>
              </a:path>
            </a:pathLst>
          </a:custGeom>
          <a:solidFill>
            <a:srgbClr val="231F1F"/>
          </a:solidFill>
        </p:spPr>
        <p:txBody>
          <a:bodyPr wrap="square" lIns="0" tIns="0" rIns="0" bIns="0" rtlCol="0"/>
          <a:lstStyle/>
          <a:p>
            <a:endParaRPr/>
          </a:p>
        </p:txBody>
      </p:sp>
      <p:sp>
        <p:nvSpPr>
          <p:cNvPr id="47" name="object 47"/>
          <p:cNvSpPr/>
          <p:nvPr/>
        </p:nvSpPr>
        <p:spPr>
          <a:xfrm>
            <a:off x="2343408" y="1261847"/>
            <a:ext cx="0" cy="76835"/>
          </a:xfrm>
          <a:custGeom>
            <a:avLst/>
            <a:gdLst/>
            <a:ahLst/>
            <a:cxnLst/>
            <a:rect l="l" t="t" r="r" b="b"/>
            <a:pathLst>
              <a:path h="76834">
                <a:moveTo>
                  <a:pt x="0" y="0"/>
                </a:moveTo>
                <a:lnTo>
                  <a:pt x="0" y="76779"/>
                </a:lnTo>
              </a:path>
            </a:pathLst>
          </a:custGeom>
          <a:ln w="4664">
            <a:solidFill>
              <a:srgbClr val="231F1F"/>
            </a:solidFill>
          </a:ln>
        </p:spPr>
        <p:txBody>
          <a:bodyPr wrap="square" lIns="0" tIns="0" rIns="0" bIns="0" rtlCol="0"/>
          <a:lstStyle/>
          <a:p>
            <a:endParaRPr/>
          </a:p>
        </p:txBody>
      </p:sp>
      <p:sp>
        <p:nvSpPr>
          <p:cNvPr id="48" name="object 48"/>
          <p:cNvSpPr/>
          <p:nvPr/>
        </p:nvSpPr>
        <p:spPr>
          <a:xfrm>
            <a:off x="2276361" y="1337254"/>
            <a:ext cx="67310" cy="41910"/>
          </a:xfrm>
          <a:custGeom>
            <a:avLst/>
            <a:gdLst/>
            <a:ahLst/>
            <a:cxnLst/>
            <a:rect l="l" t="t" r="r" b="b"/>
            <a:pathLst>
              <a:path w="67310" h="41909">
                <a:moveTo>
                  <a:pt x="64715" y="0"/>
                </a:moveTo>
                <a:lnTo>
                  <a:pt x="0" y="37571"/>
                </a:lnTo>
                <a:lnTo>
                  <a:pt x="2332" y="41549"/>
                </a:lnTo>
                <a:lnTo>
                  <a:pt x="67047" y="3975"/>
                </a:lnTo>
                <a:lnTo>
                  <a:pt x="67047" y="1372"/>
                </a:lnTo>
                <a:lnTo>
                  <a:pt x="64715" y="0"/>
                </a:lnTo>
                <a:close/>
              </a:path>
            </a:pathLst>
          </a:custGeom>
          <a:solidFill>
            <a:srgbClr val="231F1F"/>
          </a:solidFill>
        </p:spPr>
        <p:txBody>
          <a:bodyPr wrap="square" lIns="0" tIns="0" rIns="0" bIns="0" rtlCol="0"/>
          <a:lstStyle/>
          <a:p>
            <a:endParaRPr/>
          </a:p>
        </p:txBody>
      </p:sp>
      <p:sp>
        <p:nvSpPr>
          <p:cNvPr id="49" name="object 49"/>
          <p:cNvSpPr/>
          <p:nvPr/>
        </p:nvSpPr>
        <p:spPr>
          <a:xfrm>
            <a:off x="2268138" y="1327113"/>
            <a:ext cx="60325" cy="38100"/>
          </a:xfrm>
          <a:custGeom>
            <a:avLst/>
            <a:gdLst/>
            <a:ahLst/>
            <a:cxnLst/>
            <a:rect l="l" t="t" r="r" b="b"/>
            <a:pathLst>
              <a:path w="60325" h="38100">
                <a:moveTo>
                  <a:pt x="57852" y="0"/>
                </a:moveTo>
                <a:lnTo>
                  <a:pt x="0" y="33587"/>
                </a:lnTo>
                <a:lnTo>
                  <a:pt x="2330" y="37562"/>
                </a:lnTo>
                <a:lnTo>
                  <a:pt x="60184" y="4111"/>
                </a:lnTo>
                <a:lnTo>
                  <a:pt x="57852" y="0"/>
                </a:lnTo>
                <a:close/>
              </a:path>
            </a:pathLst>
          </a:custGeom>
          <a:solidFill>
            <a:srgbClr val="231F1F"/>
          </a:solidFill>
        </p:spPr>
        <p:txBody>
          <a:bodyPr wrap="square" lIns="0" tIns="0" rIns="0" bIns="0" rtlCol="0"/>
          <a:lstStyle/>
          <a:p>
            <a:endParaRPr/>
          </a:p>
        </p:txBody>
      </p:sp>
      <p:sp>
        <p:nvSpPr>
          <p:cNvPr id="50" name="object 50"/>
          <p:cNvSpPr/>
          <p:nvPr/>
        </p:nvSpPr>
        <p:spPr>
          <a:xfrm>
            <a:off x="2154606" y="1337254"/>
            <a:ext cx="67945" cy="41910"/>
          </a:xfrm>
          <a:custGeom>
            <a:avLst/>
            <a:gdLst/>
            <a:ahLst/>
            <a:cxnLst/>
            <a:rect l="l" t="t" r="r" b="b"/>
            <a:pathLst>
              <a:path w="67944" h="41909">
                <a:moveTo>
                  <a:pt x="2612" y="0"/>
                </a:moveTo>
                <a:lnTo>
                  <a:pt x="279" y="1372"/>
                </a:lnTo>
                <a:lnTo>
                  <a:pt x="0" y="3840"/>
                </a:lnTo>
                <a:lnTo>
                  <a:pt x="65131" y="41549"/>
                </a:lnTo>
                <a:lnTo>
                  <a:pt x="67461" y="37428"/>
                </a:lnTo>
                <a:lnTo>
                  <a:pt x="2612" y="0"/>
                </a:lnTo>
                <a:close/>
              </a:path>
            </a:pathLst>
          </a:custGeom>
          <a:solidFill>
            <a:srgbClr val="231F1F"/>
          </a:solidFill>
        </p:spPr>
        <p:txBody>
          <a:bodyPr wrap="square" lIns="0" tIns="0" rIns="0" bIns="0" rtlCol="0"/>
          <a:lstStyle/>
          <a:p>
            <a:endParaRPr/>
          </a:p>
        </p:txBody>
      </p:sp>
      <p:sp>
        <p:nvSpPr>
          <p:cNvPr id="51" name="object 51"/>
          <p:cNvSpPr/>
          <p:nvPr/>
        </p:nvSpPr>
        <p:spPr>
          <a:xfrm>
            <a:off x="2154886" y="1229771"/>
            <a:ext cx="0" cy="109220"/>
          </a:xfrm>
          <a:custGeom>
            <a:avLst/>
            <a:gdLst/>
            <a:ahLst/>
            <a:cxnLst/>
            <a:rect l="l" t="t" r="r" b="b"/>
            <a:pathLst>
              <a:path h="109219">
                <a:moveTo>
                  <a:pt x="0" y="0"/>
                </a:moveTo>
                <a:lnTo>
                  <a:pt x="0" y="108855"/>
                </a:lnTo>
              </a:path>
            </a:pathLst>
          </a:custGeom>
          <a:ln w="4664">
            <a:solidFill>
              <a:srgbClr val="231F1F"/>
            </a:solidFill>
          </a:ln>
        </p:spPr>
        <p:txBody>
          <a:bodyPr wrap="square" lIns="0" tIns="0" rIns="0" bIns="0" rtlCol="0"/>
          <a:lstStyle/>
          <a:p>
            <a:endParaRPr/>
          </a:p>
        </p:txBody>
      </p:sp>
      <p:sp>
        <p:nvSpPr>
          <p:cNvPr id="52" name="object 52"/>
          <p:cNvSpPr/>
          <p:nvPr/>
        </p:nvSpPr>
        <p:spPr>
          <a:xfrm>
            <a:off x="2171200" y="1239225"/>
            <a:ext cx="0" cy="90170"/>
          </a:xfrm>
          <a:custGeom>
            <a:avLst/>
            <a:gdLst/>
            <a:ahLst/>
            <a:cxnLst/>
            <a:rect l="l" t="t" r="r" b="b"/>
            <a:pathLst>
              <a:path h="90169">
                <a:moveTo>
                  <a:pt x="0" y="0"/>
                </a:moveTo>
                <a:lnTo>
                  <a:pt x="0" y="89940"/>
                </a:lnTo>
              </a:path>
            </a:pathLst>
          </a:custGeom>
          <a:ln w="4664">
            <a:solidFill>
              <a:srgbClr val="231F1F"/>
            </a:solidFill>
          </a:ln>
        </p:spPr>
        <p:txBody>
          <a:bodyPr wrap="square" lIns="0" tIns="0" rIns="0" bIns="0" rtlCol="0"/>
          <a:lstStyle/>
          <a:p>
            <a:endParaRPr/>
          </a:p>
        </p:txBody>
      </p:sp>
      <p:sp>
        <p:nvSpPr>
          <p:cNvPr id="53" name="object 53"/>
          <p:cNvSpPr/>
          <p:nvPr/>
        </p:nvSpPr>
        <p:spPr>
          <a:xfrm>
            <a:off x="2154606" y="1172728"/>
            <a:ext cx="94615" cy="58419"/>
          </a:xfrm>
          <a:custGeom>
            <a:avLst/>
            <a:gdLst/>
            <a:ahLst/>
            <a:cxnLst/>
            <a:rect l="l" t="t" r="r" b="b"/>
            <a:pathLst>
              <a:path w="94614" h="58419">
                <a:moveTo>
                  <a:pt x="94604" y="0"/>
                </a:moveTo>
                <a:lnTo>
                  <a:pt x="0" y="54564"/>
                </a:lnTo>
                <a:lnTo>
                  <a:pt x="279" y="57042"/>
                </a:lnTo>
                <a:lnTo>
                  <a:pt x="2612" y="58405"/>
                </a:lnTo>
                <a:lnTo>
                  <a:pt x="94604" y="5351"/>
                </a:lnTo>
                <a:lnTo>
                  <a:pt x="94604" y="0"/>
                </a:lnTo>
                <a:close/>
              </a:path>
            </a:pathLst>
          </a:custGeom>
          <a:solidFill>
            <a:srgbClr val="231F1F"/>
          </a:solidFill>
        </p:spPr>
        <p:txBody>
          <a:bodyPr wrap="square" lIns="0" tIns="0" rIns="0" bIns="0" rtlCol="0"/>
          <a:lstStyle/>
          <a:p>
            <a:endParaRPr/>
          </a:p>
        </p:txBody>
      </p:sp>
      <p:sp>
        <p:nvSpPr>
          <p:cNvPr id="54" name="object 54"/>
          <p:cNvSpPr/>
          <p:nvPr/>
        </p:nvSpPr>
        <p:spPr>
          <a:xfrm>
            <a:off x="2249210" y="1172728"/>
            <a:ext cx="67310" cy="43180"/>
          </a:xfrm>
          <a:custGeom>
            <a:avLst/>
            <a:gdLst/>
            <a:ahLst/>
            <a:cxnLst/>
            <a:rect l="l" t="t" r="r" b="b"/>
            <a:pathLst>
              <a:path w="67310" h="43180">
                <a:moveTo>
                  <a:pt x="0" y="0"/>
                </a:moveTo>
                <a:lnTo>
                  <a:pt x="0" y="5351"/>
                </a:lnTo>
                <a:lnTo>
                  <a:pt x="64715" y="42780"/>
                </a:lnTo>
                <a:lnTo>
                  <a:pt x="67045" y="38666"/>
                </a:lnTo>
                <a:lnTo>
                  <a:pt x="0" y="0"/>
                </a:lnTo>
                <a:close/>
              </a:path>
            </a:pathLst>
          </a:custGeom>
          <a:solidFill>
            <a:srgbClr val="231F1F"/>
          </a:solidFill>
        </p:spPr>
        <p:txBody>
          <a:bodyPr wrap="square" lIns="0" tIns="0" rIns="0" bIns="0" rtlCol="0"/>
          <a:lstStyle/>
          <a:p>
            <a:endParaRPr/>
          </a:p>
        </p:txBody>
      </p:sp>
      <p:sp>
        <p:nvSpPr>
          <p:cNvPr id="55" name="object 55"/>
          <p:cNvSpPr/>
          <p:nvPr/>
        </p:nvSpPr>
        <p:spPr>
          <a:xfrm>
            <a:off x="2032797" y="1351001"/>
            <a:ext cx="37465" cy="47625"/>
          </a:xfrm>
          <a:custGeom>
            <a:avLst/>
            <a:gdLst/>
            <a:ahLst/>
            <a:cxnLst/>
            <a:rect l="l" t="t" r="r" b="b"/>
            <a:pathLst>
              <a:path w="37464" h="47625">
                <a:moveTo>
                  <a:pt x="6416" y="0"/>
                </a:moveTo>
                <a:lnTo>
                  <a:pt x="0" y="0"/>
                </a:lnTo>
                <a:lnTo>
                  <a:pt x="0" y="47134"/>
                </a:lnTo>
                <a:lnTo>
                  <a:pt x="5999" y="47134"/>
                </a:lnTo>
                <a:lnTo>
                  <a:pt x="5999" y="10141"/>
                </a:lnTo>
                <a:lnTo>
                  <a:pt x="13185" y="10141"/>
                </a:lnTo>
                <a:lnTo>
                  <a:pt x="6416" y="0"/>
                </a:lnTo>
                <a:close/>
              </a:path>
              <a:path w="37464" h="47625">
                <a:moveTo>
                  <a:pt x="13185" y="10141"/>
                </a:moveTo>
                <a:lnTo>
                  <a:pt x="5999" y="10141"/>
                </a:lnTo>
                <a:lnTo>
                  <a:pt x="30692" y="47134"/>
                </a:lnTo>
                <a:lnTo>
                  <a:pt x="37111" y="47134"/>
                </a:lnTo>
                <a:lnTo>
                  <a:pt x="37111" y="36993"/>
                </a:lnTo>
                <a:lnTo>
                  <a:pt x="31109" y="36993"/>
                </a:lnTo>
                <a:lnTo>
                  <a:pt x="13185" y="10141"/>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6" name="object 56"/>
          <p:cNvSpPr/>
          <p:nvPr/>
        </p:nvSpPr>
        <p:spPr>
          <a:xfrm>
            <a:off x="2033103" y="1405711"/>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57" name="object 57"/>
          <p:cNvSpPr/>
          <p:nvPr/>
        </p:nvSpPr>
        <p:spPr>
          <a:xfrm>
            <a:off x="2032797" y="1174952"/>
            <a:ext cx="37465" cy="47625"/>
          </a:xfrm>
          <a:custGeom>
            <a:avLst/>
            <a:gdLst/>
            <a:ahLst/>
            <a:cxnLst/>
            <a:rect l="l" t="t" r="r" b="b"/>
            <a:pathLst>
              <a:path w="37464" h="47625">
                <a:moveTo>
                  <a:pt x="6416" y="0"/>
                </a:moveTo>
                <a:lnTo>
                  <a:pt x="0" y="0"/>
                </a:lnTo>
                <a:lnTo>
                  <a:pt x="0" y="47134"/>
                </a:lnTo>
                <a:lnTo>
                  <a:pt x="5999" y="47134"/>
                </a:lnTo>
                <a:lnTo>
                  <a:pt x="5999" y="10150"/>
                </a:lnTo>
                <a:lnTo>
                  <a:pt x="13191" y="10150"/>
                </a:lnTo>
                <a:lnTo>
                  <a:pt x="6416" y="0"/>
                </a:lnTo>
                <a:close/>
              </a:path>
              <a:path w="37464" h="47625">
                <a:moveTo>
                  <a:pt x="13191" y="10150"/>
                </a:moveTo>
                <a:lnTo>
                  <a:pt x="5999" y="10150"/>
                </a:lnTo>
                <a:lnTo>
                  <a:pt x="30692" y="47134"/>
                </a:lnTo>
                <a:lnTo>
                  <a:pt x="37111" y="47134"/>
                </a:lnTo>
                <a:lnTo>
                  <a:pt x="37111" y="36993"/>
                </a:lnTo>
                <a:lnTo>
                  <a:pt x="31109" y="36993"/>
                </a:lnTo>
                <a:lnTo>
                  <a:pt x="13191" y="10150"/>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8" name="object 58"/>
          <p:cNvSpPr/>
          <p:nvPr/>
        </p:nvSpPr>
        <p:spPr>
          <a:xfrm>
            <a:off x="2077690" y="1336847"/>
            <a:ext cx="77470" cy="29209"/>
          </a:xfrm>
          <a:custGeom>
            <a:avLst/>
            <a:gdLst/>
            <a:ahLst/>
            <a:cxnLst/>
            <a:rect l="l" t="t" r="r" b="b"/>
            <a:pathLst>
              <a:path w="77469" h="29209">
                <a:moveTo>
                  <a:pt x="74863" y="0"/>
                </a:moveTo>
                <a:lnTo>
                  <a:pt x="0" y="24403"/>
                </a:lnTo>
                <a:lnTo>
                  <a:pt x="1508" y="28795"/>
                </a:lnTo>
                <a:lnTo>
                  <a:pt x="76915" y="4248"/>
                </a:lnTo>
                <a:lnTo>
                  <a:pt x="77195" y="1779"/>
                </a:lnTo>
                <a:lnTo>
                  <a:pt x="74863" y="0"/>
                </a:lnTo>
                <a:close/>
              </a:path>
            </a:pathLst>
          </a:custGeom>
          <a:solidFill>
            <a:srgbClr val="231F1F"/>
          </a:solidFill>
        </p:spPr>
        <p:txBody>
          <a:bodyPr wrap="square" lIns="0" tIns="0" rIns="0" bIns="0" rtlCol="0"/>
          <a:lstStyle/>
          <a:p>
            <a:endParaRPr/>
          </a:p>
        </p:txBody>
      </p:sp>
      <p:sp>
        <p:nvSpPr>
          <p:cNvPr id="59" name="object 59"/>
          <p:cNvSpPr/>
          <p:nvPr/>
        </p:nvSpPr>
        <p:spPr>
          <a:xfrm>
            <a:off x="1984596" y="1284199"/>
            <a:ext cx="48895" cy="61594"/>
          </a:xfrm>
          <a:custGeom>
            <a:avLst/>
            <a:gdLst/>
            <a:ahLst/>
            <a:cxnLst/>
            <a:rect l="l" t="t" r="r" b="b"/>
            <a:pathLst>
              <a:path w="48894" h="61594">
                <a:moveTo>
                  <a:pt x="5756" y="0"/>
                </a:moveTo>
                <a:lnTo>
                  <a:pt x="0" y="0"/>
                </a:lnTo>
                <a:lnTo>
                  <a:pt x="44693" y="61561"/>
                </a:lnTo>
                <a:lnTo>
                  <a:pt x="48534" y="58821"/>
                </a:lnTo>
                <a:lnTo>
                  <a:pt x="5756" y="0"/>
                </a:lnTo>
                <a:close/>
              </a:path>
            </a:pathLst>
          </a:custGeom>
          <a:solidFill>
            <a:srgbClr val="231F1F"/>
          </a:solidFill>
        </p:spPr>
        <p:txBody>
          <a:bodyPr wrap="square" lIns="0" tIns="0" rIns="0" bIns="0" rtlCol="0"/>
          <a:lstStyle/>
          <a:p>
            <a:endParaRPr/>
          </a:p>
        </p:txBody>
      </p:sp>
      <p:sp>
        <p:nvSpPr>
          <p:cNvPr id="60" name="object 60"/>
          <p:cNvSpPr/>
          <p:nvPr/>
        </p:nvSpPr>
        <p:spPr>
          <a:xfrm>
            <a:off x="1984596" y="1225513"/>
            <a:ext cx="46355" cy="59055"/>
          </a:xfrm>
          <a:custGeom>
            <a:avLst/>
            <a:gdLst/>
            <a:ahLst/>
            <a:cxnLst/>
            <a:rect l="l" t="t" r="r" b="b"/>
            <a:pathLst>
              <a:path w="46355" h="59055">
                <a:moveTo>
                  <a:pt x="42641" y="0"/>
                </a:moveTo>
                <a:lnTo>
                  <a:pt x="0" y="58685"/>
                </a:lnTo>
                <a:lnTo>
                  <a:pt x="5756" y="58685"/>
                </a:lnTo>
                <a:lnTo>
                  <a:pt x="46338" y="2737"/>
                </a:lnTo>
                <a:lnTo>
                  <a:pt x="42641" y="0"/>
                </a:lnTo>
                <a:close/>
              </a:path>
            </a:pathLst>
          </a:custGeom>
          <a:solidFill>
            <a:srgbClr val="231F1F"/>
          </a:solidFill>
        </p:spPr>
        <p:txBody>
          <a:bodyPr wrap="square" lIns="0" tIns="0" rIns="0" bIns="0" rtlCol="0"/>
          <a:lstStyle/>
          <a:p>
            <a:endParaRPr/>
          </a:p>
        </p:txBody>
      </p:sp>
      <p:sp>
        <p:nvSpPr>
          <p:cNvPr id="61" name="object 61"/>
          <p:cNvSpPr/>
          <p:nvPr/>
        </p:nvSpPr>
        <p:spPr>
          <a:xfrm>
            <a:off x="2005844" y="1235111"/>
            <a:ext cx="38735" cy="50800"/>
          </a:xfrm>
          <a:custGeom>
            <a:avLst/>
            <a:gdLst/>
            <a:ahLst/>
            <a:cxnLst/>
            <a:rect l="l" t="t" r="r" b="b"/>
            <a:pathLst>
              <a:path w="38735" h="50800">
                <a:moveTo>
                  <a:pt x="34554" y="0"/>
                </a:moveTo>
                <a:lnTo>
                  <a:pt x="0" y="47713"/>
                </a:lnTo>
                <a:lnTo>
                  <a:pt x="3706" y="50461"/>
                </a:lnTo>
                <a:lnTo>
                  <a:pt x="38395" y="2739"/>
                </a:lnTo>
                <a:lnTo>
                  <a:pt x="34554" y="0"/>
                </a:lnTo>
                <a:close/>
              </a:path>
            </a:pathLst>
          </a:custGeom>
          <a:solidFill>
            <a:srgbClr val="231F1F"/>
          </a:solidFill>
        </p:spPr>
        <p:txBody>
          <a:bodyPr wrap="square" lIns="0" tIns="0" rIns="0" bIns="0" rtlCol="0"/>
          <a:lstStyle/>
          <a:p>
            <a:endParaRPr/>
          </a:p>
        </p:txBody>
      </p:sp>
      <p:sp>
        <p:nvSpPr>
          <p:cNvPr id="62" name="object 62"/>
          <p:cNvSpPr/>
          <p:nvPr/>
        </p:nvSpPr>
        <p:spPr>
          <a:xfrm>
            <a:off x="2077690" y="1202755"/>
            <a:ext cx="77470" cy="29209"/>
          </a:xfrm>
          <a:custGeom>
            <a:avLst/>
            <a:gdLst/>
            <a:ahLst/>
            <a:cxnLst/>
            <a:rect l="l" t="t" r="r" b="b"/>
            <a:pathLst>
              <a:path w="77469" h="29209">
                <a:moveTo>
                  <a:pt x="1508" y="0"/>
                </a:moveTo>
                <a:lnTo>
                  <a:pt x="0" y="4391"/>
                </a:lnTo>
                <a:lnTo>
                  <a:pt x="74863" y="28795"/>
                </a:lnTo>
                <a:lnTo>
                  <a:pt x="77195" y="27016"/>
                </a:lnTo>
                <a:lnTo>
                  <a:pt x="76915" y="24537"/>
                </a:lnTo>
                <a:lnTo>
                  <a:pt x="1508" y="0"/>
                </a:lnTo>
                <a:close/>
              </a:path>
            </a:pathLst>
          </a:custGeom>
          <a:solidFill>
            <a:srgbClr val="231F1F"/>
          </a:solidFill>
        </p:spPr>
        <p:txBody>
          <a:bodyPr wrap="square" lIns="0" tIns="0" rIns="0" bIns="0" rtlCol="0"/>
          <a:lstStyle/>
          <a:p>
            <a:endParaRPr/>
          </a:p>
        </p:txBody>
      </p:sp>
      <p:sp>
        <p:nvSpPr>
          <p:cNvPr id="63" name="object 63"/>
          <p:cNvSpPr/>
          <p:nvPr/>
        </p:nvSpPr>
        <p:spPr>
          <a:xfrm>
            <a:off x="2226741" y="1044575"/>
            <a:ext cx="45085" cy="48895"/>
          </a:xfrm>
          <a:custGeom>
            <a:avLst/>
            <a:gdLst/>
            <a:ahLst/>
            <a:cxnLst/>
            <a:rect l="l" t="t" r="r" b="b"/>
            <a:pathLst>
              <a:path w="45085" h="48894">
                <a:moveTo>
                  <a:pt x="26925" y="0"/>
                </a:moveTo>
                <a:lnTo>
                  <a:pt x="15935" y="0"/>
                </a:lnTo>
                <a:lnTo>
                  <a:pt x="10502" y="2214"/>
                </a:lnTo>
                <a:lnTo>
                  <a:pt x="2105" y="11062"/>
                </a:lnTo>
                <a:lnTo>
                  <a:pt x="0" y="17180"/>
                </a:lnTo>
                <a:lnTo>
                  <a:pt x="22" y="29237"/>
                </a:lnTo>
                <a:lnTo>
                  <a:pt x="18103" y="48761"/>
                </a:lnTo>
                <a:lnTo>
                  <a:pt x="26636" y="48761"/>
                </a:lnTo>
                <a:lnTo>
                  <a:pt x="30449" y="47794"/>
                </a:lnTo>
                <a:lnTo>
                  <a:pt x="37527" y="43916"/>
                </a:lnTo>
                <a:lnTo>
                  <a:pt x="38019" y="43400"/>
                </a:lnTo>
                <a:lnTo>
                  <a:pt x="17904" y="43400"/>
                </a:lnTo>
                <a:lnTo>
                  <a:pt x="14072" y="41773"/>
                </a:lnTo>
                <a:lnTo>
                  <a:pt x="7961" y="35230"/>
                </a:lnTo>
                <a:lnTo>
                  <a:pt x="6434" y="30757"/>
                </a:lnTo>
                <a:lnTo>
                  <a:pt x="6434" y="17994"/>
                </a:lnTo>
                <a:lnTo>
                  <a:pt x="8026" y="12931"/>
                </a:lnTo>
                <a:lnTo>
                  <a:pt x="14389" y="6867"/>
                </a:lnTo>
                <a:lnTo>
                  <a:pt x="18193" y="5358"/>
                </a:lnTo>
                <a:lnTo>
                  <a:pt x="37982" y="5358"/>
                </a:lnTo>
                <a:lnTo>
                  <a:pt x="37833" y="5196"/>
                </a:lnTo>
                <a:lnTo>
                  <a:pt x="30847" y="1038"/>
                </a:lnTo>
                <a:lnTo>
                  <a:pt x="26925" y="0"/>
                </a:lnTo>
                <a:close/>
              </a:path>
              <a:path w="45085" h="48894">
                <a:moveTo>
                  <a:pt x="37982" y="5358"/>
                </a:moveTo>
                <a:lnTo>
                  <a:pt x="25713" y="5358"/>
                </a:lnTo>
                <a:lnTo>
                  <a:pt x="28515" y="6145"/>
                </a:lnTo>
                <a:lnTo>
                  <a:pt x="33513" y="9289"/>
                </a:lnTo>
                <a:lnTo>
                  <a:pt x="35412" y="11504"/>
                </a:lnTo>
                <a:lnTo>
                  <a:pt x="36704" y="14368"/>
                </a:lnTo>
                <a:lnTo>
                  <a:pt x="38006" y="17226"/>
                </a:lnTo>
                <a:lnTo>
                  <a:pt x="38647" y="20579"/>
                </a:lnTo>
                <a:lnTo>
                  <a:pt x="38647" y="30475"/>
                </a:lnTo>
                <a:lnTo>
                  <a:pt x="37139" y="35149"/>
                </a:lnTo>
                <a:lnTo>
                  <a:pt x="31065" y="41748"/>
                </a:lnTo>
                <a:lnTo>
                  <a:pt x="27205" y="43400"/>
                </a:lnTo>
                <a:lnTo>
                  <a:pt x="38019" y="43400"/>
                </a:lnTo>
                <a:lnTo>
                  <a:pt x="40255" y="41051"/>
                </a:lnTo>
                <a:lnTo>
                  <a:pt x="44115" y="33513"/>
                </a:lnTo>
                <a:lnTo>
                  <a:pt x="45082" y="29237"/>
                </a:lnTo>
                <a:lnTo>
                  <a:pt x="45082" y="19748"/>
                </a:lnTo>
                <a:lnTo>
                  <a:pt x="44170" y="15525"/>
                </a:lnTo>
                <a:lnTo>
                  <a:pt x="40500" y="8098"/>
                </a:lnTo>
                <a:lnTo>
                  <a:pt x="37982" y="5358"/>
                </a:lnTo>
                <a:close/>
              </a:path>
            </a:pathLst>
          </a:custGeom>
          <a:solidFill>
            <a:srgbClr val="231F1F"/>
          </a:solidFill>
        </p:spPr>
        <p:txBody>
          <a:bodyPr wrap="square" lIns="0" tIns="0" rIns="0" bIns="0" rtlCol="0"/>
          <a:lstStyle/>
          <a:p>
            <a:endParaRPr/>
          </a:p>
        </p:txBody>
      </p:sp>
      <p:sp>
        <p:nvSpPr>
          <p:cNvPr id="64" name="object 64"/>
          <p:cNvSpPr/>
          <p:nvPr/>
        </p:nvSpPr>
        <p:spPr>
          <a:xfrm>
            <a:off x="2241126"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5" name="object 65"/>
          <p:cNvSpPr/>
          <p:nvPr/>
        </p:nvSpPr>
        <p:spPr>
          <a:xfrm>
            <a:off x="2257441"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6" name="object 66"/>
          <p:cNvSpPr/>
          <p:nvPr/>
        </p:nvSpPr>
        <p:spPr>
          <a:xfrm>
            <a:off x="2419304" y="1371980"/>
            <a:ext cx="37465" cy="47625"/>
          </a:xfrm>
          <a:custGeom>
            <a:avLst/>
            <a:gdLst/>
            <a:ahLst/>
            <a:cxnLst/>
            <a:rect l="l" t="t" r="r" b="b"/>
            <a:pathLst>
              <a:path w="37464" h="47625">
                <a:moveTo>
                  <a:pt x="6416" y="0"/>
                </a:moveTo>
                <a:lnTo>
                  <a:pt x="0" y="0"/>
                </a:lnTo>
                <a:lnTo>
                  <a:pt x="0" y="47125"/>
                </a:lnTo>
                <a:lnTo>
                  <a:pt x="5999" y="47125"/>
                </a:lnTo>
                <a:lnTo>
                  <a:pt x="5999" y="10139"/>
                </a:lnTo>
                <a:lnTo>
                  <a:pt x="13185" y="10139"/>
                </a:lnTo>
                <a:lnTo>
                  <a:pt x="6416" y="0"/>
                </a:lnTo>
                <a:close/>
              </a:path>
              <a:path w="37464" h="47625">
                <a:moveTo>
                  <a:pt x="13185" y="10139"/>
                </a:moveTo>
                <a:lnTo>
                  <a:pt x="5999" y="10139"/>
                </a:lnTo>
                <a:lnTo>
                  <a:pt x="30692" y="47125"/>
                </a:lnTo>
                <a:lnTo>
                  <a:pt x="37111" y="47125"/>
                </a:lnTo>
                <a:lnTo>
                  <a:pt x="37111" y="36983"/>
                </a:lnTo>
                <a:lnTo>
                  <a:pt x="31109" y="36983"/>
                </a:lnTo>
                <a:lnTo>
                  <a:pt x="13185" y="10139"/>
                </a:lnTo>
                <a:close/>
              </a:path>
              <a:path w="37464" h="47625">
                <a:moveTo>
                  <a:pt x="37111" y="0"/>
                </a:moveTo>
                <a:lnTo>
                  <a:pt x="31109" y="0"/>
                </a:lnTo>
                <a:lnTo>
                  <a:pt x="31109" y="36983"/>
                </a:lnTo>
                <a:lnTo>
                  <a:pt x="37111" y="36983"/>
                </a:lnTo>
                <a:lnTo>
                  <a:pt x="37111" y="0"/>
                </a:lnTo>
                <a:close/>
              </a:path>
            </a:pathLst>
          </a:custGeom>
          <a:solidFill>
            <a:srgbClr val="231F1F"/>
          </a:solidFill>
        </p:spPr>
        <p:txBody>
          <a:bodyPr wrap="square" lIns="0" tIns="0" rIns="0" bIns="0" rtlCol="0"/>
          <a:lstStyle/>
          <a:p>
            <a:endParaRPr/>
          </a:p>
        </p:txBody>
      </p:sp>
      <p:sp>
        <p:nvSpPr>
          <p:cNvPr id="67" name="object 67"/>
          <p:cNvSpPr/>
          <p:nvPr/>
        </p:nvSpPr>
        <p:spPr>
          <a:xfrm>
            <a:off x="2467132" y="1371980"/>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68" name="object 68"/>
          <p:cNvSpPr/>
          <p:nvPr/>
        </p:nvSpPr>
        <p:spPr>
          <a:xfrm>
            <a:off x="2510155" y="1395977"/>
            <a:ext cx="23495" cy="35560"/>
          </a:xfrm>
          <a:custGeom>
            <a:avLst/>
            <a:gdLst/>
            <a:ahLst/>
            <a:cxnLst/>
            <a:rect l="l" t="t" r="r" b="b"/>
            <a:pathLst>
              <a:path w="23494" h="35559">
                <a:moveTo>
                  <a:pt x="21235" y="3595"/>
                </a:moveTo>
                <a:lnTo>
                  <a:pt x="14243" y="3595"/>
                </a:lnTo>
                <a:lnTo>
                  <a:pt x="15844" y="4183"/>
                </a:lnTo>
                <a:lnTo>
                  <a:pt x="18311" y="6552"/>
                </a:lnTo>
                <a:lnTo>
                  <a:pt x="18936" y="7989"/>
                </a:lnTo>
                <a:lnTo>
                  <a:pt x="18936" y="11351"/>
                </a:lnTo>
                <a:lnTo>
                  <a:pt x="6633" y="24438"/>
                </a:lnTo>
                <a:lnTo>
                  <a:pt x="4745" y="26220"/>
                </a:lnTo>
                <a:lnTo>
                  <a:pt x="2105" y="29302"/>
                </a:lnTo>
                <a:lnTo>
                  <a:pt x="1147" y="30873"/>
                </a:lnTo>
                <a:lnTo>
                  <a:pt x="550" y="32465"/>
                </a:lnTo>
                <a:lnTo>
                  <a:pt x="180" y="33423"/>
                </a:lnTo>
                <a:lnTo>
                  <a:pt x="0" y="34427"/>
                </a:lnTo>
                <a:lnTo>
                  <a:pt x="37" y="35475"/>
                </a:lnTo>
                <a:lnTo>
                  <a:pt x="23427" y="35475"/>
                </a:lnTo>
                <a:lnTo>
                  <a:pt x="23427" y="31317"/>
                </a:lnTo>
                <a:lnTo>
                  <a:pt x="6073" y="31317"/>
                </a:lnTo>
                <a:lnTo>
                  <a:pt x="6561" y="30530"/>
                </a:lnTo>
                <a:lnTo>
                  <a:pt x="7177" y="29744"/>
                </a:lnTo>
                <a:lnTo>
                  <a:pt x="8658" y="28189"/>
                </a:lnTo>
                <a:lnTo>
                  <a:pt x="10340" y="26708"/>
                </a:lnTo>
                <a:lnTo>
                  <a:pt x="16053" y="21881"/>
                </a:lnTo>
                <a:lnTo>
                  <a:pt x="18286" y="19810"/>
                </a:lnTo>
                <a:lnTo>
                  <a:pt x="20979" y="16784"/>
                </a:lnTo>
                <a:lnTo>
                  <a:pt x="21946" y="15345"/>
                </a:lnTo>
                <a:lnTo>
                  <a:pt x="23103" y="12617"/>
                </a:lnTo>
                <a:lnTo>
                  <a:pt x="23392" y="11224"/>
                </a:lnTo>
                <a:lnTo>
                  <a:pt x="23392" y="7031"/>
                </a:lnTo>
                <a:lnTo>
                  <a:pt x="22397" y="4699"/>
                </a:lnTo>
                <a:lnTo>
                  <a:pt x="21235" y="3595"/>
                </a:lnTo>
                <a:close/>
              </a:path>
              <a:path w="23494" h="35559">
                <a:moveTo>
                  <a:pt x="15754" y="0"/>
                </a:moveTo>
                <a:lnTo>
                  <a:pt x="8984" y="0"/>
                </a:lnTo>
                <a:lnTo>
                  <a:pt x="6309" y="867"/>
                </a:lnTo>
                <a:lnTo>
                  <a:pt x="2304" y="4363"/>
                </a:lnTo>
                <a:lnTo>
                  <a:pt x="1156" y="6904"/>
                </a:lnTo>
                <a:lnTo>
                  <a:pt x="849" y="10238"/>
                </a:lnTo>
                <a:lnTo>
                  <a:pt x="5305" y="10710"/>
                </a:lnTo>
                <a:lnTo>
                  <a:pt x="5324" y="8487"/>
                </a:lnTo>
                <a:lnTo>
                  <a:pt x="5955" y="6742"/>
                </a:lnTo>
                <a:lnTo>
                  <a:pt x="8477" y="4229"/>
                </a:lnTo>
                <a:lnTo>
                  <a:pt x="10150" y="3595"/>
                </a:lnTo>
                <a:lnTo>
                  <a:pt x="21235" y="3595"/>
                </a:lnTo>
                <a:lnTo>
                  <a:pt x="18438" y="939"/>
                </a:lnTo>
                <a:lnTo>
                  <a:pt x="15754" y="0"/>
                </a:lnTo>
                <a:close/>
              </a:path>
            </a:pathLst>
          </a:custGeom>
          <a:solidFill>
            <a:srgbClr val="231F1F"/>
          </a:solidFill>
        </p:spPr>
        <p:txBody>
          <a:bodyPr wrap="square" lIns="0" tIns="0" rIns="0" bIns="0" rtlCol="0"/>
          <a:lstStyle/>
          <a:p>
            <a:endParaRPr/>
          </a:p>
        </p:txBody>
      </p:sp>
      <p:sp>
        <p:nvSpPr>
          <p:cNvPr id="69" name="object 69"/>
          <p:cNvSpPr/>
          <p:nvPr/>
        </p:nvSpPr>
        <p:spPr>
          <a:xfrm>
            <a:off x="2343408" y="1337254"/>
            <a:ext cx="67945" cy="41910"/>
          </a:xfrm>
          <a:custGeom>
            <a:avLst/>
            <a:gdLst/>
            <a:ahLst/>
            <a:cxnLst/>
            <a:rect l="l" t="t" r="r" b="b"/>
            <a:pathLst>
              <a:path w="67944" h="41909">
                <a:moveTo>
                  <a:pt x="2332" y="0"/>
                </a:moveTo>
                <a:lnTo>
                  <a:pt x="0" y="1372"/>
                </a:lnTo>
                <a:lnTo>
                  <a:pt x="0" y="3975"/>
                </a:lnTo>
                <a:lnTo>
                  <a:pt x="65119" y="41549"/>
                </a:lnTo>
                <a:lnTo>
                  <a:pt x="67452" y="37571"/>
                </a:lnTo>
                <a:lnTo>
                  <a:pt x="2332" y="0"/>
                </a:lnTo>
                <a:close/>
              </a:path>
            </a:pathLst>
          </a:custGeom>
          <a:solidFill>
            <a:srgbClr val="231F1F"/>
          </a:solidFill>
        </p:spPr>
        <p:txBody>
          <a:bodyPr wrap="square" lIns="0" tIns="0" rIns="0" bIns="0" rtlCol="0"/>
          <a:lstStyle/>
          <a:p>
            <a:endParaRPr/>
          </a:p>
        </p:txBody>
      </p:sp>
      <p:sp>
        <p:nvSpPr>
          <p:cNvPr id="70" name="object 70"/>
          <p:cNvSpPr/>
          <p:nvPr/>
        </p:nvSpPr>
        <p:spPr>
          <a:xfrm>
            <a:off x="1067872" y="1212318"/>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1" name="object 71"/>
          <p:cNvSpPr/>
          <p:nvPr/>
        </p:nvSpPr>
        <p:spPr>
          <a:xfrm>
            <a:off x="971370" y="1379761"/>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2" name="object 72"/>
          <p:cNvSpPr/>
          <p:nvPr/>
        </p:nvSpPr>
        <p:spPr>
          <a:xfrm>
            <a:off x="1087044" y="1266926"/>
            <a:ext cx="0" cy="80010"/>
          </a:xfrm>
          <a:custGeom>
            <a:avLst/>
            <a:gdLst/>
            <a:ahLst/>
            <a:cxnLst/>
            <a:rect l="l" t="t" r="r" b="b"/>
            <a:pathLst>
              <a:path h="80009">
                <a:moveTo>
                  <a:pt x="0" y="0"/>
                </a:moveTo>
                <a:lnTo>
                  <a:pt x="0" y="79926"/>
                </a:lnTo>
              </a:path>
            </a:pathLst>
          </a:custGeom>
          <a:ln w="4773">
            <a:solidFill>
              <a:srgbClr val="231F1F"/>
            </a:solidFill>
          </a:ln>
        </p:spPr>
        <p:txBody>
          <a:bodyPr wrap="square" lIns="0" tIns="0" rIns="0" bIns="0" rtlCol="0"/>
          <a:lstStyle/>
          <a:p>
            <a:endParaRPr/>
          </a:p>
        </p:txBody>
      </p:sp>
      <p:sp>
        <p:nvSpPr>
          <p:cNvPr id="73" name="object 73"/>
          <p:cNvSpPr/>
          <p:nvPr/>
        </p:nvSpPr>
        <p:spPr>
          <a:xfrm>
            <a:off x="1018206" y="1344186"/>
            <a:ext cx="71755" cy="43180"/>
          </a:xfrm>
          <a:custGeom>
            <a:avLst/>
            <a:gdLst/>
            <a:ahLst/>
            <a:cxnLst/>
            <a:rect l="l" t="t" r="r" b="b"/>
            <a:pathLst>
              <a:path w="71755" h="43180">
                <a:moveTo>
                  <a:pt x="66450" y="0"/>
                </a:moveTo>
                <a:lnTo>
                  <a:pt x="0" y="38485"/>
                </a:lnTo>
                <a:lnTo>
                  <a:pt x="2397" y="42560"/>
                </a:lnTo>
                <a:lnTo>
                  <a:pt x="71223" y="2665"/>
                </a:lnTo>
                <a:lnTo>
                  <a:pt x="66450" y="0"/>
                </a:lnTo>
                <a:close/>
              </a:path>
            </a:pathLst>
          </a:custGeom>
          <a:solidFill>
            <a:srgbClr val="231F1F"/>
          </a:solidFill>
        </p:spPr>
        <p:txBody>
          <a:bodyPr wrap="square" lIns="0" tIns="0" rIns="0" bIns="0" rtlCol="0"/>
          <a:lstStyle/>
          <a:p>
            <a:endParaRPr/>
          </a:p>
        </p:txBody>
      </p:sp>
      <p:sp>
        <p:nvSpPr>
          <p:cNvPr id="74" name="object 74"/>
          <p:cNvSpPr/>
          <p:nvPr/>
        </p:nvSpPr>
        <p:spPr>
          <a:xfrm>
            <a:off x="1009784" y="1333793"/>
            <a:ext cx="62230" cy="38735"/>
          </a:xfrm>
          <a:custGeom>
            <a:avLst/>
            <a:gdLst/>
            <a:ahLst/>
            <a:cxnLst/>
            <a:rect l="l" t="t" r="r" b="b"/>
            <a:pathLst>
              <a:path w="62230" h="38734">
                <a:moveTo>
                  <a:pt x="59272" y="0"/>
                </a:moveTo>
                <a:lnTo>
                  <a:pt x="0" y="34417"/>
                </a:lnTo>
                <a:lnTo>
                  <a:pt x="2385" y="38483"/>
                </a:lnTo>
                <a:lnTo>
                  <a:pt x="61667" y="4074"/>
                </a:lnTo>
                <a:lnTo>
                  <a:pt x="59272" y="0"/>
                </a:lnTo>
                <a:close/>
              </a:path>
            </a:pathLst>
          </a:custGeom>
          <a:solidFill>
            <a:srgbClr val="231F1F"/>
          </a:solidFill>
        </p:spPr>
        <p:txBody>
          <a:bodyPr wrap="square" lIns="0" tIns="0" rIns="0" bIns="0" rtlCol="0"/>
          <a:lstStyle/>
          <a:p>
            <a:endParaRPr/>
          </a:p>
        </p:txBody>
      </p:sp>
      <p:sp>
        <p:nvSpPr>
          <p:cNvPr id="75" name="object 75"/>
          <p:cNvSpPr/>
          <p:nvPr/>
        </p:nvSpPr>
        <p:spPr>
          <a:xfrm>
            <a:off x="893469" y="1344186"/>
            <a:ext cx="69215" cy="43180"/>
          </a:xfrm>
          <a:custGeom>
            <a:avLst/>
            <a:gdLst/>
            <a:ahLst/>
            <a:cxnLst/>
            <a:rect l="l" t="t" r="r" b="b"/>
            <a:pathLst>
              <a:path w="69215" h="43180">
                <a:moveTo>
                  <a:pt x="2667" y="0"/>
                </a:moveTo>
                <a:lnTo>
                  <a:pt x="279" y="1265"/>
                </a:lnTo>
                <a:lnTo>
                  <a:pt x="0" y="3931"/>
                </a:lnTo>
                <a:lnTo>
                  <a:pt x="66721" y="42560"/>
                </a:lnTo>
                <a:lnTo>
                  <a:pt x="69115" y="38349"/>
                </a:lnTo>
                <a:lnTo>
                  <a:pt x="2667" y="0"/>
                </a:lnTo>
                <a:close/>
              </a:path>
            </a:pathLst>
          </a:custGeom>
          <a:solidFill>
            <a:srgbClr val="231F1F"/>
          </a:solidFill>
        </p:spPr>
        <p:txBody>
          <a:bodyPr wrap="square" lIns="0" tIns="0" rIns="0" bIns="0" rtlCol="0"/>
          <a:lstStyle/>
          <a:p>
            <a:endParaRPr/>
          </a:p>
        </p:txBody>
      </p:sp>
      <p:sp>
        <p:nvSpPr>
          <p:cNvPr id="76" name="object 76"/>
          <p:cNvSpPr/>
          <p:nvPr/>
        </p:nvSpPr>
        <p:spPr>
          <a:xfrm>
            <a:off x="893750" y="1234054"/>
            <a:ext cx="0" cy="111760"/>
          </a:xfrm>
          <a:custGeom>
            <a:avLst/>
            <a:gdLst/>
            <a:ahLst/>
            <a:cxnLst/>
            <a:rect l="l" t="t" r="r" b="b"/>
            <a:pathLst>
              <a:path h="111759">
                <a:moveTo>
                  <a:pt x="0" y="0"/>
                </a:moveTo>
                <a:lnTo>
                  <a:pt x="0" y="111398"/>
                </a:lnTo>
              </a:path>
            </a:pathLst>
          </a:custGeom>
          <a:ln w="4773">
            <a:solidFill>
              <a:srgbClr val="231F1F"/>
            </a:solidFill>
          </a:ln>
        </p:spPr>
        <p:txBody>
          <a:bodyPr wrap="square" lIns="0" tIns="0" rIns="0" bIns="0" rtlCol="0"/>
          <a:lstStyle/>
          <a:p>
            <a:endParaRPr/>
          </a:p>
        </p:txBody>
      </p:sp>
      <p:sp>
        <p:nvSpPr>
          <p:cNvPr id="77" name="object 77"/>
          <p:cNvSpPr/>
          <p:nvPr/>
        </p:nvSpPr>
        <p:spPr>
          <a:xfrm>
            <a:off x="910466" y="1243607"/>
            <a:ext cx="0" cy="92710"/>
          </a:xfrm>
          <a:custGeom>
            <a:avLst/>
            <a:gdLst/>
            <a:ahLst/>
            <a:cxnLst/>
            <a:rect l="l" t="t" r="r" b="b"/>
            <a:pathLst>
              <a:path h="92709">
                <a:moveTo>
                  <a:pt x="0" y="0"/>
                </a:moveTo>
                <a:lnTo>
                  <a:pt x="0" y="92291"/>
                </a:lnTo>
              </a:path>
            </a:pathLst>
          </a:custGeom>
          <a:ln w="4780">
            <a:solidFill>
              <a:srgbClr val="231F1F"/>
            </a:solidFill>
          </a:ln>
        </p:spPr>
        <p:txBody>
          <a:bodyPr wrap="square" lIns="0" tIns="0" rIns="0" bIns="0" rtlCol="0"/>
          <a:lstStyle/>
          <a:p>
            <a:endParaRPr/>
          </a:p>
        </p:txBody>
      </p:sp>
      <p:sp>
        <p:nvSpPr>
          <p:cNvPr id="78" name="object 78"/>
          <p:cNvSpPr/>
          <p:nvPr/>
        </p:nvSpPr>
        <p:spPr>
          <a:xfrm>
            <a:off x="893469" y="1176886"/>
            <a:ext cx="97155" cy="59055"/>
          </a:xfrm>
          <a:custGeom>
            <a:avLst/>
            <a:gdLst/>
            <a:ahLst/>
            <a:cxnLst/>
            <a:rect l="l" t="t" r="r" b="b"/>
            <a:pathLst>
              <a:path w="97155" h="59055">
                <a:moveTo>
                  <a:pt x="94676" y="0"/>
                </a:moveTo>
                <a:lnTo>
                  <a:pt x="0" y="54501"/>
                </a:lnTo>
                <a:lnTo>
                  <a:pt x="279" y="57167"/>
                </a:lnTo>
                <a:lnTo>
                  <a:pt x="2667" y="58433"/>
                </a:lnTo>
                <a:lnTo>
                  <a:pt x="97071" y="4067"/>
                </a:lnTo>
                <a:lnTo>
                  <a:pt x="97071" y="1402"/>
                </a:lnTo>
                <a:lnTo>
                  <a:pt x="94676" y="0"/>
                </a:lnTo>
                <a:close/>
              </a:path>
            </a:pathLst>
          </a:custGeom>
          <a:solidFill>
            <a:srgbClr val="231F1F"/>
          </a:solidFill>
        </p:spPr>
        <p:txBody>
          <a:bodyPr wrap="square" lIns="0" tIns="0" rIns="0" bIns="0" rtlCol="0"/>
          <a:lstStyle/>
          <a:p>
            <a:endParaRPr/>
          </a:p>
        </p:txBody>
      </p:sp>
      <p:sp>
        <p:nvSpPr>
          <p:cNvPr id="79" name="object 79"/>
          <p:cNvSpPr/>
          <p:nvPr/>
        </p:nvSpPr>
        <p:spPr>
          <a:xfrm>
            <a:off x="990540" y="1176886"/>
            <a:ext cx="69215" cy="42545"/>
          </a:xfrm>
          <a:custGeom>
            <a:avLst/>
            <a:gdLst/>
            <a:ahLst/>
            <a:cxnLst/>
            <a:rect l="l" t="t" r="r" b="b"/>
            <a:pathLst>
              <a:path w="69215" h="42544">
                <a:moveTo>
                  <a:pt x="2387" y="0"/>
                </a:moveTo>
                <a:lnTo>
                  <a:pt x="0" y="1402"/>
                </a:lnTo>
                <a:lnTo>
                  <a:pt x="0" y="4067"/>
                </a:lnTo>
                <a:lnTo>
                  <a:pt x="66297" y="42416"/>
                </a:lnTo>
                <a:lnTo>
                  <a:pt x="68692" y="38339"/>
                </a:lnTo>
                <a:lnTo>
                  <a:pt x="2387" y="0"/>
                </a:lnTo>
                <a:close/>
              </a:path>
            </a:pathLst>
          </a:custGeom>
          <a:solidFill>
            <a:srgbClr val="231F1F"/>
          </a:solidFill>
        </p:spPr>
        <p:txBody>
          <a:bodyPr wrap="square" lIns="0" tIns="0" rIns="0" bIns="0" rtlCol="0"/>
          <a:lstStyle/>
          <a:p>
            <a:endParaRPr/>
          </a:p>
        </p:txBody>
      </p:sp>
      <p:sp>
        <p:nvSpPr>
          <p:cNvPr id="80" name="object 80"/>
          <p:cNvSpPr/>
          <p:nvPr/>
        </p:nvSpPr>
        <p:spPr>
          <a:xfrm>
            <a:off x="989277" y="1195568"/>
            <a:ext cx="61594" cy="38735"/>
          </a:xfrm>
          <a:custGeom>
            <a:avLst/>
            <a:gdLst/>
            <a:ahLst/>
            <a:cxnLst/>
            <a:rect l="l" t="t" r="r" b="b"/>
            <a:pathLst>
              <a:path w="61594" h="38734">
                <a:moveTo>
                  <a:pt x="2385" y="0"/>
                </a:moveTo>
                <a:lnTo>
                  <a:pt x="0" y="4067"/>
                </a:lnTo>
                <a:lnTo>
                  <a:pt x="59136" y="38205"/>
                </a:lnTo>
                <a:lnTo>
                  <a:pt x="61521" y="34128"/>
                </a:lnTo>
                <a:lnTo>
                  <a:pt x="2385" y="0"/>
                </a:lnTo>
                <a:close/>
              </a:path>
            </a:pathLst>
          </a:custGeom>
          <a:solidFill>
            <a:srgbClr val="231F1F"/>
          </a:solidFill>
        </p:spPr>
        <p:txBody>
          <a:bodyPr wrap="square" lIns="0" tIns="0" rIns="0" bIns="0" rtlCol="0"/>
          <a:lstStyle/>
          <a:p>
            <a:endParaRPr/>
          </a:p>
        </p:txBody>
      </p:sp>
      <p:sp>
        <p:nvSpPr>
          <p:cNvPr id="81" name="object 81"/>
          <p:cNvSpPr/>
          <p:nvPr/>
        </p:nvSpPr>
        <p:spPr>
          <a:xfrm>
            <a:off x="768669" y="1358268"/>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2" name="object 82"/>
          <p:cNvSpPr/>
          <p:nvPr/>
        </p:nvSpPr>
        <p:spPr>
          <a:xfrm>
            <a:off x="768976" y="1414314"/>
            <a:ext cx="38100" cy="48895"/>
          </a:xfrm>
          <a:custGeom>
            <a:avLst/>
            <a:gdLst/>
            <a:ahLst/>
            <a:cxnLst/>
            <a:rect l="l" t="t" r="r" b="b"/>
            <a:pathLst>
              <a:path w="38100" h="48894">
                <a:moveTo>
                  <a:pt x="6406" y="0"/>
                </a:moveTo>
                <a:lnTo>
                  <a:pt x="0" y="0"/>
                </a:lnTo>
                <a:lnTo>
                  <a:pt x="0" y="48293"/>
                </a:lnTo>
                <a:lnTo>
                  <a:pt x="6406" y="48293"/>
                </a:lnTo>
                <a:lnTo>
                  <a:pt x="6406" y="25551"/>
                </a:lnTo>
                <a:lnTo>
                  <a:pt x="37796" y="25551"/>
                </a:lnTo>
                <a:lnTo>
                  <a:pt x="37796" y="19850"/>
                </a:lnTo>
                <a:lnTo>
                  <a:pt x="6406" y="19850"/>
                </a:lnTo>
                <a:lnTo>
                  <a:pt x="6406" y="0"/>
                </a:lnTo>
                <a:close/>
              </a:path>
              <a:path w="38100" h="48894">
                <a:moveTo>
                  <a:pt x="37796" y="25551"/>
                </a:moveTo>
                <a:lnTo>
                  <a:pt x="31389" y="25551"/>
                </a:lnTo>
                <a:lnTo>
                  <a:pt x="31389" y="48293"/>
                </a:lnTo>
                <a:lnTo>
                  <a:pt x="37796" y="48293"/>
                </a:lnTo>
                <a:lnTo>
                  <a:pt x="37796" y="25551"/>
                </a:lnTo>
                <a:close/>
              </a:path>
              <a:path w="38100" h="48894">
                <a:moveTo>
                  <a:pt x="37796" y="0"/>
                </a:moveTo>
                <a:lnTo>
                  <a:pt x="31389" y="0"/>
                </a:lnTo>
                <a:lnTo>
                  <a:pt x="31389" y="19850"/>
                </a:lnTo>
                <a:lnTo>
                  <a:pt x="37796" y="19850"/>
                </a:lnTo>
                <a:lnTo>
                  <a:pt x="37796" y="0"/>
                </a:lnTo>
                <a:close/>
              </a:path>
            </a:pathLst>
          </a:custGeom>
          <a:solidFill>
            <a:srgbClr val="231F1F"/>
          </a:solidFill>
        </p:spPr>
        <p:txBody>
          <a:bodyPr wrap="square" lIns="0" tIns="0" rIns="0" bIns="0" rtlCol="0"/>
          <a:lstStyle/>
          <a:p>
            <a:endParaRPr/>
          </a:p>
        </p:txBody>
      </p:sp>
      <p:sp>
        <p:nvSpPr>
          <p:cNvPr id="83" name="object 83"/>
          <p:cNvSpPr/>
          <p:nvPr/>
        </p:nvSpPr>
        <p:spPr>
          <a:xfrm>
            <a:off x="768669" y="1177763"/>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4" name="object 84"/>
          <p:cNvSpPr/>
          <p:nvPr/>
        </p:nvSpPr>
        <p:spPr>
          <a:xfrm>
            <a:off x="814808" y="1343761"/>
            <a:ext cx="79375" cy="29845"/>
          </a:xfrm>
          <a:custGeom>
            <a:avLst/>
            <a:gdLst/>
            <a:ahLst/>
            <a:cxnLst/>
            <a:rect l="l" t="t" r="r" b="b"/>
            <a:pathLst>
              <a:path w="79375" h="29844">
                <a:moveTo>
                  <a:pt x="76554" y="0"/>
                </a:moveTo>
                <a:lnTo>
                  <a:pt x="0" y="25010"/>
                </a:lnTo>
                <a:lnTo>
                  <a:pt x="1402" y="29501"/>
                </a:lnTo>
                <a:lnTo>
                  <a:pt x="78660" y="4356"/>
                </a:lnTo>
                <a:lnTo>
                  <a:pt x="78940" y="1691"/>
                </a:lnTo>
                <a:lnTo>
                  <a:pt x="76554" y="0"/>
                </a:lnTo>
                <a:close/>
              </a:path>
            </a:pathLst>
          </a:custGeom>
          <a:solidFill>
            <a:srgbClr val="231F1F"/>
          </a:solidFill>
        </p:spPr>
        <p:txBody>
          <a:bodyPr wrap="square" lIns="0" tIns="0" rIns="0" bIns="0" rtlCol="0"/>
          <a:lstStyle/>
          <a:p>
            <a:endParaRPr/>
          </a:p>
        </p:txBody>
      </p:sp>
      <p:sp>
        <p:nvSpPr>
          <p:cNvPr id="85" name="object 85"/>
          <p:cNvSpPr/>
          <p:nvPr/>
        </p:nvSpPr>
        <p:spPr>
          <a:xfrm>
            <a:off x="719283" y="1289821"/>
            <a:ext cx="50165" cy="63500"/>
          </a:xfrm>
          <a:custGeom>
            <a:avLst/>
            <a:gdLst/>
            <a:ahLst/>
            <a:cxnLst/>
            <a:rect l="l" t="t" r="r" b="b"/>
            <a:pathLst>
              <a:path w="50165" h="63500">
                <a:moveTo>
                  <a:pt x="5902" y="0"/>
                </a:moveTo>
                <a:lnTo>
                  <a:pt x="0" y="0"/>
                </a:lnTo>
                <a:lnTo>
                  <a:pt x="45933" y="63076"/>
                </a:lnTo>
                <a:lnTo>
                  <a:pt x="49728" y="60267"/>
                </a:lnTo>
                <a:lnTo>
                  <a:pt x="5902" y="0"/>
                </a:lnTo>
                <a:close/>
              </a:path>
            </a:pathLst>
          </a:custGeom>
          <a:solidFill>
            <a:srgbClr val="231F1F"/>
          </a:solidFill>
        </p:spPr>
        <p:txBody>
          <a:bodyPr wrap="square" lIns="0" tIns="0" rIns="0" bIns="0" rtlCol="0"/>
          <a:lstStyle/>
          <a:p>
            <a:endParaRPr/>
          </a:p>
        </p:txBody>
      </p:sp>
      <p:sp>
        <p:nvSpPr>
          <p:cNvPr id="86" name="object 86"/>
          <p:cNvSpPr/>
          <p:nvPr/>
        </p:nvSpPr>
        <p:spPr>
          <a:xfrm>
            <a:off x="719283" y="1229842"/>
            <a:ext cx="47625" cy="60325"/>
          </a:xfrm>
          <a:custGeom>
            <a:avLst/>
            <a:gdLst/>
            <a:ahLst/>
            <a:cxnLst/>
            <a:rect l="l" t="t" r="r" b="b"/>
            <a:pathLst>
              <a:path w="47625" h="60325">
                <a:moveTo>
                  <a:pt x="43545" y="0"/>
                </a:moveTo>
                <a:lnTo>
                  <a:pt x="0" y="59978"/>
                </a:lnTo>
                <a:lnTo>
                  <a:pt x="5902" y="59978"/>
                </a:lnTo>
                <a:lnTo>
                  <a:pt x="47479" y="2811"/>
                </a:lnTo>
                <a:lnTo>
                  <a:pt x="43545" y="0"/>
                </a:lnTo>
                <a:close/>
              </a:path>
            </a:pathLst>
          </a:custGeom>
          <a:solidFill>
            <a:srgbClr val="231F1F"/>
          </a:solidFill>
        </p:spPr>
        <p:txBody>
          <a:bodyPr wrap="square" lIns="0" tIns="0" rIns="0" bIns="0" rtlCol="0"/>
          <a:lstStyle/>
          <a:p>
            <a:endParaRPr/>
          </a:p>
        </p:txBody>
      </p:sp>
      <p:sp>
        <p:nvSpPr>
          <p:cNvPr id="87" name="object 87"/>
          <p:cNvSpPr/>
          <p:nvPr/>
        </p:nvSpPr>
        <p:spPr>
          <a:xfrm>
            <a:off x="741056" y="1239676"/>
            <a:ext cx="39370" cy="52069"/>
          </a:xfrm>
          <a:custGeom>
            <a:avLst/>
            <a:gdLst/>
            <a:ahLst/>
            <a:cxnLst/>
            <a:rect l="l" t="t" r="r" b="b"/>
            <a:pathLst>
              <a:path w="39370" h="52069">
                <a:moveTo>
                  <a:pt x="35403" y="0"/>
                </a:moveTo>
                <a:lnTo>
                  <a:pt x="0" y="48742"/>
                </a:lnTo>
                <a:lnTo>
                  <a:pt x="3796" y="51554"/>
                </a:lnTo>
                <a:lnTo>
                  <a:pt x="39191" y="2811"/>
                </a:lnTo>
                <a:lnTo>
                  <a:pt x="35403" y="0"/>
                </a:lnTo>
                <a:close/>
              </a:path>
            </a:pathLst>
          </a:custGeom>
          <a:solidFill>
            <a:srgbClr val="231F1F"/>
          </a:solidFill>
        </p:spPr>
        <p:txBody>
          <a:bodyPr wrap="square" lIns="0" tIns="0" rIns="0" bIns="0" rtlCol="0"/>
          <a:lstStyle/>
          <a:p>
            <a:endParaRPr/>
          </a:p>
        </p:txBody>
      </p:sp>
      <p:sp>
        <p:nvSpPr>
          <p:cNvPr id="88" name="object 88"/>
          <p:cNvSpPr/>
          <p:nvPr/>
        </p:nvSpPr>
        <p:spPr>
          <a:xfrm>
            <a:off x="814808" y="1206244"/>
            <a:ext cx="79375" cy="29845"/>
          </a:xfrm>
          <a:custGeom>
            <a:avLst/>
            <a:gdLst/>
            <a:ahLst/>
            <a:cxnLst/>
            <a:rect l="l" t="t" r="r" b="b"/>
            <a:pathLst>
              <a:path w="79375" h="29844">
                <a:moveTo>
                  <a:pt x="1536" y="0"/>
                </a:moveTo>
                <a:lnTo>
                  <a:pt x="0" y="4636"/>
                </a:lnTo>
                <a:lnTo>
                  <a:pt x="76554" y="29501"/>
                </a:lnTo>
                <a:lnTo>
                  <a:pt x="78940" y="27809"/>
                </a:lnTo>
                <a:lnTo>
                  <a:pt x="78660" y="25144"/>
                </a:lnTo>
                <a:lnTo>
                  <a:pt x="1536" y="0"/>
                </a:lnTo>
                <a:close/>
              </a:path>
            </a:pathLst>
          </a:custGeom>
          <a:solidFill>
            <a:srgbClr val="231F1F"/>
          </a:solidFill>
        </p:spPr>
        <p:txBody>
          <a:bodyPr wrap="square" lIns="0" tIns="0" rIns="0" bIns="0" rtlCol="0"/>
          <a:lstStyle/>
          <a:p>
            <a:endParaRPr/>
          </a:p>
        </p:txBody>
      </p:sp>
      <p:sp>
        <p:nvSpPr>
          <p:cNvPr id="89" name="object 89"/>
          <p:cNvSpPr/>
          <p:nvPr/>
        </p:nvSpPr>
        <p:spPr>
          <a:xfrm>
            <a:off x="971370" y="1045017"/>
            <a:ext cx="38100" cy="48895"/>
          </a:xfrm>
          <a:custGeom>
            <a:avLst/>
            <a:gdLst/>
            <a:ahLst/>
            <a:cxnLst/>
            <a:rect l="l" t="t" r="r" b="b"/>
            <a:pathLst>
              <a:path w="38100" h="48894">
                <a:moveTo>
                  <a:pt x="6580" y="0"/>
                </a:moveTo>
                <a:lnTo>
                  <a:pt x="0" y="0"/>
                </a:lnTo>
                <a:lnTo>
                  <a:pt x="0" y="48282"/>
                </a:lnTo>
                <a:lnTo>
                  <a:pt x="6145" y="48282"/>
                </a:lnTo>
                <a:lnTo>
                  <a:pt x="6145" y="10384"/>
                </a:lnTo>
                <a:lnTo>
                  <a:pt x="13510" y="10384"/>
                </a:lnTo>
                <a:lnTo>
                  <a:pt x="6580" y="0"/>
                </a:lnTo>
                <a:close/>
              </a:path>
              <a:path w="38100" h="48894">
                <a:moveTo>
                  <a:pt x="13510" y="10384"/>
                </a:moveTo>
                <a:lnTo>
                  <a:pt x="6145" y="10384"/>
                </a:lnTo>
                <a:lnTo>
                  <a:pt x="31444" y="48282"/>
                </a:lnTo>
                <a:lnTo>
                  <a:pt x="38025" y="48282"/>
                </a:lnTo>
                <a:lnTo>
                  <a:pt x="38025" y="37897"/>
                </a:lnTo>
                <a:lnTo>
                  <a:pt x="31870" y="37897"/>
                </a:lnTo>
                <a:lnTo>
                  <a:pt x="13510" y="10384"/>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90" name="object 90"/>
          <p:cNvSpPr/>
          <p:nvPr/>
        </p:nvSpPr>
        <p:spPr>
          <a:xfrm>
            <a:off x="1020377" y="1045017"/>
            <a:ext cx="38100" cy="48895"/>
          </a:xfrm>
          <a:custGeom>
            <a:avLst/>
            <a:gdLst/>
            <a:ahLst/>
            <a:cxnLst/>
            <a:rect l="l" t="t" r="r" b="b"/>
            <a:pathLst>
              <a:path w="38100" h="48894">
                <a:moveTo>
                  <a:pt x="6406" y="0"/>
                </a:moveTo>
                <a:lnTo>
                  <a:pt x="0" y="0"/>
                </a:lnTo>
                <a:lnTo>
                  <a:pt x="0" y="48282"/>
                </a:lnTo>
                <a:lnTo>
                  <a:pt x="6406" y="48282"/>
                </a:lnTo>
                <a:lnTo>
                  <a:pt x="6406" y="25542"/>
                </a:lnTo>
                <a:lnTo>
                  <a:pt x="37789" y="25542"/>
                </a:lnTo>
                <a:lnTo>
                  <a:pt x="37789" y="19838"/>
                </a:lnTo>
                <a:lnTo>
                  <a:pt x="6406" y="19838"/>
                </a:lnTo>
                <a:lnTo>
                  <a:pt x="6406" y="0"/>
                </a:lnTo>
                <a:close/>
              </a:path>
              <a:path w="38100" h="48894">
                <a:moveTo>
                  <a:pt x="37789" y="25542"/>
                </a:moveTo>
                <a:lnTo>
                  <a:pt x="31379" y="25542"/>
                </a:lnTo>
                <a:lnTo>
                  <a:pt x="31379" y="48282"/>
                </a:lnTo>
                <a:lnTo>
                  <a:pt x="37789" y="48282"/>
                </a:lnTo>
                <a:lnTo>
                  <a:pt x="37789" y="25542"/>
                </a:lnTo>
                <a:close/>
              </a:path>
              <a:path w="38100" h="48894">
                <a:moveTo>
                  <a:pt x="37789" y="0"/>
                </a:moveTo>
                <a:lnTo>
                  <a:pt x="31379" y="0"/>
                </a:lnTo>
                <a:lnTo>
                  <a:pt x="31379" y="19838"/>
                </a:lnTo>
                <a:lnTo>
                  <a:pt x="37789" y="19838"/>
                </a:lnTo>
                <a:lnTo>
                  <a:pt x="37789" y="0"/>
                </a:lnTo>
                <a:close/>
              </a:path>
            </a:pathLst>
          </a:custGeom>
          <a:solidFill>
            <a:srgbClr val="231F1F"/>
          </a:solidFill>
        </p:spPr>
        <p:txBody>
          <a:bodyPr wrap="square" lIns="0" tIns="0" rIns="0" bIns="0" rtlCol="0"/>
          <a:lstStyle/>
          <a:p>
            <a:endParaRPr/>
          </a:p>
        </p:txBody>
      </p:sp>
      <p:sp>
        <p:nvSpPr>
          <p:cNvPr id="91" name="object 91"/>
          <p:cNvSpPr/>
          <p:nvPr/>
        </p:nvSpPr>
        <p:spPr>
          <a:xfrm>
            <a:off x="1064457" y="1069592"/>
            <a:ext cx="24130" cy="36830"/>
          </a:xfrm>
          <a:custGeom>
            <a:avLst/>
            <a:gdLst/>
            <a:ahLst/>
            <a:cxnLst/>
            <a:rect l="l" t="t" r="r" b="b"/>
            <a:pathLst>
              <a:path w="24130" h="36830">
                <a:moveTo>
                  <a:pt x="21761" y="3697"/>
                </a:moveTo>
                <a:lnTo>
                  <a:pt x="14586" y="3697"/>
                </a:lnTo>
                <a:lnTo>
                  <a:pt x="16231" y="4294"/>
                </a:lnTo>
                <a:lnTo>
                  <a:pt x="18762" y="6714"/>
                </a:lnTo>
                <a:lnTo>
                  <a:pt x="19394" y="8197"/>
                </a:lnTo>
                <a:lnTo>
                  <a:pt x="19394" y="11631"/>
                </a:lnTo>
                <a:lnTo>
                  <a:pt x="6786" y="25053"/>
                </a:lnTo>
                <a:lnTo>
                  <a:pt x="4852" y="26870"/>
                </a:lnTo>
                <a:lnTo>
                  <a:pt x="2149" y="30035"/>
                </a:lnTo>
                <a:lnTo>
                  <a:pt x="1175" y="31634"/>
                </a:lnTo>
                <a:lnTo>
                  <a:pt x="559" y="33270"/>
                </a:lnTo>
                <a:lnTo>
                  <a:pt x="180" y="34256"/>
                </a:lnTo>
                <a:lnTo>
                  <a:pt x="0" y="35285"/>
                </a:lnTo>
                <a:lnTo>
                  <a:pt x="34" y="36352"/>
                </a:lnTo>
                <a:lnTo>
                  <a:pt x="24005" y="36352"/>
                </a:lnTo>
                <a:lnTo>
                  <a:pt x="24005" y="32094"/>
                </a:lnTo>
                <a:lnTo>
                  <a:pt x="6217" y="32094"/>
                </a:lnTo>
                <a:lnTo>
                  <a:pt x="6714" y="31282"/>
                </a:lnTo>
                <a:lnTo>
                  <a:pt x="7346" y="30477"/>
                </a:lnTo>
                <a:lnTo>
                  <a:pt x="8107" y="29690"/>
                </a:lnTo>
                <a:lnTo>
                  <a:pt x="8866" y="28885"/>
                </a:lnTo>
                <a:lnTo>
                  <a:pt x="10583" y="27367"/>
                </a:lnTo>
                <a:lnTo>
                  <a:pt x="16448" y="22423"/>
                </a:lnTo>
                <a:lnTo>
                  <a:pt x="18725" y="20299"/>
                </a:lnTo>
                <a:lnTo>
                  <a:pt x="23959" y="11506"/>
                </a:lnTo>
                <a:lnTo>
                  <a:pt x="23959" y="7212"/>
                </a:lnTo>
                <a:lnTo>
                  <a:pt x="22948" y="4826"/>
                </a:lnTo>
                <a:lnTo>
                  <a:pt x="21761" y="3697"/>
                </a:lnTo>
                <a:close/>
              </a:path>
              <a:path w="24130" h="36830">
                <a:moveTo>
                  <a:pt x="16131" y="0"/>
                </a:moveTo>
                <a:lnTo>
                  <a:pt x="9199" y="0"/>
                </a:lnTo>
                <a:lnTo>
                  <a:pt x="6453" y="895"/>
                </a:lnTo>
                <a:lnTo>
                  <a:pt x="4410" y="2693"/>
                </a:lnTo>
                <a:lnTo>
                  <a:pt x="2357" y="4474"/>
                </a:lnTo>
                <a:lnTo>
                  <a:pt x="1182" y="7077"/>
                </a:lnTo>
                <a:lnTo>
                  <a:pt x="867" y="10493"/>
                </a:lnTo>
                <a:lnTo>
                  <a:pt x="5430" y="10981"/>
                </a:lnTo>
                <a:lnTo>
                  <a:pt x="5449" y="8704"/>
                </a:lnTo>
                <a:lnTo>
                  <a:pt x="6099" y="6913"/>
                </a:lnTo>
                <a:lnTo>
                  <a:pt x="8686" y="4338"/>
                </a:lnTo>
                <a:lnTo>
                  <a:pt x="10393" y="3697"/>
                </a:lnTo>
                <a:lnTo>
                  <a:pt x="21761" y="3697"/>
                </a:lnTo>
                <a:lnTo>
                  <a:pt x="18889" y="967"/>
                </a:lnTo>
                <a:lnTo>
                  <a:pt x="16131" y="0"/>
                </a:lnTo>
                <a:close/>
              </a:path>
            </a:pathLst>
          </a:custGeom>
          <a:solidFill>
            <a:srgbClr val="231F1F"/>
          </a:solidFill>
        </p:spPr>
        <p:txBody>
          <a:bodyPr wrap="square" lIns="0" tIns="0" rIns="0" bIns="0" rtlCol="0"/>
          <a:lstStyle/>
          <a:p>
            <a:endParaRPr/>
          </a:p>
        </p:txBody>
      </p:sp>
      <p:sp>
        <p:nvSpPr>
          <p:cNvPr id="92" name="object 92"/>
          <p:cNvSpPr/>
          <p:nvPr/>
        </p:nvSpPr>
        <p:spPr>
          <a:xfrm>
            <a:off x="990537" y="1099619"/>
            <a:ext cx="0" cy="78740"/>
          </a:xfrm>
          <a:custGeom>
            <a:avLst/>
            <a:gdLst/>
            <a:ahLst/>
            <a:cxnLst/>
            <a:rect l="l" t="t" r="r" b="b"/>
            <a:pathLst>
              <a:path h="78740">
                <a:moveTo>
                  <a:pt x="0" y="0"/>
                </a:moveTo>
                <a:lnTo>
                  <a:pt x="0" y="78669"/>
                </a:lnTo>
              </a:path>
            </a:pathLst>
          </a:custGeom>
          <a:ln w="4782">
            <a:solidFill>
              <a:srgbClr val="231F1F"/>
            </a:solidFill>
          </a:ln>
        </p:spPr>
        <p:txBody>
          <a:bodyPr wrap="square" lIns="0" tIns="0" rIns="0" bIns="0" rtlCol="0"/>
          <a:lstStyle/>
          <a:p>
            <a:endParaRPr/>
          </a:p>
        </p:txBody>
      </p:sp>
      <p:sp>
        <p:nvSpPr>
          <p:cNvPr id="93" name="object 93"/>
          <p:cNvSpPr txBox="1"/>
          <p:nvPr/>
        </p:nvSpPr>
        <p:spPr>
          <a:xfrm>
            <a:off x="1151260" y="1512202"/>
            <a:ext cx="86360" cy="120014"/>
          </a:xfrm>
          <a:prstGeom prst="rect">
            <a:avLst/>
          </a:prstGeom>
        </p:spPr>
        <p:txBody>
          <a:bodyPr vert="horz" wrap="square" lIns="0" tIns="0" rIns="0" bIns="0" rtlCol="0">
            <a:spAutoFit/>
          </a:bodyPr>
          <a:lstStyle/>
          <a:p>
            <a:pPr marL="12700">
              <a:lnSpc>
                <a:spcPct val="100000"/>
              </a:lnSpc>
            </a:pPr>
            <a:r>
              <a:rPr sz="700" spc="10" dirty="0">
                <a:latin typeface="Arial"/>
                <a:cs typeface="Arial"/>
              </a:rPr>
              <a:t>A</a:t>
            </a:r>
            <a:endParaRPr sz="700">
              <a:latin typeface="Arial"/>
              <a:cs typeface="Arial"/>
            </a:endParaRPr>
          </a:p>
        </p:txBody>
      </p:sp>
      <p:sp>
        <p:nvSpPr>
          <p:cNvPr id="94" name="object 94"/>
          <p:cNvSpPr txBox="1"/>
          <p:nvPr/>
        </p:nvSpPr>
        <p:spPr>
          <a:xfrm>
            <a:off x="1868702" y="2207355"/>
            <a:ext cx="80010" cy="120014"/>
          </a:xfrm>
          <a:prstGeom prst="rect">
            <a:avLst/>
          </a:prstGeom>
        </p:spPr>
        <p:txBody>
          <a:bodyPr vert="horz" wrap="square" lIns="0" tIns="0" rIns="0" bIns="0" rtlCol="0">
            <a:spAutoFit/>
          </a:bodyPr>
          <a:lstStyle/>
          <a:p>
            <a:pPr marL="12700">
              <a:lnSpc>
                <a:spcPct val="100000"/>
              </a:lnSpc>
            </a:pPr>
            <a:r>
              <a:rPr sz="700" dirty="0">
                <a:latin typeface="Arial"/>
                <a:cs typeface="Arial"/>
              </a:rPr>
              <a:t>T</a:t>
            </a:r>
            <a:endParaRPr sz="700">
              <a:latin typeface="Arial"/>
              <a:cs typeface="Arial"/>
            </a:endParaRPr>
          </a:p>
        </p:txBody>
      </p:sp>
      <p:sp>
        <p:nvSpPr>
          <p:cNvPr id="95" name="object 95"/>
          <p:cNvSpPr txBox="1"/>
          <p:nvPr/>
        </p:nvSpPr>
        <p:spPr>
          <a:xfrm>
            <a:off x="1143577" y="2212619"/>
            <a:ext cx="87630" cy="120014"/>
          </a:xfrm>
          <a:prstGeom prst="rect">
            <a:avLst/>
          </a:prstGeom>
        </p:spPr>
        <p:txBody>
          <a:bodyPr vert="horz" wrap="square" lIns="0" tIns="0" rIns="0" bIns="0" rtlCol="0">
            <a:spAutoFit/>
          </a:bodyPr>
          <a:lstStyle/>
          <a:p>
            <a:pPr marL="12700">
              <a:lnSpc>
                <a:spcPct val="100000"/>
              </a:lnSpc>
            </a:pPr>
            <a:r>
              <a:rPr sz="700" spc="-20" dirty="0">
                <a:latin typeface="Arial"/>
                <a:cs typeface="Arial"/>
              </a:rPr>
              <a:t>C</a:t>
            </a:r>
            <a:endParaRPr sz="700">
              <a:latin typeface="Arial"/>
              <a:cs typeface="Arial"/>
            </a:endParaRPr>
          </a:p>
        </p:txBody>
      </p:sp>
      <p:sp>
        <p:nvSpPr>
          <p:cNvPr id="96" name="object 96"/>
          <p:cNvSpPr txBox="1"/>
          <p:nvPr/>
        </p:nvSpPr>
        <p:spPr>
          <a:xfrm>
            <a:off x="1865334" y="1517625"/>
            <a:ext cx="94615" cy="120014"/>
          </a:xfrm>
          <a:prstGeom prst="rect">
            <a:avLst/>
          </a:prstGeom>
        </p:spPr>
        <p:txBody>
          <a:bodyPr vert="horz" wrap="square" lIns="0" tIns="0" rIns="0" bIns="0" rtlCol="0">
            <a:spAutoFit/>
          </a:bodyPr>
          <a:lstStyle/>
          <a:p>
            <a:pPr marL="12700">
              <a:lnSpc>
                <a:spcPct val="100000"/>
              </a:lnSpc>
            </a:pPr>
            <a:r>
              <a:rPr sz="700" spc="-5" dirty="0">
                <a:latin typeface="Arial"/>
                <a:cs typeface="Arial"/>
              </a:rPr>
              <a:t>G</a:t>
            </a:r>
            <a:endParaRPr sz="700">
              <a:latin typeface="Arial"/>
              <a:cs typeface="Arial"/>
            </a:endParaRPr>
          </a:p>
        </p:txBody>
      </p:sp>
      <p:sp>
        <p:nvSpPr>
          <p:cNvPr id="97" name="object 97"/>
          <p:cNvSpPr/>
          <p:nvPr/>
        </p:nvSpPr>
        <p:spPr>
          <a:xfrm>
            <a:off x="1289395" y="1614494"/>
            <a:ext cx="538480" cy="0"/>
          </a:xfrm>
          <a:custGeom>
            <a:avLst/>
            <a:gdLst/>
            <a:ahLst/>
            <a:cxnLst/>
            <a:rect l="l" t="t" r="r" b="b"/>
            <a:pathLst>
              <a:path w="538480">
                <a:moveTo>
                  <a:pt x="0" y="0"/>
                </a:moveTo>
                <a:lnTo>
                  <a:pt x="538294" y="0"/>
                </a:lnTo>
              </a:path>
            </a:pathLst>
          </a:custGeom>
          <a:ln w="9255">
            <a:solidFill>
              <a:srgbClr val="0000FF"/>
            </a:solidFill>
          </a:ln>
        </p:spPr>
        <p:txBody>
          <a:bodyPr wrap="square" lIns="0" tIns="0" rIns="0" bIns="0" rtlCol="0"/>
          <a:lstStyle/>
          <a:p>
            <a:endParaRPr/>
          </a:p>
        </p:txBody>
      </p:sp>
      <p:sp>
        <p:nvSpPr>
          <p:cNvPr id="98" name="object 98"/>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solidFill>
            <a:srgbClr val="0000FF"/>
          </a:solidFill>
        </p:spPr>
        <p:txBody>
          <a:bodyPr wrap="square" lIns="0" tIns="0" rIns="0" bIns="0" rtlCol="0"/>
          <a:lstStyle/>
          <a:p>
            <a:endParaRPr/>
          </a:p>
        </p:txBody>
      </p:sp>
      <p:sp>
        <p:nvSpPr>
          <p:cNvPr id="99" name="object 99"/>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ln w="3470">
            <a:solidFill>
              <a:srgbClr val="0000FF"/>
            </a:solidFill>
          </a:ln>
        </p:spPr>
        <p:txBody>
          <a:bodyPr wrap="square" lIns="0" tIns="0" rIns="0" bIns="0" rtlCol="0"/>
          <a:lstStyle/>
          <a:p>
            <a:endParaRPr/>
          </a:p>
        </p:txBody>
      </p:sp>
      <p:sp>
        <p:nvSpPr>
          <p:cNvPr id="100" name="object 100"/>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solidFill>
            <a:srgbClr val="0000FF"/>
          </a:solidFill>
        </p:spPr>
        <p:txBody>
          <a:bodyPr wrap="square" lIns="0" tIns="0" rIns="0" bIns="0" rtlCol="0"/>
          <a:lstStyle/>
          <a:p>
            <a:endParaRPr/>
          </a:p>
        </p:txBody>
      </p:sp>
      <p:sp>
        <p:nvSpPr>
          <p:cNvPr id="101" name="object 101"/>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ln w="3470">
            <a:solidFill>
              <a:srgbClr val="0000FF"/>
            </a:solidFill>
          </a:ln>
        </p:spPr>
        <p:txBody>
          <a:bodyPr wrap="square" lIns="0" tIns="0" rIns="0" bIns="0" rtlCol="0"/>
          <a:lstStyle/>
          <a:p>
            <a:endParaRPr/>
          </a:p>
        </p:txBody>
      </p:sp>
      <p:sp>
        <p:nvSpPr>
          <p:cNvPr id="102" name="object 102"/>
          <p:cNvSpPr txBox="1"/>
          <p:nvPr/>
        </p:nvSpPr>
        <p:spPr>
          <a:xfrm>
            <a:off x="1362221" y="150733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3" name="object 103"/>
          <p:cNvSpPr/>
          <p:nvPr/>
        </p:nvSpPr>
        <p:spPr>
          <a:xfrm>
            <a:off x="1287206" y="2217226"/>
            <a:ext cx="538480" cy="0"/>
          </a:xfrm>
          <a:custGeom>
            <a:avLst/>
            <a:gdLst/>
            <a:ahLst/>
            <a:cxnLst/>
            <a:rect l="l" t="t" r="r" b="b"/>
            <a:pathLst>
              <a:path w="538480">
                <a:moveTo>
                  <a:pt x="0" y="0"/>
                </a:moveTo>
                <a:lnTo>
                  <a:pt x="538297" y="0"/>
                </a:lnTo>
              </a:path>
            </a:pathLst>
          </a:custGeom>
          <a:ln w="9255">
            <a:solidFill>
              <a:srgbClr val="0000FF"/>
            </a:solidFill>
          </a:ln>
        </p:spPr>
        <p:txBody>
          <a:bodyPr wrap="square" lIns="0" tIns="0" rIns="0" bIns="0" rtlCol="0"/>
          <a:lstStyle/>
          <a:p>
            <a:endParaRPr/>
          </a:p>
        </p:txBody>
      </p:sp>
      <p:sp>
        <p:nvSpPr>
          <p:cNvPr id="104" name="object 104"/>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solidFill>
            <a:srgbClr val="0000FF"/>
          </a:solidFill>
        </p:spPr>
        <p:txBody>
          <a:bodyPr wrap="square" lIns="0" tIns="0" rIns="0" bIns="0" rtlCol="0"/>
          <a:lstStyle/>
          <a:p>
            <a:endParaRPr/>
          </a:p>
        </p:txBody>
      </p:sp>
      <p:sp>
        <p:nvSpPr>
          <p:cNvPr id="105" name="object 105"/>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ln w="3470">
            <a:solidFill>
              <a:srgbClr val="0000FF"/>
            </a:solidFill>
          </a:ln>
        </p:spPr>
        <p:txBody>
          <a:bodyPr wrap="square" lIns="0" tIns="0" rIns="0" bIns="0" rtlCol="0"/>
          <a:lstStyle/>
          <a:p>
            <a:endParaRPr/>
          </a:p>
        </p:txBody>
      </p:sp>
      <p:sp>
        <p:nvSpPr>
          <p:cNvPr id="106" name="object 106"/>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solidFill>
            <a:srgbClr val="0000FF"/>
          </a:solidFill>
        </p:spPr>
        <p:txBody>
          <a:bodyPr wrap="square" lIns="0" tIns="0" rIns="0" bIns="0" rtlCol="0"/>
          <a:lstStyle/>
          <a:p>
            <a:endParaRPr/>
          </a:p>
        </p:txBody>
      </p:sp>
      <p:sp>
        <p:nvSpPr>
          <p:cNvPr id="107" name="object 107"/>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ln w="3470">
            <a:solidFill>
              <a:srgbClr val="0000FF"/>
            </a:solidFill>
          </a:ln>
        </p:spPr>
        <p:txBody>
          <a:bodyPr wrap="square" lIns="0" tIns="0" rIns="0" bIns="0" rtlCol="0"/>
          <a:lstStyle/>
          <a:p>
            <a:endParaRPr/>
          </a:p>
        </p:txBody>
      </p:sp>
      <p:sp>
        <p:nvSpPr>
          <p:cNvPr id="108" name="object 108"/>
          <p:cNvSpPr txBox="1"/>
          <p:nvPr/>
        </p:nvSpPr>
        <p:spPr>
          <a:xfrm>
            <a:off x="1362221" y="224775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9" name="object 109"/>
          <p:cNvSpPr/>
          <p:nvPr/>
        </p:nvSpPr>
        <p:spPr>
          <a:xfrm>
            <a:off x="1268478"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10" name="object 110"/>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solidFill>
            <a:srgbClr val="FF0000"/>
          </a:solidFill>
        </p:spPr>
        <p:txBody>
          <a:bodyPr wrap="square" lIns="0" tIns="0" rIns="0" bIns="0" rtlCol="0"/>
          <a:lstStyle/>
          <a:p>
            <a:endParaRPr/>
          </a:p>
        </p:txBody>
      </p:sp>
      <p:sp>
        <p:nvSpPr>
          <p:cNvPr id="111" name="object 111"/>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ln w="3470">
            <a:solidFill>
              <a:srgbClr val="FF0000"/>
            </a:solidFill>
          </a:ln>
        </p:spPr>
        <p:txBody>
          <a:bodyPr wrap="square" lIns="0" tIns="0" rIns="0" bIns="0" rtlCol="0"/>
          <a:lstStyle/>
          <a:p>
            <a:endParaRPr/>
          </a:p>
        </p:txBody>
      </p:sp>
      <p:sp>
        <p:nvSpPr>
          <p:cNvPr id="112" name="object 112"/>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solidFill>
            <a:srgbClr val="FF0000"/>
          </a:solidFill>
        </p:spPr>
        <p:txBody>
          <a:bodyPr wrap="square" lIns="0" tIns="0" rIns="0" bIns="0" rtlCol="0"/>
          <a:lstStyle/>
          <a:p>
            <a:endParaRPr/>
          </a:p>
        </p:txBody>
      </p:sp>
      <p:sp>
        <p:nvSpPr>
          <p:cNvPr id="113" name="object 113"/>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ln w="3470">
            <a:solidFill>
              <a:srgbClr val="FF0000"/>
            </a:solidFill>
          </a:ln>
        </p:spPr>
        <p:txBody>
          <a:bodyPr wrap="square" lIns="0" tIns="0" rIns="0" bIns="0" rtlCol="0"/>
          <a:lstStyle/>
          <a:p>
            <a:endParaRPr/>
          </a:p>
        </p:txBody>
      </p:sp>
      <p:sp>
        <p:nvSpPr>
          <p:cNvPr id="114" name="object 114"/>
          <p:cNvSpPr/>
          <p:nvPr/>
        </p:nvSpPr>
        <p:spPr>
          <a:xfrm>
            <a:off x="1289395" y="1637905"/>
            <a:ext cx="534670" cy="555625"/>
          </a:xfrm>
          <a:custGeom>
            <a:avLst/>
            <a:gdLst/>
            <a:ahLst/>
            <a:cxnLst/>
            <a:rect l="l" t="t" r="r" b="b"/>
            <a:pathLst>
              <a:path w="534669" h="555625">
                <a:moveTo>
                  <a:pt x="0" y="0"/>
                </a:moveTo>
                <a:lnTo>
                  <a:pt x="534055" y="555097"/>
                </a:lnTo>
              </a:path>
            </a:pathLst>
          </a:custGeom>
          <a:ln w="9255">
            <a:solidFill>
              <a:srgbClr val="FF0000"/>
            </a:solidFill>
          </a:ln>
        </p:spPr>
        <p:txBody>
          <a:bodyPr wrap="square" lIns="0" tIns="0" rIns="0" bIns="0" rtlCol="0"/>
          <a:lstStyle/>
          <a:p>
            <a:endParaRPr/>
          </a:p>
        </p:txBody>
      </p:sp>
      <p:sp>
        <p:nvSpPr>
          <p:cNvPr id="115" name="object 115"/>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solidFill>
            <a:srgbClr val="FF0000"/>
          </a:solidFill>
        </p:spPr>
        <p:txBody>
          <a:bodyPr wrap="square" lIns="0" tIns="0" rIns="0" bIns="0" rtlCol="0"/>
          <a:lstStyle/>
          <a:p>
            <a:endParaRPr/>
          </a:p>
        </p:txBody>
      </p:sp>
      <p:sp>
        <p:nvSpPr>
          <p:cNvPr id="116" name="object 116"/>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ln w="3470">
            <a:solidFill>
              <a:srgbClr val="FF0000"/>
            </a:solidFill>
          </a:ln>
        </p:spPr>
        <p:txBody>
          <a:bodyPr wrap="square" lIns="0" tIns="0" rIns="0" bIns="0" rtlCol="0"/>
          <a:lstStyle/>
          <a:p>
            <a:endParaRPr/>
          </a:p>
        </p:txBody>
      </p:sp>
      <p:sp>
        <p:nvSpPr>
          <p:cNvPr id="117" name="object 117"/>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solidFill>
            <a:srgbClr val="FF0000"/>
          </a:solidFill>
        </p:spPr>
        <p:txBody>
          <a:bodyPr wrap="square" lIns="0" tIns="0" rIns="0" bIns="0" rtlCol="0"/>
          <a:lstStyle/>
          <a:p>
            <a:endParaRPr/>
          </a:p>
        </p:txBody>
      </p:sp>
      <p:sp>
        <p:nvSpPr>
          <p:cNvPr id="118" name="object 118"/>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ln w="3470">
            <a:solidFill>
              <a:srgbClr val="FF0000"/>
            </a:solidFill>
          </a:ln>
        </p:spPr>
        <p:txBody>
          <a:bodyPr wrap="square" lIns="0" tIns="0" rIns="0" bIns="0" rtlCol="0"/>
          <a:lstStyle/>
          <a:p>
            <a:endParaRPr/>
          </a:p>
        </p:txBody>
      </p:sp>
      <p:sp>
        <p:nvSpPr>
          <p:cNvPr id="119" name="object 119"/>
          <p:cNvSpPr txBox="1"/>
          <p:nvPr/>
        </p:nvSpPr>
        <p:spPr>
          <a:xfrm>
            <a:off x="734973"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sp>
        <p:nvSpPr>
          <p:cNvPr id="120" name="object 120"/>
          <p:cNvSpPr/>
          <p:nvPr/>
        </p:nvSpPr>
        <p:spPr>
          <a:xfrm>
            <a:off x="1842132"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21" name="object 121"/>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solidFill>
            <a:srgbClr val="FF0000"/>
          </a:solidFill>
        </p:spPr>
        <p:txBody>
          <a:bodyPr wrap="square" lIns="0" tIns="0" rIns="0" bIns="0" rtlCol="0"/>
          <a:lstStyle/>
          <a:p>
            <a:endParaRPr/>
          </a:p>
        </p:txBody>
      </p:sp>
      <p:sp>
        <p:nvSpPr>
          <p:cNvPr id="122" name="object 122"/>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ln w="3470">
            <a:solidFill>
              <a:srgbClr val="FF0000"/>
            </a:solidFill>
          </a:ln>
        </p:spPr>
        <p:txBody>
          <a:bodyPr wrap="square" lIns="0" tIns="0" rIns="0" bIns="0" rtlCol="0"/>
          <a:lstStyle/>
          <a:p>
            <a:endParaRPr/>
          </a:p>
        </p:txBody>
      </p:sp>
      <p:sp>
        <p:nvSpPr>
          <p:cNvPr id="123" name="object 123"/>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solidFill>
            <a:srgbClr val="FF0000"/>
          </a:solidFill>
        </p:spPr>
        <p:txBody>
          <a:bodyPr wrap="square" lIns="0" tIns="0" rIns="0" bIns="0" rtlCol="0"/>
          <a:lstStyle/>
          <a:p>
            <a:endParaRPr/>
          </a:p>
        </p:txBody>
      </p:sp>
      <p:sp>
        <p:nvSpPr>
          <p:cNvPr id="124" name="object 124"/>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ln w="3470">
            <a:solidFill>
              <a:srgbClr val="FF0000"/>
            </a:solidFill>
          </a:ln>
        </p:spPr>
        <p:txBody>
          <a:bodyPr wrap="square" lIns="0" tIns="0" rIns="0" bIns="0" rtlCol="0"/>
          <a:lstStyle/>
          <a:p>
            <a:endParaRPr/>
          </a:p>
        </p:txBody>
      </p:sp>
      <p:sp>
        <p:nvSpPr>
          <p:cNvPr id="125" name="object 125"/>
          <p:cNvSpPr/>
          <p:nvPr/>
        </p:nvSpPr>
        <p:spPr>
          <a:xfrm>
            <a:off x="1289395" y="1637905"/>
            <a:ext cx="534670" cy="555625"/>
          </a:xfrm>
          <a:custGeom>
            <a:avLst/>
            <a:gdLst/>
            <a:ahLst/>
            <a:cxnLst/>
            <a:rect l="l" t="t" r="r" b="b"/>
            <a:pathLst>
              <a:path w="534669" h="555625">
                <a:moveTo>
                  <a:pt x="0" y="555097"/>
                </a:moveTo>
                <a:lnTo>
                  <a:pt x="534055" y="0"/>
                </a:lnTo>
              </a:path>
            </a:pathLst>
          </a:custGeom>
          <a:ln w="9255">
            <a:solidFill>
              <a:srgbClr val="FF0000"/>
            </a:solidFill>
          </a:ln>
        </p:spPr>
        <p:txBody>
          <a:bodyPr wrap="square" lIns="0" tIns="0" rIns="0" bIns="0" rtlCol="0"/>
          <a:lstStyle/>
          <a:p>
            <a:endParaRPr/>
          </a:p>
        </p:txBody>
      </p:sp>
      <p:sp>
        <p:nvSpPr>
          <p:cNvPr id="126" name="object 126"/>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solidFill>
            <a:srgbClr val="FF0000"/>
          </a:solidFill>
        </p:spPr>
        <p:txBody>
          <a:bodyPr wrap="square" lIns="0" tIns="0" rIns="0" bIns="0" rtlCol="0"/>
          <a:lstStyle/>
          <a:p>
            <a:endParaRPr/>
          </a:p>
        </p:txBody>
      </p:sp>
      <p:sp>
        <p:nvSpPr>
          <p:cNvPr id="127" name="object 127"/>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ln w="3470">
            <a:solidFill>
              <a:srgbClr val="FF0000"/>
            </a:solidFill>
          </a:ln>
        </p:spPr>
        <p:txBody>
          <a:bodyPr wrap="square" lIns="0" tIns="0" rIns="0" bIns="0" rtlCol="0"/>
          <a:lstStyle/>
          <a:p>
            <a:endParaRPr/>
          </a:p>
        </p:txBody>
      </p:sp>
      <p:sp>
        <p:nvSpPr>
          <p:cNvPr id="128" name="object 128"/>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solidFill>
            <a:srgbClr val="FF0000"/>
          </a:solidFill>
        </p:spPr>
        <p:txBody>
          <a:bodyPr wrap="square" lIns="0" tIns="0" rIns="0" bIns="0" rtlCol="0"/>
          <a:lstStyle/>
          <a:p>
            <a:endParaRPr/>
          </a:p>
        </p:txBody>
      </p:sp>
      <p:sp>
        <p:nvSpPr>
          <p:cNvPr id="129" name="object 129"/>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ln w="3470">
            <a:solidFill>
              <a:srgbClr val="FF0000"/>
            </a:solidFill>
          </a:ln>
        </p:spPr>
        <p:txBody>
          <a:bodyPr wrap="square" lIns="0" tIns="0" rIns="0" bIns="0" rtlCol="0"/>
          <a:lstStyle/>
          <a:p>
            <a:endParaRPr/>
          </a:p>
        </p:txBody>
      </p:sp>
      <p:sp>
        <p:nvSpPr>
          <p:cNvPr id="130" name="object 130"/>
          <p:cNvSpPr txBox="1"/>
          <p:nvPr/>
        </p:nvSpPr>
        <p:spPr>
          <a:xfrm>
            <a:off x="1408611" y="1299677"/>
            <a:ext cx="273685"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purines</a:t>
            </a:r>
            <a:endParaRPr sz="500">
              <a:latin typeface="Arial"/>
              <a:cs typeface="Arial"/>
            </a:endParaRPr>
          </a:p>
        </p:txBody>
      </p:sp>
      <p:sp>
        <p:nvSpPr>
          <p:cNvPr id="131" name="object 131"/>
          <p:cNvSpPr txBox="1"/>
          <p:nvPr/>
        </p:nvSpPr>
        <p:spPr>
          <a:xfrm>
            <a:off x="1336375" y="2537387"/>
            <a:ext cx="41529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pyrimidines</a:t>
            </a:r>
            <a:endParaRPr sz="500">
              <a:latin typeface="Arial"/>
              <a:cs typeface="Arial"/>
            </a:endParaRPr>
          </a:p>
        </p:txBody>
      </p:sp>
      <p:sp>
        <p:nvSpPr>
          <p:cNvPr id="132" name="object 132"/>
          <p:cNvSpPr txBox="1"/>
          <p:nvPr/>
        </p:nvSpPr>
        <p:spPr>
          <a:xfrm>
            <a:off x="1882624"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pic>
        <p:nvPicPr>
          <p:cNvPr id="133" name="Imagen 323" descr="Captura de pantalla 2018-11-26 a las 16.27.38.png">
            <a:extLst>
              <a:ext uri="{FF2B5EF4-FFF2-40B4-BE49-F238E27FC236}">
                <a16:creationId xmlns:a16="http://schemas.microsoft.com/office/drawing/2014/main" id="{4F7DCD1B-E158-F24B-82BA-57D83CFB2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250" y="358775"/>
            <a:ext cx="1229494" cy="2949575"/>
          </a:xfrm>
          <a:prstGeom prst="rect">
            <a:avLst/>
          </a:prstGeom>
        </p:spPr>
      </p:pic>
    </p:spTree>
    <p:extLst>
      <p:ext uri="{BB962C8B-B14F-4D97-AF65-F5344CB8AC3E}">
        <p14:creationId xmlns:p14="http://schemas.microsoft.com/office/powerpoint/2010/main" val="3188932466"/>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How </a:t>
            </a:r>
            <a:r>
              <a:rPr spc="10" dirty="0">
                <a:latin typeface="Euphemia UCAS"/>
                <a:cs typeface="Euphemia UCAS"/>
              </a:rPr>
              <a:t>to </a:t>
            </a:r>
            <a:r>
              <a:rPr spc="-45" dirty="0">
                <a:latin typeface="Euphemia UCAS"/>
                <a:cs typeface="Euphemia UCAS"/>
              </a:rPr>
              <a:t>estimate </a:t>
            </a:r>
            <a:r>
              <a:rPr spc="-30" dirty="0">
                <a:latin typeface="Euphemia UCAS"/>
                <a:cs typeface="Euphemia UCAS"/>
              </a:rPr>
              <a:t>the quality </a:t>
            </a:r>
            <a:r>
              <a:rPr spc="-20" dirty="0">
                <a:latin typeface="Euphemia UCAS"/>
                <a:cs typeface="Euphemia UCAS"/>
              </a:rPr>
              <a:t>of </a:t>
            </a:r>
            <a:r>
              <a:rPr spc="-50" dirty="0">
                <a:latin typeface="Euphemia UCAS"/>
                <a:cs typeface="Euphemia UCAS"/>
              </a:rPr>
              <a:t>called </a:t>
            </a:r>
            <a:r>
              <a:rPr spc="-95" dirty="0">
                <a:latin typeface="Euphemia UCAS"/>
                <a:cs typeface="Euphemia UCAS"/>
              </a:rPr>
              <a:t>SNPs?</a:t>
            </a:r>
          </a:p>
        </p:txBody>
      </p:sp>
      <p:sp>
        <p:nvSpPr>
          <p:cNvPr id="3" name="object 3"/>
          <p:cNvSpPr txBox="1"/>
          <p:nvPr/>
        </p:nvSpPr>
        <p:spPr>
          <a:xfrm>
            <a:off x="323850" y="511175"/>
            <a:ext cx="3176956" cy="308290"/>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Transitions </a:t>
            </a:r>
            <a:r>
              <a:rPr sz="800" spc="-50" dirty="0">
                <a:latin typeface="Euphemia UCAS"/>
                <a:cs typeface="Euphemia UCAS"/>
              </a:rPr>
              <a:t>vs </a:t>
            </a:r>
            <a:r>
              <a:rPr sz="800" spc="-30" dirty="0">
                <a:latin typeface="Euphemia UCAS"/>
                <a:cs typeface="Euphemia UCAS"/>
              </a:rPr>
              <a:t>transversions </a:t>
            </a:r>
            <a:r>
              <a:rPr sz="800" spc="10" dirty="0">
                <a:latin typeface="Euphemia UCAS"/>
                <a:cs typeface="Euphemia UCAS"/>
              </a:rPr>
              <a:t>ratio, </a:t>
            </a:r>
            <a:r>
              <a:rPr sz="800" spc="-15" dirty="0">
                <a:latin typeface="Euphemia UCAS"/>
                <a:cs typeface="Euphemia UCAS"/>
              </a:rPr>
              <a:t>known </a:t>
            </a:r>
            <a:r>
              <a:rPr sz="800" spc="-60" dirty="0">
                <a:latin typeface="Euphemia UCAS"/>
                <a:cs typeface="Euphemia UCAS"/>
              </a:rPr>
              <a:t>as </a:t>
            </a:r>
            <a:r>
              <a:rPr sz="800" spc="50" dirty="0">
                <a:latin typeface="Euphemia UCAS"/>
                <a:cs typeface="Euphemia UCAS"/>
              </a:rPr>
              <a:t>ts/tv</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transitions </a:t>
            </a:r>
            <a:r>
              <a:rPr sz="800" spc="-40" dirty="0">
                <a:latin typeface="Euphemia UCAS"/>
                <a:cs typeface="Euphemia UCAS"/>
              </a:rPr>
              <a:t>are </a:t>
            </a:r>
            <a:r>
              <a:rPr sz="800" spc="-10" dirty="0">
                <a:latin typeface="Euphemia UCAS"/>
                <a:cs typeface="Euphemia UCAS"/>
              </a:rPr>
              <a:t>2-3</a:t>
            </a:r>
            <a:r>
              <a:rPr sz="800" i="1" spc="-10" dirty="0">
                <a:latin typeface="Euphemia UCAS"/>
                <a:cs typeface="Euphemia UCAS"/>
              </a:rPr>
              <a:t>× </a:t>
            </a:r>
            <a:r>
              <a:rPr sz="800" spc="-25" dirty="0">
                <a:latin typeface="Euphemia UCAS"/>
                <a:cs typeface="Euphemia UCAS"/>
              </a:rPr>
              <a:t>more </a:t>
            </a:r>
            <a:r>
              <a:rPr sz="800" spc="-5" dirty="0">
                <a:latin typeface="Euphemia UCAS"/>
                <a:cs typeface="Euphemia UCAS"/>
              </a:rPr>
              <a:t>likely </a:t>
            </a:r>
            <a:r>
              <a:rPr sz="800" dirty="0">
                <a:latin typeface="Euphemia UCAS"/>
                <a:cs typeface="Euphemia UCAS"/>
              </a:rPr>
              <a:t>than</a:t>
            </a:r>
            <a:r>
              <a:rPr sz="800" spc="95" dirty="0">
                <a:latin typeface="Euphemia UCAS"/>
                <a:cs typeface="Euphemia UCAS"/>
              </a:rPr>
              <a:t> </a:t>
            </a:r>
            <a:r>
              <a:rPr sz="800" spc="-30" dirty="0">
                <a:latin typeface="Euphemia UCAS"/>
                <a:cs typeface="Euphemia UCAS"/>
              </a:rPr>
              <a:t>transversions</a:t>
            </a:r>
            <a:endParaRPr sz="800" dirty="0">
              <a:latin typeface="Euphemia UCAS"/>
              <a:cs typeface="Euphemia UCAS"/>
            </a:endParaRPr>
          </a:p>
        </p:txBody>
      </p:sp>
      <p:sp>
        <p:nvSpPr>
          <p:cNvPr id="4" name="object 4"/>
          <p:cNvSpPr txBox="1"/>
          <p:nvPr/>
        </p:nvSpPr>
        <p:spPr>
          <a:xfrm>
            <a:off x="2070350" y="2806626"/>
            <a:ext cx="300355" cy="90170"/>
          </a:xfrm>
          <a:prstGeom prst="rect">
            <a:avLst/>
          </a:prstGeom>
        </p:spPr>
        <p:txBody>
          <a:bodyPr vert="horz" wrap="square" lIns="0" tIns="0" rIns="0" bIns="0" rtlCol="0">
            <a:spAutoFit/>
          </a:bodyPr>
          <a:lstStyle/>
          <a:p>
            <a:pPr marL="12700">
              <a:lnSpc>
                <a:spcPct val="100000"/>
              </a:lnSpc>
            </a:pPr>
            <a:r>
              <a:rPr sz="500" spc="55" dirty="0">
                <a:latin typeface="Arial"/>
                <a:cs typeface="Arial"/>
              </a:rPr>
              <a:t>thymine</a:t>
            </a:r>
            <a:endParaRPr sz="500">
              <a:latin typeface="Arial"/>
              <a:cs typeface="Arial"/>
            </a:endParaRPr>
          </a:p>
        </p:txBody>
      </p:sp>
      <p:sp>
        <p:nvSpPr>
          <p:cNvPr id="5" name="object 5"/>
          <p:cNvSpPr txBox="1"/>
          <p:nvPr/>
        </p:nvSpPr>
        <p:spPr>
          <a:xfrm>
            <a:off x="769875" y="2804469"/>
            <a:ext cx="30480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cytosine</a:t>
            </a:r>
            <a:endParaRPr sz="500">
              <a:latin typeface="Arial"/>
              <a:cs typeface="Arial"/>
            </a:endParaRPr>
          </a:p>
        </p:txBody>
      </p:sp>
      <p:sp>
        <p:nvSpPr>
          <p:cNvPr id="6" name="object 6"/>
          <p:cNvSpPr txBox="1"/>
          <p:nvPr/>
        </p:nvSpPr>
        <p:spPr>
          <a:xfrm>
            <a:off x="768147" y="1492186"/>
            <a:ext cx="29337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adenine</a:t>
            </a:r>
            <a:endParaRPr sz="500">
              <a:latin typeface="Arial"/>
              <a:cs typeface="Arial"/>
            </a:endParaRPr>
          </a:p>
        </p:txBody>
      </p:sp>
      <p:sp>
        <p:nvSpPr>
          <p:cNvPr id="7" name="object 7"/>
          <p:cNvSpPr txBox="1"/>
          <p:nvPr/>
        </p:nvSpPr>
        <p:spPr>
          <a:xfrm>
            <a:off x="2119040" y="1482071"/>
            <a:ext cx="29464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guani</a:t>
            </a:r>
            <a:r>
              <a:rPr sz="500" spc="55" dirty="0">
                <a:latin typeface="Arial"/>
                <a:cs typeface="Arial"/>
              </a:rPr>
              <a:t>n</a:t>
            </a:r>
            <a:r>
              <a:rPr sz="500" spc="40" dirty="0">
                <a:latin typeface="Arial"/>
                <a:cs typeface="Arial"/>
              </a:rPr>
              <a:t>e</a:t>
            </a:r>
            <a:endParaRPr sz="500">
              <a:latin typeface="Arial"/>
              <a:cs typeface="Arial"/>
            </a:endParaRPr>
          </a:p>
        </p:txBody>
      </p:sp>
      <p:sp>
        <p:nvSpPr>
          <p:cNvPr id="8" name="object 8"/>
          <p:cNvSpPr/>
          <p:nvPr/>
        </p:nvSpPr>
        <p:spPr>
          <a:xfrm>
            <a:off x="979108" y="2488846"/>
            <a:ext cx="36830" cy="46355"/>
          </a:xfrm>
          <a:custGeom>
            <a:avLst/>
            <a:gdLst/>
            <a:ahLst/>
            <a:cxnLst/>
            <a:rect l="l" t="t" r="r" b="b"/>
            <a:pathLst>
              <a:path w="36830" h="46355">
                <a:moveTo>
                  <a:pt x="6263" y="0"/>
                </a:moveTo>
                <a:lnTo>
                  <a:pt x="0" y="0"/>
                </a:lnTo>
                <a:lnTo>
                  <a:pt x="0" y="46021"/>
                </a:lnTo>
                <a:lnTo>
                  <a:pt x="5856" y="46021"/>
                </a:lnTo>
                <a:lnTo>
                  <a:pt x="5856" y="9905"/>
                </a:lnTo>
                <a:lnTo>
                  <a:pt x="12877" y="9905"/>
                </a:lnTo>
                <a:lnTo>
                  <a:pt x="6263" y="0"/>
                </a:lnTo>
                <a:close/>
              </a:path>
              <a:path w="36830" h="46355">
                <a:moveTo>
                  <a:pt x="12877" y="9905"/>
                </a:moveTo>
                <a:lnTo>
                  <a:pt x="5856" y="9905"/>
                </a:lnTo>
                <a:lnTo>
                  <a:pt x="29970" y="46021"/>
                </a:lnTo>
                <a:lnTo>
                  <a:pt x="36234" y="46021"/>
                </a:lnTo>
                <a:lnTo>
                  <a:pt x="36234" y="36116"/>
                </a:lnTo>
                <a:lnTo>
                  <a:pt x="30378" y="36116"/>
                </a:lnTo>
                <a:lnTo>
                  <a:pt x="12877" y="9905"/>
                </a:lnTo>
                <a:close/>
              </a:path>
              <a:path w="36830" h="46355">
                <a:moveTo>
                  <a:pt x="36234" y="0"/>
                </a:moveTo>
                <a:lnTo>
                  <a:pt x="30378" y="0"/>
                </a:lnTo>
                <a:lnTo>
                  <a:pt x="30378" y="36116"/>
                </a:lnTo>
                <a:lnTo>
                  <a:pt x="36234" y="36116"/>
                </a:lnTo>
                <a:lnTo>
                  <a:pt x="36234" y="0"/>
                </a:lnTo>
                <a:close/>
              </a:path>
            </a:pathLst>
          </a:custGeom>
          <a:solidFill>
            <a:srgbClr val="231F1F"/>
          </a:solidFill>
        </p:spPr>
        <p:txBody>
          <a:bodyPr wrap="square" lIns="0" tIns="0" rIns="0" bIns="0" rtlCol="0"/>
          <a:lstStyle/>
          <a:p>
            <a:endParaRPr/>
          </a:p>
        </p:txBody>
      </p:sp>
      <p:sp>
        <p:nvSpPr>
          <p:cNvPr id="9" name="object 9"/>
          <p:cNvSpPr/>
          <p:nvPr/>
        </p:nvSpPr>
        <p:spPr>
          <a:xfrm>
            <a:off x="887115" y="2648444"/>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10" name="object 10"/>
          <p:cNvSpPr/>
          <p:nvPr/>
        </p:nvSpPr>
        <p:spPr>
          <a:xfrm>
            <a:off x="887404" y="2701870"/>
            <a:ext cx="36195" cy="46355"/>
          </a:xfrm>
          <a:custGeom>
            <a:avLst/>
            <a:gdLst/>
            <a:ahLst/>
            <a:cxnLst/>
            <a:rect l="l" t="t" r="r" b="b"/>
            <a:pathLst>
              <a:path w="36195" h="46355">
                <a:moveTo>
                  <a:pt x="6110" y="0"/>
                </a:moveTo>
                <a:lnTo>
                  <a:pt x="0" y="0"/>
                </a:lnTo>
                <a:lnTo>
                  <a:pt x="0" y="46033"/>
                </a:lnTo>
                <a:lnTo>
                  <a:pt x="6110" y="46033"/>
                </a:lnTo>
                <a:lnTo>
                  <a:pt x="6110" y="24359"/>
                </a:lnTo>
                <a:lnTo>
                  <a:pt x="36026" y="24359"/>
                </a:lnTo>
                <a:lnTo>
                  <a:pt x="36026" y="18917"/>
                </a:lnTo>
                <a:lnTo>
                  <a:pt x="6110" y="18917"/>
                </a:lnTo>
                <a:lnTo>
                  <a:pt x="6110" y="0"/>
                </a:lnTo>
                <a:close/>
              </a:path>
              <a:path w="36195" h="46355">
                <a:moveTo>
                  <a:pt x="36026" y="24359"/>
                </a:moveTo>
                <a:lnTo>
                  <a:pt x="29917" y="24359"/>
                </a:lnTo>
                <a:lnTo>
                  <a:pt x="29917" y="46033"/>
                </a:lnTo>
                <a:lnTo>
                  <a:pt x="36026" y="46033"/>
                </a:lnTo>
                <a:lnTo>
                  <a:pt x="36026" y="24359"/>
                </a:lnTo>
                <a:close/>
              </a:path>
              <a:path w="36195" h="46355">
                <a:moveTo>
                  <a:pt x="36026" y="0"/>
                </a:moveTo>
                <a:lnTo>
                  <a:pt x="29917" y="0"/>
                </a:lnTo>
                <a:lnTo>
                  <a:pt x="29917" y="18917"/>
                </a:lnTo>
                <a:lnTo>
                  <a:pt x="36026" y="18917"/>
                </a:lnTo>
                <a:lnTo>
                  <a:pt x="36026" y="0"/>
                </a:lnTo>
                <a:close/>
              </a:path>
            </a:pathLst>
          </a:custGeom>
          <a:solidFill>
            <a:srgbClr val="231F1F"/>
          </a:solidFill>
        </p:spPr>
        <p:txBody>
          <a:bodyPr wrap="square" lIns="0" tIns="0" rIns="0" bIns="0" rtlCol="0"/>
          <a:lstStyle/>
          <a:p>
            <a:endParaRPr/>
          </a:p>
        </p:txBody>
      </p:sp>
      <p:sp>
        <p:nvSpPr>
          <p:cNvPr id="11" name="object 11"/>
          <p:cNvSpPr/>
          <p:nvPr/>
        </p:nvSpPr>
        <p:spPr>
          <a:xfrm>
            <a:off x="997239" y="2541034"/>
            <a:ext cx="0" cy="76200"/>
          </a:xfrm>
          <a:custGeom>
            <a:avLst/>
            <a:gdLst/>
            <a:ahLst/>
            <a:cxnLst/>
            <a:rect l="l" t="t" r="r" b="b"/>
            <a:pathLst>
              <a:path h="76200">
                <a:moveTo>
                  <a:pt x="0" y="0"/>
                </a:moveTo>
                <a:lnTo>
                  <a:pt x="0" y="76048"/>
                </a:lnTo>
              </a:path>
            </a:pathLst>
          </a:custGeom>
          <a:ln w="4553">
            <a:solidFill>
              <a:srgbClr val="231F1F"/>
            </a:solidFill>
          </a:ln>
        </p:spPr>
        <p:txBody>
          <a:bodyPr wrap="square" lIns="0" tIns="0" rIns="0" bIns="0" rtlCol="0"/>
          <a:lstStyle/>
          <a:p>
            <a:endParaRPr/>
          </a:p>
        </p:txBody>
      </p:sp>
      <p:sp>
        <p:nvSpPr>
          <p:cNvPr id="12" name="object 12"/>
          <p:cNvSpPr/>
          <p:nvPr/>
        </p:nvSpPr>
        <p:spPr>
          <a:xfrm>
            <a:off x="931628" y="2614542"/>
            <a:ext cx="67945" cy="41275"/>
          </a:xfrm>
          <a:custGeom>
            <a:avLst/>
            <a:gdLst/>
            <a:ahLst/>
            <a:cxnLst/>
            <a:rect l="l" t="t" r="r" b="b"/>
            <a:pathLst>
              <a:path w="67944" h="41275">
                <a:moveTo>
                  <a:pt x="63333" y="0"/>
                </a:moveTo>
                <a:lnTo>
                  <a:pt x="0" y="36687"/>
                </a:lnTo>
                <a:lnTo>
                  <a:pt x="2279" y="40699"/>
                </a:lnTo>
                <a:lnTo>
                  <a:pt x="67887" y="2540"/>
                </a:lnTo>
                <a:lnTo>
                  <a:pt x="63333" y="0"/>
                </a:lnTo>
                <a:close/>
              </a:path>
            </a:pathLst>
          </a:custGeom>
          <a:solidFill>
            <a:srgbClr val="231F1F"/>
          </a:solidFill>
        </p:spPr>
        <p:txBody>
          <a:bodyPr wrap="square" lIns="0" tIns="0" rIns="0" bIns="0" rtlCol="0"/>
          <a:lstStyle/>
          <a:p>
            <a:endParaRPr/>
          </a:p>
        </p:txBody>
      </p:sp>
      <p:sp>
        <p:nvSpPr>
          <p:cNvPr id="13" name="object 13"/>
          <p:cNvSpPr/>
          <p:nvPr/>
        </p:nvSpPr>
        <p:spPr>
          <a:xfrm>
            <a:off x="810849" y="2614542"/>
            <a:ext cx="68580" cy="40640"/>
          </a:xfrm>
          <a:custGeom>
            <a:avLst/>
            <a:gdLst/>
            <a:ahLst/>
            <a:cxnLst/>
            <a:rect l="l" t="t" r="r" b="b"/>
            <a:pathLst>
              <a:path w="68579" h="40639">
                <a:moveTo>
                  <a:pt x="4555" y="0"/>
                </a:moveTo>
                <a:lnTo>
                  <a:pt x="0" y="2540"/>
                </a:lnTo>
                <a:lnTo>
                  <a:pt x="65744" y="40563"/>
                </a:lnTo>
                <a:lnTo>
                  <a:pt x="68023" y="36551"/>
                </a:lnTo>
                <a:lnTo>
                  <a:pt x="4555" y="0"/>
                </a:lnTo>
                <a:close/>
              </a:path>
            </a:pathLst>
          </a:custGeom>
          <a:solidFill>
            <a:srgbClr val="231F1F"/>
          </a:solidFill>
        </p:spPr>
        <p:txBody>
          <a:bodyPr wrap="square" lIns="0" tIns="0" rIns="0" bIns="0" rtlCol="0"/>
          <a:lstStyle/>
          <a:p>
            <a:endParaRPr/>
          </a:p>
        </p:txBody>
      </p:sp>
      <p:sp>
        <p:nvSpPr>
          <p:cNvPr id="14" name="object 14"/>
          <p:cNvSpPr/>
          <p:nvPr/>
        </p:nvSpPr>
        <p:spPr>
          <a:xfrm>
            <a:off x="813127" y="2508358"/>
            <a:ext cx="0" cy="109220"/>
          </a:xfrm>
          <a:custGeom>
            <a:avLst/>
            <a:gdLst/>
            <a:ahLst/>
            <a:cxnLst/>
            <a:rect l="l" t="t" r="r" b="b"/>
            <a:pathLst>
              <a:path h="109219">
                <a:moveTo>
                  <a:pt x="0" y="0"/>
                </a:moveTo>
                <a:lnTo>
                  <a:pt x="0" y="108723"/>
                </a:lnTo>
              </a:path>
            </a:pathLst>
          </a:custGeom>
          <a:ln w="4555">
            <a:solidFill>
              <a:srgbClr val="231F1F"/>
            </a:solidFill>
          </a:ln>
        </p:spPr>
        <p:txBody>
          <a:bodyPr wrap="square" lIns="0" tIns="0" rIns="0" bIns="0" rtlCol="0"/>
          <a:lstStyle/>
          <a:p>
            <a:endParaRPr/>
          </a:p>
        </p:txBody>
      </p:sp>
      <p:sp>
        <p:nvSpPr>
          <p:cNvPr id="15" name="object 15"/>
          <p:cNvSpPr/>
          <p:nvPr/>
        </p:nvSpPr>
        <p:spPr>
          <a:xfrm>
            <a:off x="829063" y="2518798"/>
            <a:ext cx="0" cy="88265"/>
          </a:xfrm>
          <a:custGeom>
            <a:avLst/>
            <a:gdLst/>
            <a:ahLst/>
            <a:cxnLst/>
            <a:rect l="l" t="t" r="r" b="b"/>
            <a:pathLst>
              <a:path h="88264">
                <a:moveTo>
                  <a:pt x="0" y="0"/>
                </a:moveTo>
                <a:lnTo>
                  <a:pt x="0" y="87843"/>
                </a:lnTo>
              </a:path>
            </a:pathLst>
          </a:custGeom>
          <a:ln w="4555">
            <a:solidFill>
              <a:srgbClr val="231F1F"/>
            </a:solidFill>
          </a:ln>
        </p:spPr>
        <p:txBody>
          <a:bodyPr wrap="square" lIns="0" tIns="0" rIns="0" bIns="0" rtlCol="0"/>
          <a:lstStyle/>
          <a:p>
            <a:endParaRPr/>
          </a:p>
        </p:txBody>
      </p:sp>
      <p:sp>
        <p:nvSpPr>
          <p:cNvPr id="16" name="object 16"/>
          <p:cNvSpPr/>
          <p:nvPr/>
        </p:nvSpPr>
        <p:spPr>
          <a:xfrm>
            <a:off x="810849" y="2455205"/>
            <a:ext cx="94615" cy="55880"/>
          </a:xfrm>
          <a:custGeom>
            <a:avLst/>
            <a:gdLst/>
            <a:ahLst/>
            <a:cxnLst/>
            <a:rect l="l" t="t" r="r" b="b"/>
            <a:pathLst>
              <a:path w="94615" h="55880">
                <a:moveTo>
                  <a:pt x="92254" y="0"/>
                </a:moveTo>
                <a:lnTo>
                  <a:pt x="0" y="53152"/>
                </a:lnTo>
                <a:lnTo>
                  <a:pt x="4555" y="55702"/>
                </a:lnTo>
                <a:lnTo>
                  <a:pt x="94533" y="4012"/>
                </a:lnTo>
                <a:lnTo>
                  <a:pt x="94533" y="1337"/>
                </a:lnTo>
                <a:lnTo>
                  <a:pt x="92254" y="0"/>
                </a:lnTo>
                <a:close/>
              </a:path>
            </a:pathLst>
          </a:custGeom>
          <a:solidFill>
            <a:srgbClr val="231F1F"/>
          </a:solidFill>
        </p:spPr>
        <p:txBody>
          <a:bodyPr wrap="square" lIns="0" tIns="0" rIns="0" bIns="0" rtlCol="0"/>
          <a:lstStyle/>
          <a:p>
            <a:endParaRPr/>
          </a:p>
        </p:txBody>
      </p:sp>
      <p:sp>
        <p:nvSpPr>
          <p:cNvPr id="17" name="object 17"/>
          <p:cNvSpPr/>
          <p:nvPr/>
        </p:nvSpPr>
        <p:spPr>
          <a:xfrm>
            <a:off x="905383" y="2455205"/>
            <a:ext cx="65405" cy="40640"/>
          </a:xfrm>
          <a:custGeom>
            <a:avLst/>
            <a:gdLst/>
            <a:ahLst/>
            <a:cxnLst/>
            <a:rect l="l" t="t" r="r" b="b"/>
            <a:pathLst>
              <a:path w="65405" h="40639">
                <a:moveTo>
                  <a:pt x="2276" y="0"/>
                </a:moveTo>
                <a:lnTo>
                  <a:pt x="0" y="1337"/>
                </a:lnTo>
                <a:lnTo>
                  <a:pt x="0" y="4012"/>
                </a:lnTo>
                <a:lnTo>
                  <a:pt x="63069" y="40436"/>
                </a:lnTo>
                <a:lnTo>
                  <a:pt x="65346" y="36414"/>
                </a:lnTo>
                <a:lnTo>
                  <a:pt x="2276" y="0"/>
                </a:lnTo>
                <a:close/>
              </a:path>
            </a:pathLst>
          </a:custGeom>
          <a:solidFill>
            <a:srgbClr val="231F1F"/>
          </a:solidFill>
        </p:spPr>
        <p:txBody>
          <a:bodyPr wrap="square" lIns="0" tIns="0" rIns="0" bIns="0" rtlCol="0"/>
          <a:lstStyle/>
          <a:p>
            <a:endParaRPr/>
          </a:p>
        </p:txBody>
      </p:sp>
      <p:sp>
        <p:nvSpPr>
          <p:cNvPr id="18" name="object 18"/>
          <p:cNvSpPr/>
          <p:nvPr/>
        </p:nvSpPr>
        <p:spPr>
          <a:xfrm>
            <a:off x="904179" y="2472876"/>
            <a:ext cx="59055" cy="36830"/>
          </a:xfrm>
          <a:custGeom>
            <a:avLst/>
            <a:gdLst/>
            <a:ahLst/>
            <a:cxnLst/>
            <a:rect l="l" t="t" r="r" b="b"/>
            <a:pathLst>
              <a:path w="59055" h="36830">
                <a:moveTo>
                  <a:pt x="2279" y="0"/>
                </a:moveTo>
                <a:lnTo>
                  <a:pt x="0" y="4021"/>
                </a:lnTo>
                <a:lnTo>
                  <a:pt x="56371" y="36548"/>
                </a:lnTo>
                <a:lnTo>
                  <a:pt x="58650" y="32536"/>
                </a:lnTo>
                <a:lnTo>
                  <a:pt x="2279" y="0"/>
                </a:lnTo>
                <a:close/>
              </a:path>
            </a:pathLst>
          </a:custGeom>
          <a:solidFill>
            <a:srgbClr val="231F1F"/>
          </a:solidFill>
        </p:spPr>
        <p:txBody>
          <a:bodyPr wrap="square" lIns="0" tIns="0" rIns="0" bIns="0" rtlCol="0"/>
          <a:lstStyle/>
          <a:p>
            <a:endParaRPr/>
          </a:p>
        </p:txBody>
      </p:sp>
      <p:sp>
        <p:nvSpPr>
          <p:cNvPr id="19" name="object 19"/>
          <p:cNvSpPr/>
          <p:nvPr/>
        </p:nvSpPr>
        <p:spPr>
          <a:xfrm>
            <a:off x="887115" y="2337136"/>
            <a:ext cx="36830" cy="46355"/>
          </a:xfrm>
          <a:custGeom>
            <a:avLst/>
            <a:gdLst/>
            <a:ahLst/>
            <a:cxnLst/>
            <a:rect l="l" t="t" r="r" b="b"/>
            <a:pathLst>
              <a:path w="36829" h="46355">
                <a:moveTo>
                  <a:pt x="6263" y="0"/>
                </a:moveTo>
                <a:lnTo>
                  <a:pt x="0" y="0"/>
                </a:lnTo>
                <a:lnTo>
                  <a:pt x="0" y="46033"/>
                </a:lnTo>
                <a:lnTo>
                  <a:pt x="5856" y="46033"/>
                </a:lnTo>
                <a:lnTo>
                  <a:pt x="5856" y="9907"/>
                </a:lnTo>
                <a:lnTo>
                  <a:pt x="12876" y="9907"/>
                </a:lnTo>
                <a:lnTo>
                  <a:pt x="6263" y="0"/>
                </a:lnTo>
                <a:close/>
              </a:path>
              <a:path w="36829" h="46355">
                <a:moveTo>
                  <a:pt x="12876" y="9907"/>
                </a:moveTo>
                <a:lnTo>
                  <a:pt x="5856" y="9907"/>
                </a:lnTo>
                <a:lnTo>
                  <a:pt x="29970" y="46033"/>
                </a:lnTo>
                <a:lnTo>
                  <a:pt x="36234" y="46033"/>
                </a:lnTo>
                <a:lnTo>
                  <a:pt x="36234" y="36127"/>
                </a:lnTo>
                <a:lnTo>
                  <a:pt x="30378" y="36127"/>
                </a:lnTo>
                <a:lnTo>
                  <a:pt x="12876" y="9907"/>
                </a:lnTo>
                <a:close/>
              </a:path>
              <a:path w="36829" h="46355">
                <a:moveTo>
                  <a:pt x="36234" y="0"/>
                </a:moveTo>
                <a:lnTo>
                  <a:pt x="30378" y="0"/>
                </a:lnTo>
                <a:lnTo>
                  <a:pt x="30378" y="36127"/>
                </a:lnTo>
                <a:lnTo>
                  <a:pt x="36234" y="36127"/>
                </a:lnTo>
                <a:lnTo>
                  <a:pt x="36234" y="0"/>
                </a:lnTo>
                <a:close/>
              </a:path>
            </a:pathLst>
          </a:custGeom>
          <a:solidFill>
            <a:srgbClr val="231F1F"/>
          </a:solidFill>
        </p:spPr>
        <p:txBody>
          <a:bodyPr wrap="square" lIns="0" tIns="0" rIns="0" bIns="0" rtlCol="0"/>
          <a:lstStyle/>
          <a:p>
            <a:endParaRPr/>
          </a:p>
        </p:txBody>
      </p:sp>
      <p:sp>
        <p:nvSpPr>
          <p:cNvPr id="20" name="object 20"/>
          <p:cNvSpPr/>
          <p:nvPr/>
        </p:nvSpPr>
        <p:spPr>
          <a:xfrm>
            <a:off x="933826" y="2337136"/>
            <a:ext cx="36195" cy="46355"/>
          </a:xfrm>
          <a:custGeom>
            <a:avLst/>
            <a:gdLst/>
            <a:ahLst/>
            <a:cxnLst/>
            <a:rect l="l" t="t" r="r" b="b"/>
            <a:pathLst>
              <a:path w="36194" h="46355">
                <a:moveTo>
                  <a:pt x="6099" y="0"/>
                </a:moveTo>
                <a:lnTo>
                  <a:pt x="0" y="0"/>
                </a:lnTo>
                <a:lnTo>
                  <a:pt x="0" y="46033"/>
                </a:lnTo>
                <a:lnTo>
                  <a:pt x="6099" y="46033"/>
                </a:lnTo>
                <a:lnTo>
                  <a:pt x="6099" y="24359"/>
                </a:lnTo>
                <a:lnTo>
                  <a:pt x="36016" y="24359"/>
                </a:lnTo>
                <a:lnTo>
                  <a:pt x="36016" y="18917"/>
                </a:lnTo>
                <a:lnTo>
                  <a:pt x="6099" y="18917"/>
                </a:lnTo>
                <a:lnTo>
                  <a:pt x="6099" y="0"/>
                </a:lnTo>
                <a:close/>
              </a:path>
              <a:path w="36194" h="46355">
                <a:moveTo>
                  <a:pt x="36016" y="24359"/>
                </a:moveTo>
                <a:lnTo>
                  <a:pt x="29915" y="24359"/>
                </a:lnTo>
                <a:lnTo>
                  <a:pt x="29915" y="46033"/>
                </a:lnTo>
                <a:lnTo>
                  <a:pt x="36016" y="46033"/>
                </a:lnTo>
                <a:lnTo>
                  <a:pt x="36016" y="24359"/>
                </a:lnTo>
                <a:close/>
              </a:path>
              <a:path w="36194" h="46355">
                <a:moveTo>
                  <a:pt x="36016" y="0"/>
                </a:moveTo>
                <a:lnTo>
                  <a:pt x="29915" y="0"/>
                </a:lnTo>
                <a:lnTo>
                  <a:pt x="29915" y="18917"/>
                </a:lnTo>
                <a:lnTo>
                  <a:pt x="36016" y="18917"/>
                </a:lnTo>
                <a:lnTo>
                  <a:pt x="36016" y="0"/>
                </a:lnTo>
                <a:close/>
              </a:path>
            </a:pathLst>
          </a:custGeom>
          <a:solidFill>
            <a:srgbClr val="231F1F"/>
          </a:solidFill>
        </p:spPr>
        <p:txBody>
          <a:bodyPr wrap="square" lIns="0" tIns="0" rIns="0" bIns="0" rtlCol="0"/>
          <a:lstStyle/>
          <a:p>
            <a:endParaRPr/>
          </a:p>
        </p:txBody>
      </p:sp>
      <p:sp>
        <p:nvSpPr>
          <p:cNvPr id="21" name="object 21"/>
          <p:cNvSpPr/>
          <p:nvPr/>
        </p:nvSpPr>
        <p:spPr>
          <a:xfrm>
            <a:off x="975845" y="2360573"/>
            <a:ext cx="23495" cy="34925"/>
          </a:xfrm>
          <a:custGeom>
            <a:avLst/>
            <a:gdLst/>
            <a:ahLst/>
            <a:cxnLst/>
            <a:rect l="l" t="t" r="r" b="b"/>
            <a:pathLst>
              <a:path w="23494" h="34925">
                <a:moveTo>
                  <a:pt x="20732" y="3516"/>
                </a:moveTo>
                <a:lnTo>
                  <a:pt x="13901" y="3516"/>
                </a:lnTo>
                <a:lnTo>
                  <a:pt x="15463" y="4095"/>
                </a:lnTo>
                <a:lnTo>
                  <a:pt x="16675" y="5243"/>
                </a:lnTo>
                <a:lnTo>
                  <a:pt x="17876" y="6400"/>
                </a:lnTo>
                <a:lnTo>
                  <a:pt x="18482" y="7809"/>
                </a:lnTo>
                <a:lnTo>
                  <a:pt x="18482" y="11090"/>
                </a:lnTo>
                <a:lnTo>
                  <a:pt x="17814" y="12790"/>
                </a:lnTo>
                <a:lnTo>
                  <a:pt x="16476" y="14579"/>
                </a:lnTo>
                <a:lnTo>
                  <a:pt x="15148" y="16377"/>
                </a:lnTo>
                <a:lnTo>
                  <a:pt x="12617" y="18818"/>
                </a:lnTo>
                <a:lnTo>
                  <a:pt x="6471" y="23871"/>
                </a:lnTo>
                <a:lnTo>
                  <a:pt x="4618" y="25616"/>
                </a:lnTo>
                <a:lnTo>
                  <a:pt x="2052" y="28624"/>
                </a:lnTo>
                <a:lnTo>
                  <a:pt x="1110" y="30153"/>
                </a:lnTo>
                <a:lnTo>
                  <a:pt x="532" y="31706"/>
                </a:lnTo>
                <a:lnTo>
                  <a:pt x="161" y="32647"/>
                </a:lnTo>
                <a:lnTo>
                  <a:pt x="0" y="33624"/>
                </a:lnTo>
                <a:lnTo>
                  <a:pt x="27" y="34644"/>
                </a:lnTo>
                <a:lnTo>
                  <a:pt x="22876" y="34644"/>
                </a:lnTo>
                <a:lnTo>
                  <a:pt x="22876" y="30586"/>
                </a:lnTo>
                <a:lnTo>
                  <a:pt x="5918" y="30586"/>
                </a:lnTo>
                <a:lnTo>
                  <a:pt x="6390" y="29818"/>
                </a:lnTo>
                <a:lnTo>
                  <a:pt x="6994" y="29049"/>
                </a:lnTo>
                <a:lnTo>
                  <a:pt x="8450" y="27532"/>
                </a:lnTo>
                <a:lnTo>
                  <a:pt x="10085" y="26085"/>
                </a:lnTo>
                <a:lnTo>
                  <a:pt x="15671" y="21377"/>
                </a:lnTo>
                <a:lnTo>
                  <a:pt x="17851" y="19352"/>
                </a:lnTo>
                <a:lnTo>
                  <a:pt x="19160" y="17869"/>
                </a:lnTo>
                <a:lnTo>
                  <a:pt x="20479" y="16395"/>
                </a:lnTo>
                <a:lnTo>
                  <a:pt x="21421" y="14986"/>
                </a:lnTo>
                <a:lnTo>
                  <a:pt x="21981" y="13658"/>
                </a:lnTo>
                <a:lnTo>
                  <a:pt x="22550" y="12321"/>
                </a:lnTo>
                <a:lnTo>
                  <a:pt x="22839" y="10965"/>
                </a:lnTo>
                <a:lnTo>
                  <a:pt x="22839" y="6869"/>
                </a:lnTo>
                <a:lnTo>
                  <a:pt x="21872" y="4592"/>
                </a:lnTo>
                <a:lnTo>
                  <a:pt x="20732" y="3516"/>
                </a:lnTo>
                <a:close/>
              </a:path>
              <a:path w="23494" h="34925">
                <a:moveTo>
                  <a:pt x="15372" y="0"/>
                </a:moveTo>
                <a:lnTo>
                  <a:pt x="8767" y="0"/>
                </a:lnTo>
                <a:lnTo>
                  <a:pt x="6145" y="851"/>
                </a:lnTo>
                <a:lnTo>
                  <a:pt x="2249" y="4266"/>
                </a:lnTo>
                <a:lnTo>
                  <a:pt x="1119" y="6742"/>
                </a:lnTo>
                <a:lnTo>
                  <a:pt x="821" y="9997"/>
                </a:lnTo>
                <a:lnTo>
                  <a:pt x="5178" y="10458"/>
                </a:lnTo>
                <a:lnTo>
                  <a:pt x="5196" y="8288"/>
                </a:lnTo>
                <a:lnTo>
                  <a:pt x="5812" y="6589"/>
                </a:lnTo>
                <a:lnTo>
                  <a:pt x="8269" y="4132"/>
                </a:lnTo>
                <a:lnTo>
                  <a:pt x="9905" y="3516"/>
                </a:lnTo>
                <a:lnTo>
                  <a:pt x="20732" y="3516"/>
                </a:lnTo>
                <a:lnTo>
                  <a:pt x="17994" y="923"/>
                </a:lnTo>
                <a:lnTo>
                  <a:pt x="15372" y="0"/>
                </a:lnTo>
                <a:close/>
              </a:path>
            </a:pathLst>
          </a:custGeom>
          <a:solidFill>
            <a:srgbClr val="231F1F"/>
          </a:solidFill>
        </p:spPr>
        <p:txBody>
          <a:bodyPr wrap="square" lIns="0" tIns="0" rIns="0" bIns="0" rtlCol="0"/>
          <a:lstStyle/>
          <a:p>
            <a:endParaRPr/>
          </a:p>
        </p:txBody>
      </p:sp>
      <p:sp>
        <p:nvSpPr>
          <p:cNvPr id="22" name="object 22"/>
          <p:cNvSpPr/>
          <p:nvPr/>
        </p:nvSpPr>
        <p:spPr>
          <a:xfrm>
            <a:off x="905381" y="2389063"/>
            <a:ext cx="0" cy="67945"/>
          </a:xfrm>
          <a:custGeom>
            <a:avLst/>
            <a:gdLst/>
            <a:ahLst/>
            <a:cxnLst/>
            <a:rect l="l" t="t" r="r" b="b"/>
            <a:pathLst>
              <a:path h="67944">
                <a:moveTo>
                  <a:pt x="0" y="0"/>
                </a:moveTo>
                <a:lnTo>
                  <a:pt x="0" y="67480"/>
                </a:lnTo>
              </a:path>
            </a:pathLst>
          </a:custGeom>
          <a:ln w="4555">
            <a:solidFill>
              <a:srgbClr val="231F1F"/>
            </a:solidFill>
          </a:ln>
        </p:spPr>
        <p:txBody>
          <a:bodyPr wrap="square" lIns="0" tIns="0" rIns="0" bIns="0" rtlCol="0"/>
          <a:lstStyle/>
          <a:p>
            <a:endParaRPr/>
          </a:p>
        </p:txBody>
      </p:sp>
      <p:sp>
        <p:nvSpPr>
          <p:cNvPr id="23" name="object 23"/>
          <p:cNvSpPr/>
          <p:nvPr/>
        </p:nvSpPr>
        <p:spPr>
          <a:xfrm>
            <a:off x="1067549" y="2647650"/>
            <a:ext cx="44450" cy="47625"/>
          </a:xfrm>
          <a:custGeom>
            <a:avLst/>
            <a:gdLst/>
            <a:ahLst/>
            <a:cxnLst/>
            <a:rect l="l" t="t" r="r" b="b"/>
            <a:pathLst>
              <a:path w="44450" h="47625">
                <a:moveTo>
                  <a:pt x="26291" y="0"/>
                </a:moveTo>
                <a:lnTo>
                  <a:pt x="15553" y="0"/>
                </a:lnTo>
                <a:lnTo>
                  <a:pt x="10257" y="2168"/>
                </a:lnTo>
                <a:lnTo>
                  <a:pt x="2050" y="10810"/>
                </a:lnTo>
                <a:lnTo>
                  <a:pt x="0" y="16784"/>
                </a:lnTo>
                <a:lnTo>
                  <a:pt x="22" y="28559"/>
                </a:lnTo>
                <a:lnTo>
                  <a:pt x="17677" y="47622"/>
                </a:lnTo>
                <a:lnTo>
                  <a:pt x="26002" y="47622"/>
                </a:lnTo>
                <a:lnTo>
                  <a:pt x="29734" y="46674"/>
                </a:lnTo>
                <a:lnTo>
                  <a:pt x="36641" y="42886"/>
                </a:lnTo>
                <a:lnTo>
                  <a:pt x="37116" y="42389"/>
                </a:lnTo>
                <a:lnTo>
                  <a:pt x="17478" y="42389"/>
                </a:lnTo>
                <a:lnTo>
                  <a:pt x="13737" y="40797"/>
                </a:lnTo>
                <a:lnTo>
                  <a:pt x="7772" y="34417"/>
                </a:lnTo>
                <a:lnTo>
                  <a:pt x="6279" y="30042"/>
                </a:lnTo>
                <a:lnTo>
                  <a:pt x="6279" y="17578"/>
                </a:lnTo>
                <a:lnTo>
                  <a:pt x="7834" y="12635"/>
                </a:lnTo>
                <a:lnTo>
                  <a:pt x="14054" y="6714"/>
                </a:lnTo>
                <a:lnTo>
                  <a:pt x="17758" y="5231"/>
                </a:lnTo>
                <a:lnTo>
                  <a:pt x="37078" y="5231"/>
                </a:lnTo>
                <a:lnTo>
                  <a:pt x="36937" y="5078"/>
                </a:lnTo>
                <a:lnTo>
                  <a:pt x="30123" y="1020"/>
                </a:lnTo>
                <a:lnTo>
                  <a:pt x="26291" y="0"/>
                </a:lnTo>
                <a:close/>
              </a:path>
              <a:path w="44450" h="47625">
                <a:moveTo>
                  <a:pt x="37078" y="5231"/>
                </a:moveTo>
                <a:lnTo>
                  <a:pt x="25107" y="5231"/>
                </a:lnTo>
                <a:lnTo>
                  <a:pt x="27846" y="5999"/>
                </a:lnTo>
                <a:lnTo>
                  <a:pt x="32717" y="9081"/>
                </a:lnTo>
                <a:lnTo>
                  <a:pt x="34570" y="11242"/>
                </a:lnTo>
                <a:lnTo>
                  <a:pt x="35845" y="14035"/>
                </a:lnTo>
                <a:lnTo>
                  <a:pt x="37111" y="16828"/>
                </a:lnTo>
                <a:lnTo>
                  <a:pt x="37742" y="20100"/>
                </a:lnTo>
                <a:lnTo>
                  <a:pt x="37742" y="29762"/>
                </a:lnTo>
                <a:lnTo>
                  <a:pt x="36262" y="34336"/>
                </a:lnTo>
                <a:lnTo>
                  <a:pt x="30331" y="40780"/>
                </a:lnTo>
                <a:lnTo>
                  <a:pt x="26562" y="42389"/>
                </a:lnTo>
                <a:lnTo>
                  <a:pt x="37116" y="42389"/>
                </a:lnTo>
                <a:lnTo>
                  <a:pt x="39307" y="40093"/>
                </a:lnTo>
                <a:lnTo>
                  <a:pt x="43076" y="32735"/>
                </a:lnTo>
                <a:lnTo>
                  <a:pt x="44015" y="28559"/>
                </a:lnTo>
                <a:lnTo>
                  <a:pt x="44015" y="19287"/>
                </a:lnTo>
                <a:lnTo>
                  <a:pt x="43120" y="15164"/>
                </a:lnTo>
                <a:lnTo>
                  <a:pt x="41340" y="11541"/>
                </a:lnTo>
                <a:lnTo>
                  <a:pt x="39540" y="7908"/>
                </a:lnTo>
                <a:lnTo>
                  <a:pt x="37078" y="5231"/>
                </a:lnTo>
                <a:close/>
              </a:path>
            </a:pathLst>
          </a:custGeom>
          <a:solidFill>
            <a:srgbClr val="231F1F"/>
          </a:solidFill>
        </p:spPr>
        <p:txBody>
          <a:bodyPr wrap="square" lIns="0" tIns="0" rIns="0" bIns="0" rtlCol="0"/>
          <a:lstStyle/>
          <a:p>
            <a:endParaRPr/>
          </a:p>
        </p:txBody>
      </p:sp>
      <p:sp>
        <p:nvSpPr>
          <p:cNvPr id="24" name="object 24"/>
          <p:cNvSpPr/>
          <p:nvPr/>
        </p:nvSpPr>
        <p:spPr>
          <a:xfrm>
            <a:off x="996163" y="2604636"/>
            <a:ext cx="74930" cy="45720"/>
          </a:xfrm>
          <a:custGeom>
            <a:avLst/>
            <a:gdLst/>
            <a:ahLst/>
            <a:cxnLst/>
            <a:rect l="l" t="t" r="r" b="b"/>
            <a:pathLst>
              <a:path w="74930" h="45719">
                <a:moveTo>
                  <a:pt x="2276" y="0"/>
                </a:moveTo>
                <a:lnTo>
                  <a:pt x="0" y="3877"/>
                </a:lnTo>
                <a:lnTo>
                  <a:pt x="72035" y="45517"/>
                </a:lnTo>
                <a:lnTo>
                  <a:pt x="74312" y="41639"/>
                </a:lnTo>
                <a:lnTo>
                  <a:pt x="2276" y="0"/>
                </a:lnTo>
                <a:close/>
              </a:path>
            </a:pathLst>
          </a:custGeom>
          <a:solidFill>
            <a:srgbClr val="231F1F"/>
          </a:solidFill>
        </p:spPr>
        <p:txBody>
          <a:bodyPr wrap="square" lIns="0" tIns="0" rIns="0" bIns="0" rtlCol="0"/>
          <a:lstStyle/>
          <a:p>
            <a:endParaRPr/>
          </a:p>
        </p:txBody>
      </p:sp>
      <p:sp>
        <p:nvSpPr>
          <p:cNvPr id="25" name="object 25"/>
          <p:cNvSpPr/>
          <p:nvPr/>
        </p:nvSpPr>
        <p:spPr>
          <a:xfrm>
            <a:off x="988127" y="2618419"/>
            <a:ext cx="74930" cy="45720"/>
          </a:xfrm>
          <a:custGeom>
            <a:avLst/>
            <a:gdLst/>
            <a:ahLst/>
            <a:cxnLst/>
            <a:rect l="l" t="t" r="r" b="b"/>
            <a:pathLst>
              <a:path w="74930" h="45719">
                <a:moveTo>
                  <a:pt x="2279" y="0"/>
                </a:moveTo>
                <a:lnTo>
                  <a:pt x="0" y="4021"/>
                </a:lnTo>
                <a:lnTo>
                  <a:pt x="72045" y="45660"/>
                </a:lnTo>
                <a:lnTo>
                  <a:pt x="74315" y="41648"/>
                </a:lnTo>
                <a:lnTo>
                  <a:pt x="2279" y="0"/>
                </a:lnTo>
                <a:close/>
              </a:path>
            </a:pathLst>
          </a:custGeom>
          <a:solidFill>
            <a:srgbClr val="231F1F"/>
          </a:solidFill>
        </p:spPr>
        <p:txBody>
          <a:bodyPr wrap="square" lIns="0" tIns="0" rIns="0" bIns="0" rtlCol="0"/>
          <a:lstStyle/>
          <a:p>
            <a:endParaRPr/>
          </a:p>
        </p:txBody>
      </p:sp>
      <p:sp>
        <p:nvSpPr>
          <p:cNvPr id="26" name="object 26"/>
          <p:cNvSpPr/>
          <p:nvPr/>
        </p:nvSpPr>
        <p:spPr>
          <a:xfrm>
            <a:off x="2262064" y="2487444"/>
            <a:ext cx="36195" cy="45720"/>
          </a:xfrm>
          <a:custGeom>
            <a:avLst/>
            <a:gdLst/>
            <a:ahLst/>
            <a:cxnLst/>
            <a:rect l="l" t="t" r="r" b="b"/>
            <a:pathLst>
              <a:path w="36194" h="45719">
                <a:moveTo>
                  <a:pt x="6180" y="0"/>
                </a:moveTo>
                <a:lnTo>
                  <a:pt x="0" y="0"/>
                </a:lnTo>
                <a:lnTo>
                  <a:pt x="0" y="45392"/>
                </a:lnTo>
                <a:lnTo>
                  <a:pt x="5775" y="45392"/>
                </a:lnTo>
                <a:lnTo>
                  <a:pt x="5775" y="9761"/>
                </a:lnTo>
                <a:lnTo>
                  <a:pt x="12697" y="9761"/>
                </a:lnTo>
                <a:lnTo>
                  <a:pt x="6180" y="0"/>
                </a:lnTo>
                <a:close/>
              </a:path>
              <a:path w="36194" h="45719">
                <a:moveTo>
                  <a:pt x="12697" y="9761"/>
                </a:moveTo>
                <a:lnTo>
                  <a:pt x="5775" y="9761"/>
                </a:lnTo>
                <a:lnTo>
                  <a:pt x="29554" y="45392"/>
                </a:lnTo>
                <a:lnTo>
                  <a:pt x="35736" y="45392"/>
                </a:lnTo>
                <a:lnTo>
                  <a:pt x="35736" y="35621"/>
                </a:lnTo>
                <a:lnTo>
                  <a:pt x="29961" y="35621"/>
                </a:lnTo>
                <a:lnTo>
                  <a:pt x="12697" y="9761"/>
                </a:lnTo>
                <a:close/>
              </a:path>
              <a:path w="36194" h="45719">
                <a:moveTo>
                  <a:pt x="35736" y="0"/>
                </a:moveTo>
                <a:lnTo>
                  <a:pt x="29961" y="0"/>
                </a:lnTo>
                <a:lnTo>
                  <a:pt x="29961" y="35621"/>
                </a:lnTo>
                <a:lnTo>
                  <a:pt x="35736" y="35621"/>
                </a:lnTo>
                <a:lnTo>
                  <a:pt x="35736" y="0"/>
                </a:lnTo>
                <a:close/>
              </a:path>
            </a:pathLst>
          </a:custGeom>
          <a:solidFill>
            <a:srgbClr val="231F1F"/>
          </a:solidFill>
        </p:spPr>
        <p:txBody>
          <a:bodyPr wrap="square" lIns="0" tIns="0" rIns="0" bIns="0" rtlCol="0"/>
          <a:lstStyle/>
          <a:p>
            <a:endParaRPr/>
          </a:p>
        </p:txBody>
      </p:sp>
      <p:sp>
        <p:nvSpPr>
          <p:cNvPr id="27" name="object 27"/>
          <p:cNvSpPr/>
          <p:nvPr/>
        </p:nvSpPr>
        <p:spPr>
          <a:xfrm>
            <a:off x="2308123" y="2487444"/>
            <a:ext cx="35560" cy="45720"/>
          </a:xfrm>
          <a:custGeom>
            <a:avLst/>
            <a:gdLst/>
            <a:ahLst/>
            <a:cxnLst/>
            <a:rect l="l" t="t" r="r" b="b"/>
            <a:pathLst>
              <a:path w="35560" h="45719">
                <a:moveTo>
                  <a:pt x="6027" y="0"/>
                </a:moveTo>
                <a:lnTo>
                  <a:pt x="0" y="0"/>
                </a:lnTo>
                <a:lnTo>
                  <a:pt x="0" y="45392"/>
                </a:lnTo>
                <a:lnTo>
                  <a:pt x="6027" y="45392"/>
                </a:lnTo>
                <a:lnTo>
                  <a:pt x="6027" y="24015"/>
                </a:lnTo>
                <a:lnTo>
                  <a:pt x="35528" y="24015"/>
                </a:lnTo>
                <a:lnTo>
                  <a:pt x="35528" y="18647"/>
                </a:lnTo>
                <a:lnTo>
                  <a:pt x="6027" y="18647"/>
                </a:lnTo>
                <a:lnTo>
                  <a:pt x="6027" y="0"/>
                </a:lnTo>
                <a:close/>
              </a:path>
              <a:path w="35560" h="45719">
                <a:moveTo>
                  <a:pt x="35528" y="24015"/>
                </a:moveTo>
                <a:lnTo>
                  <a:pt x="29501" y="24015"/>
                </a:lnTo>
                <a:lnTo>
                  <a:pt x="29501" y="45392"/>
                </a:lnTo>
                <a:lnTo>
                  <a:pt x="35528" y="45392"/>
                </a:lnTo>
                <a:lnTo>
                  <a:pt x="35528" y="24015"/>
                </a:lnTo>
                <a:close/>
              </a:path>
              <a:path w="35560" h="45719">
                <a:moveTo>
                  <a:pt x="35528" y="0"/>
                </a:moveTo>
                <a:lnTo>
                  <a:pt x="29501" y="0"/>
                </a:lnTo>
                <a:lnTo>
                  <a:pt x="29501" y="18647"/>
                </a:lnTo>
                <a:lnTo>
                  <a:pt x="35528" y="18647"/>
                </a:lnTo>
                <a:lnTo>
                  <a:pt x="35528" y="0"/>
                </a:lnTo>
                <a:close/>
              </a:path>
            </a:pathLst>
          </a:custGeom>
          <a:solidFill>
            <a:srgbClr val="231F1F"/>
          </a:solidFill>
        </p:spPr>
        <p:txBody>
          <a:bodyPr wrap="square" lIns="0" tIns="0" rIns="0" bIns="0" rtlCol="0"/>
          <a:lstStyle/>
          <a:p>
            <a:endParaRPr/>
          </a:p>
        </p:txBody>
      </p:sp>
      <p:sp>
        <p:nvSpPr>
          <p:cNvPr id="28" name="object 28"/>
          <p:cNvSpPr/>
          <p:nvPr/>
        </p:nvSpPr>
        <p:spPr>
          <a:xfrm>
            <a:off x="2171480" y="2644829"/>
            <a:ext cx="36195" cy="45720"/>
          </a:xfrm>
          <a:custGeom>
            <a:avLst/>
            <a:gdLst/>
            <a:ahLst/>
            <a:cxnLst/>
            <a:rect l="l" t="t" r="r" b="b"/>
            <a:pathLst>
              <a:path w="36194" h="45719">
                <a:moveTo>
                  <a:pt x="6182" y="0"/>
                </a:moveTo>
                <a:lnTo>
                  <a:pt x="0" y="0"/>
                </a:lnTo>
                <a:lnTo>
                  <a:pt x="0" y="45390"/>
                </a:lnTo>
                <a:lnTo>
                  <a:pt x="5775" y="45390"/>
                </a:lnTo>
                <a:lnTo>
                  <a:pt x="5775" y="9771"/>
                </a:lnTo>
                <a:lnTo>
                  <a:pt x="12704" y="9771"/>
                </a:lnTo>
                <a:lnTo>
                  <a:pt x="6182" y="0"/>
                </a:lnTo>
                <a:close/>
              </a:path>
              <a:path w="36194" h="45719">
                <a:moveTo>
                  <a:pt x="12704" y="9771"/>
                </a:moveTo>
                <a:lnTo>
                  <a:pt x="5775" y="9771"/>
                </a:lnTo>
                <a:lnTo>
                  <a:pt x="29556" y="45390"/>
                </a:lnTo>
                <a:lnTo>
                  <a:pt x="35736" y="45390"/>
                </a:lnTo>
                <a:lnTo>
                  <a:pt x="35736" y="35628"/>
                </a:lnTo>
                <a:lnTo>
                  <a:pt x="29961" y="35628"/>
                </a:lnTo>
                <a:lnTo>
                  <a:pt x="12704" y="9771"/>
                </a:lnTo>
                <a:close/>
              </a:path>
              <a:path w="36194" h="45719">
                <a:moveTo>
                  <a:pt x="35736" y="0"/>
                </a:moveTo>
                <a:lnTo>
                  <a:pt x="29961" y="0"/>
                </a:lnTo>
                <a:lnTo>
                  <a:pt x="29961" y="35628"/>
                </a:lnTo>
                <a:lnTo>
                  <a:pt x="35736" y="35628"/>
                </a:lnTo>
                <a:lnTo>
                  <a:pt x="35736" y="0"/>
                </a:lnTo>
                <a:close/>
              </a:path>
            </a:pathLst>
          </a:custGeom>
          <a:solidFill>
            <a:srgbClr val="231F1F"/>
          </a:solidFill>
        </p:spPr>
        <p:txBody>
          <a:bodyPr wrap="square" lIns="0" tIns="0" rIns="0" bIns="0" rtlCol="0"/>
          <a:lstStyle/>
          <a:p>
            <a:endParaRPr/>
          </a:p>
        </p:txBody>
      </p:sp>
      <p:sp>
        <p:nvSpPr>
          <p:cNvPr id="29" name="object 29"/>
          <p:cNvSpPr/>
          <p:nvPr/>
        </p:nvSpPr>
        <p:spPr>
          <a:xfrm>
            <a:off x="2171769" y="2697522"/>
            <a:ext cx="35560" cy="45720"/>
          </a:xfrm>
          <a:custGeom>
            <a:avLst/>
            <a:gdLst/>
            <a:ahLst/>
            <a:cxnLst/>
            <a:rect l="l" t="t" r="r" b="b"/>
            <a:pathLst>
              <a:path w="35560" h="45719">
                <a:moveTo>
                  <a:pt x="6029" y="0"/>
                </a:moveTo>
                <a:lnTo>
                  <a:pt x="0" y="0"/>
                </a:lnTo>
                <a:lnTo>
                  <a:pt x="0" y="45392"/>
                </a:lnTo>
                <a:lnTo>
                  <a:pt x="6029" y="45392"/>
                </a:lnTo>
                <a:lnTo>
                  <a:pt x="6029" y="24015"/>
                </a:lnTo>
                <a:lnTo>
                  <a:pt x="35530" y="24015"/>
                </a:lnTo>
                <a:lnTo>
                  <a:pt x="35530" y="18647"/>
                </a:lnTo>
                <a:lnTo>
                  <a:pt x="6029" y="18647"/>
                </a:lnTo>
                <a:lnTo>
                  <a:pt x="6029" y="0"/>
                </a:lnTo>
                <a:close/>
              </a:path>
              <a:path w="35560" h="45719">
                <a:moveTo>
                  <a:pt x="35530" y="24015"/>
                </a:moveTo>
                <a:lnTo>
                  <a:pt x="29501" y="24015"/>
                </a:lnTo>
                <a:lnTo>
                  <a:pt x="29501" y="45392"/>
                </a:lnTo>
                <a:lnTo>
                  <a:pt x="35530" y="45392"/>
                </a:lnTo>
                <a:lnTo>
                  <a:pt x="35530" y="24015"/>
                </a:lnTo>
                <a:close/>
              </a:path>
              <a:path w="35560" h="45719">
                <a:moveTo>
                  <a:pt x="35530" y="0"/>
                </a:moveTo>
                <a:lnTo>
                  <a:pt x="29501" y="0"/>
                </a:lnTo>
                <a:lnTo>
                  <a:pt x="29501" y="18647"/>
                </a:lnTo>
                <a:lnTo>
                  <a:pt x="35530" y="18647"/>
                </a:lnTo>
                <a:lnTo>
                  <a:pt x="35530" y="0"/>
                </a:lnTo>
                <a:close/>
              </a:path>
            </a:pathLst>
          </a:custGeom>
          <a:solidFill>
            <a:srgbClr val="231F1F"/>
          </a:solidFill>
        </p:spPr>
        <p:txBody>
          <a:bodyPr wrap="square" lIns="0" tIns="0" rIns="0" bIns="0" rtlCol="0"/>
          <a:lstStyle/>
          <a:p>
            <a:endParaRPr/>
          </a:p>
        </p:txBody>
      </p:sp>
      <p:sp>
        <p:nvSpPr>
          <p:cNvPr id="30" name="object 30"/>
          <p:cNvSpPr/>
          <p:nvPr/>
        </p:nvSpPr>
        <p:spPr>
          <a:xfrm>
            <a:off x="2280080" y="2538774"/>
            <a:ext cx="0" cy="75565"/>
          </a:xfrm>
          <a:custGeom>
            <a:avLst/>
            <a:gdLst/>
            <a:ahLst/>
            <a:cxnLst/>
            <a:rect l="l" t="t" r="r" b="b"/>
            <a:pathLst>
              <a:path h="75564">
                <a:moveTo>
                  <a:pt x="0" y="0"/>
                </a:moveTo>
                <a:lnTo>
                  <a:pt x="0" y="75261"/>
                </a:lnTo>
              </a:path>
            </a:pathLst>
          </a:custGeom>
          <a:ln w="4491">
            <a:solidFill>
              <a:srgbClr val="231F1F"/>
            </a:solidFill>
          </a:ln>
        </p:spPr>
        <p:txBody>
          <a:bodyPr wrap="square" lIns="0" tIns="0" rIns="0" bIns="0" rtlCol="0"/>
          <a:lstStyle/>
          <a:p>
            <a:endParaRPr/>
          </a:p>
        </p:txBody>
      </p:sp>
      <p:sp>
        <p:nvSpPr>
          <p:cNvPr id="31" name="object 31"/>
          <p:cNvSpPr/>
          <p:nvPr/>
        </p:nvSpPr>
        <p:spPr>
          <a:xfrm>
            <a:off x="2215380" y="2611397"/>
            <a:ext cx="67310" cy="40640"/>
          </a:xfrm>
          <a:custGeom>
            <a:avLst/>
            <a:gdLst/>
            <a:ahLst/>
            <a:cxnLst/>
            <a:rect l="l" t="t" r="r" b="b"/>
            <a:pathLst>
              <a:path w="67310" h="40639">
                <a:moveTo>
                  <a:pt x="62454" y="0"/>
                </a:moveTo>
                <a:lnTo>
                  <a:pt x="0" y="36178"/>
                </a:lnTo>
                <a:lnTo>
                  <a:pt x="2239" y="40137"/>
                </a:lnTo>
                <a:lnTo>
                  <a:pt x="66945" y="2637"/>
                </a:lnTo>
                <a:lnTo>
                  <a:pt x="62454" y="0"/>
                </a:lnTo>
                <a:close/>
              </a:path>
            </a:pathLst>
          </a:custGeom>
          <a:solidFill>
            <a:srgbClr val="231F1F"/>
          </a:solidFill>
        </p:spPr>
        <p:txBody>
          <a:bodyPr wrap="square" lIns="0" tIns="0" rIns="0" bIns="0" rtlCol="0"/>
          <a:lstStyle/>
          <a:p>
            <a:endParaRPr/>
          </a:p>
        </p:txBody>
      </p:sp>
      <p:sp>
        <p:nvSpPr>
          <p:cNvPr id="32" name="object 32"/>
          <p:cNvSpPr/>
          <p:nvPr/>
        </p:nvSpPr>
        <p:spPr>
          <a:xfrm>
            <a:off x="2096272" y="2611397"/>
            <a:ext cx="67310" cy="40005"/>
          </a:xfrm>
          <a:custGeom>
            <a:avLst/>
            <a:gdLst/>
            <a:ahLst/>
            <a:cxnLst/>
            <a:rect l="l" t="t" r="r" b="b"/>
            <a:pathLst>
              <a:path w="67310" h="40005">
                <a:moveTo>
                  <a:pt x="4493" y="0"/>
                </a:moveTo>
                <a:lnTo>
                  <a:pt x="0" y="2637"/>
                </a:lnTo>
                <a:lnTo>
                  <a:pt x="64705" y="40003"/>
                </a:lnTo>
                <a:lnTo>
                  <a:pt x="66947" y="36178"/>
                </a:lnTo>
                <a:lnTo>
                  <a:pt x="4493" y="0"/>
                </a:lnTo>
                <a:close/>
              </a:path>
            </a:pathLst>
          </a:custGeom>
          <a:solidFill>
            <a:srgbClr val="231F1F"/>
          </a:solidFill>
        </p:spPr>
        <p:txBody>
          <a:bodyPr wrap="square" lIns="0" tIns="0" rIns="0" bIns="0" rtlCol="0"/>
          <a:lstStyle/>
          <a:p>
            <a:endParaRPr/>
          </a:p>
        </p:txBody>
      </p:sp>
      <p:sp>
        <p:nvSpPr>
          <p:cNvPr id="33" name="object 33"/>
          <p:cNvSpPr/>
          <p:nvPr/>
        </p:nvSpPr>
        <p:spPr>
          <a:xfrm>
            <a:off x="2098519" y="2507872"/>
            <a:ext cx="0" cy="106680"/>
          </a:xfrm>
          <a:custGeom>
            <a:avLst/>
            <a:gdLst/>
            <a:ahLst/>
            <a:cxnLst/>
            <a:rect l="l" t="t" r="r" b="b"/>
            <a:pathLst>
              <a:path h="106680">
                <a:moveTo>
                  <a:pt x="0" y="0"/>
                </a:moveTo>
                <a:lnTo>
                  <a:pt x="0" y="106162"/>
                </a:lnTo>
              </a:path>
            </a:pathLst>
          </a:custGeom>
          <a:ln w="4493">
            <a:solidFill>
              <a:srgbClr val="231F1F"/>
            </a:solidFill>
          </a:ln>
        </p:spPr>
        <p:txBody>
          <a:bodyPr wrap="square" lIns="0" tIns="0" rIns="0" bIns="0" rtlCol="0"/>
          <a:lstStyle/>
          <a:p>
            <a:endParaRPr/>
          </a:p>
        </p:txBody>
      </p:sp>
      <p:sp>
        <p:nvSpPr>
          <p:cNvPr id="34" name="object 34"/>
          <p:cNvSpPr/>
          <p:nvPr/>
        </p:nvSpPr>
        <p:spPr>
          <a:xfrm>
            <a:off x="2114232" y="2516991"/>
            <a:ext cx="0" cy="86995"/>
          </a:xfrm>
          <a:custGeom>
            <a:avLst/>
            <a:gdLst/>
            <a:ahLst/>
            <a:cxnLst/>
            <a:rect l="l" t="t" r="r" b="b"/>
            <a:pathLst>
              <a:path h="86994">
                <a:moveTo>
                  <a:pt x="0" y="0"/>
                </a:moveTo>
                <a:lnTo>
                  <a:pt x="0" y="86615"/>
                </a:lnTo>
              </a:path>
            </a:pathLst>
          </a:custGeom>
          <a:ln w="4484">
            <a:solidFill>
              <a:srgbClr val="231F1F"/>
            </a:solidFill>
          </a:ln>
        </p:spPr>
        <p:txBody>
          <a:bodyPr wrap="square" lIns="0" tIns="0" rIns="0" bIns="0" rtlCol="0"/>
          <a:lstStyle/>
          <a:p>
            <a:endParaRPr/>
          </a:p>
        </p:txBody>
      </p:sp>
      <p:sp>
        <p:nvSpPr>
          <p:cNvPr id="35" name="object 35"/>
          <p:cNvSpPr/>
          <p:nvPr/>
        </p:nvSpPr>
        <p:spPr>
          <a:xfrm>
            <a:off x="2098523" y="2452945"/>
            <a:ext cx="91440" cy="56515"/>
          </a:xfrm>
          <a:custGeom>
            <a:avLst/>
            <a:gdLst/>
            <a:ahLst/>
            <a:cxnLst/>
            <a:rect l="l" t="t" r="r" b="b"/>
            <a:pathLst>
              <a:path w="91439" h="56514">
                <a:moveTo>
                  <a:pt x="90844" y="0"/>
                </a:moveTo>
                <a:lnTo>
                  <a:pt x="0" y="52421"/>
                </a:lnTo>
                <a:lnTo>
                  <a:pt x="0" y="54927"/>
                </a:lnTo>
                <a:lnTo>
                  <a:pt x="2242" y="56255"/>
                </a:lnTo>
                <a:lnTo>
                  <a:pt x="90844" y="5277"/>
                </a:lnTo>
                <a:lnTo>
                  <a:pt x="90844" y="0"/>
                </a:lnTo>
                <a:close/>
              </a:path>
            </a:pathLst>
          </a:custGeom>
          <a:solidFill>
            <a:srgbClr val="231F1F"/>
          </a:solidFill>
        </p:spPr>
        <p:txBody>
          <a:bodyPr wrap="square" lIns="0" tIns="0" rIns="0" bIns="0" rtlCol="0"/>
          <a:lstStyle/>
          <a:p>
            <a:endParaRPr/>
          </a:p>
        </p:txBody>
      </p:sp>
      <p:sp>
        <p:nvSpPr>
          <p:cNvPr id="36" name="object 36"/>
          <p:cNvSpPr/>
          <p:nvPr/>
        </p:nvSpPr>
        <p:spPr>
          <a:xfrm>
            <a:off x="2189368" y="2452945"/>
            <a:ext cx="64769" cy="41275"/>
          </a:xfrm>
          <a:custGeom>
            <a:avLst/>
            <a:gdLst/>
            <a:ahLst/>
            <a:cxnLst/>
            <a:rect l="l" t="t" r="r" b="b"/>
            <a:pathLst>
              <a:path w="64769" h="41275">
                <a:moveTo>
                  <a:pt x="0" y="0"/>
                </a:moveTo>
                <a:lnTo>
                  <a:pt x="0" y="5277"/>
                </a:lnTo>
                <a:lnTo>
                  <a:pt x="62317" y="41197"/>
                </a:lnTo>
                <a:lnTo>
                  <a:pt x="64569" y="37238"/>
                </a:lnTo>
                <a:lnTo>
                  <a:pt x="0" y="0"/>
                </a:lnTo>
                <a:close/>
              </a:path>
            </a:pathLst>
          </a:custGeom>
          <a:solidFill>
            <a:srgbClr val="231F1F"/>
          </a:solidFill>
        </p:spPr>
        <p:txBody>
          <a:bodyPr wrap="square" lIns="0" tIns="0" rIns="0" bIns="0" rtlCol="0"/>
          <a:lstStyle/>
          <a:p>
            <a:endParaRPr/>
          </a:p>
        </p:txBody>
      </p:sp>
      <p:sp>
        <p:nvSpPr>
          <p:cNvPr id="37" name="object 37"/>
          <p:cNvSpPr/>
          <p:nvPr/>
        </p:nvSpPr>
        <p:spPr>
          <a:xfrm>
            <a:off x="2167730" y="2337055"/>
            <a:ext cx="43815" cy="46990"/>
          </a:xfrm>
          <a:custGeom>
            <a:avLst/>
            <a:gdLst/>
            <a:ahLst/>
            <a:cxnLst/>
            <a:rect l="l" t="t" r="r" b="b"/>
            <a:pathLst>
              <a:path w="43814" h="46989">
                <a:moveTo>
                  <a:pt x="25921" y="0"/>
                </a:moveTo>
                <a:lnTo>
                  <a:pt x="15338" y="0"/>
                </a:lnTo>
                <a:lnTo>
                  <a:pt x="10113" y="2124"/>
                </a:lnTo>
                <a:lnTo>
                  <a:pt x="2015" y="10648"/>
                </a:lnTo>
                <a:lnTo>
                  <a:pt x="0" y="16541"/>
                </a:lnTo>
                <a:lnTo>
                  <a:pt x="20" y="28154"/>
                </a:lnTo>
                <a:lnTo>
                  <a:pt x="17425" y="46954"/>
                </a:lnTo>
                <a:lnTo>
                  <a:pt x="25641" y="46954"/>
                </a:lnTo>
                <a:lnTo>
                  <a:pt x="29320" y="46024"/>
                </a:lnTo>
                <a:lnTo>
                  <a:pt x="36125" y="42291"/>
                </a:lnTo>
                <a:lnTo>
                  <a:pt x="36600" y="41794"/>
                </a:lnTo>
                <a:lnTo>
                  <a:pt x="17235" y="41794"/>
                </a:lnTo>
                <a:lnTo>
                  <a:pt x="13540" y="40221"/>
                </a:lnTo>
                <a:lnTo>
                  <a:pt x="7656" y="33929"/>
                </a:lnTo>
                <a:lnTo>
                  <a:pt x="6182" y="29619"/>
                </a:lnTo>
                <a:lnTo>
                  <a:pt x="6182" y="17328"/>
                </a:lnTo>
                <a:lnTo>
                  <a:pt x="7718" y="12455"/>
                </a:lnTo>
                <a:lnTo>
                  <a:pt x="13855" y="6617"/>
                </a:lnTo>
                <a:lnTo>
                  <a:pt x="17515" y="5152"/>
                </a:lnTo>
                <a:lnTo>
                  <a:pt x="36558" y="5152"/>
                </a:lnTo>
                <a:lnTo>
                  <a:pt x="36424" y="5007"/>
                </a:lnTo>
                <a:lnTo>
                  <a:pt x="29700" y="994"/>
                </a:lnTo>
                <a:lnTo>
                  <a:pt x="25921" y="0"/>
                </a:lnTo>
                <a:close/>
              </a:path>
              <a:path w="43814" h="46989">
                <a:moveTo>
                  <a:pt x="36558" y="5152"/>
                </a:moveTo>
                <a:lnTo>
                  <a:pt x="24755" y="5152"/>
                </a:lnTo>
                <a:lnTo>
                  <a:pt x="27458" y="5911"/>
                </a:lnTo>
                <a:lnTo>
                  <a:pt x="32266" y="8947"/>
                </a:lnTo>
                <a:lnTo>
                  <a:pt x="34091" y="11080"/>
                </a:lnTo>
                <a:lnTo>
                  <a:pt x="35338" y="13838"/>
                </a:lnTo>
                <a:lnTo>
                  <a:pt x="36595" y="16585"/>
                </a:lnTo>
                <a:lnTo>
                  <a:pt x="37219" y="19813"/>
                </a:lnTo>
                <a:lnTo>
                  <a:pt x="37219" y="29348"/>
                </a:lnTo>
                <a:lnTo>
                  <a:pt x="35755" y="33848"/>
                </a:lnTo>
                <a:lnTo>
                  <a:pt x="29908" y="40202"/>
                </a:lnTo>
                <a:lnTo>
                  <a:pt x="26192" y="41794"/>
                </a:lnTo>
                <a:lnTo>
                  <a:pt x="36600" y="41794"/>
                </a:lnTo>
                <a:lnTo>
                  <a:pt x="38756" y="39533"/>
                </a:lnTo>
                <a:lnTo>
                  <a:pt x="42479" y="32277"/>
                </a:lnTo>
                <a:lnTo>
                  <a:pt x="43402" y="28154"/>
                </a:lnTo>
                <a:lnTo>
                  <a:pt x="43402" y="19017"/>
                </a:lnTo>
                <a:lnTo>
                  <a:pt x="42525" y="14949"/>
                </a:lnTo>
                <a:lnTo>
                  <a:pt x="38992" y="7790"/>
                </a:lnTo>
                <a:lnTo>
                  <a:pt x="36558" y="5152"/>
                </a:lnTo>
                <a:close/>
              </a:path>
            </a:pathLst>
          </a:custGeom>
          <a:solidFill>
            <a:srgbClr val="231F1F"/>
          </a:solidFill>
        </p:spPr>
        <p:txBody>
          <a:bodyPr wrap="square" lIns="0" tIns="0" rIns="0" bIns="0" rtlCol="0"/>
          <a:lstStyle/>
          <a:p>
            <a:endParaRPr/>
          </a:p>
        </p:txBody>
      </p:sp>
      <p:sp>
        <p:nvSpPr>
          <p:cNvPr id="38" name="object 38"/>
          <p:cNvSpPr/>
          <p:nvPr/>
        </p:nvSpPr>
        <p:spPr>
          <a:xfrm>
            <a:off x="2182104"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39" name="object 39"/>
          <p:cNvSpPr/>
          <p:nvPr/>
        </p:nvSpPr>
        <p:spPr>
          <a:xfrm>
            <a:off x="2196630" y="2389958"/>
            <a:ext cx="0" cy="69850"/>
          </a:xfrm>
          <a:custGeom>
            <a:avLst/>
            <a:gdLst/>
            <a:ahLst/>
            <a:cxnLst/>
            <a:rect l="l" t="t" r="r" b="b"/>
            <a:pathLst>
              <a:path h="69850">
                <a:moveTo>
                  <a:pt x="0" y="0"/>
                </a:moveTo>
                <a:lnTo>
                  <a:pt x="0" y="69849"/>
                </a:lnTo>
              </a:path>
            </a:pathLst>
          </a:custGeom>
          <a:ln w="4491">
            <a:solidFill>
              <a:srgbClr val="231F1F"/>
            </a:solidFill>
          </a:ln>
        </p:spPr>
        <p:txBody>
          <a:bodyPr wrap="square" lIns="0" tIns="0" rIns="0" bIns="0" rtlCol="0"/>
          <a:lstStyle/>
          <a:p>
            <a:endParaRPr/>
          </a:p>
        </p:txBody>
      </p:sp>
      <p:sp>
        <p:nvSpPr>
          <p:cNvPr id="40" name="object 40"/>
          <p:cNvSpPr/>
          <p:nvPr/>
        </p:nvSpPr>
        <p:spPr>
          <a:xfrm>
            <a:off x="2349417" y="2644052"/>
            <a:ext cx="43815" cy="46990"/>
          </a:xfrm>
          <a:custGeom>
            <a:avLst/>
            <a:gdLst/>
            <a:ahLst/>
            <a:cxnLst/>
            <a:rect l="l" t="t" r="r" b="b"/>
            <a:pathLst>
              <a:path w="43814" h="46989">
                <a:moveTo>
                  <a:pt x="25923" y="0"/>
                </a:moveTo>
                <a:lnTo>
                  <a:pt x="15338" y="0"/>
                </a:lnTo>
                <a:lnTo>
                  <a:pt x="10115" y="2133"/>
                </a:lnTo>
                <a:lnTo>
                  <a:pt x="2024" y="10655"/>
                </a:lnTo>
                <a:lnTo>
                  <a:pt x="0" y="16548"/>
                </a:lnTo>
                <a:lnTo>
                  <a:pt x="20" y="28154"/>
                </a:lnTo>
                <a:lnTo>
                  <a:pt x="17427" y="46954"/>
                </a:lnTo>
                <a:lnTo>
                  <a:pt x="25641" y="46954"/>
                </a:lnTo>
                <a:lnTo>
                  <a:pt x="29320" y="46024"/>
                </a:lnTo>
                <a:lnTo>
                  <a:pt x="36137" y="42289"/>
                </a:lnTo>
                <a:lnTo>
                  <a:pt x="36602" y="41801"/>
                </a:lnTo>
                <a:lnTo>
                  <a:pt x="17237" y="41801"/>
                </a:lnTo>
                <a:lnTo>
                  <a:pt x="13549" y="40221"/>
                </a:lnTo>
                <a:lnTo>
                  <a:pt x="7665" y="33929"/>
                </a:lnTo>
                <a:lnTo>
                  <a:pt x="6191" y="29628"/>
                </a:lnTo>
                <a:lnTo>
                  <a:pt x="6191" y="17325"/>
                </a:lnTo>
                <a:lnTo>
                  <a:pt x="7718" y="12455"/>
                </a:lnTo>
                <a:lnTo>
                  <a:pt x="13857" y="6615"/>
                </a:lnTo>
                <a:lnTo>
                  <a:pt x="17517" y="5152"/>
                </a:lnTo>
                <a:lnTo>
                  <a:pt x="36569" y="5152"/>
                </a:lnTo>
                <a:lnTo>
                  <a:pt x="36435" y="5007"/>
                </a:lnTo>
                <a:lnTo>
                  <a:pt x="29700" y="1004"/>
                </a:lnTo>
                <a:lnTo>
                  <a:pt x="25923" y="0"/>
                </a:lnTo>
                <a:close/>
              </a:path>
              <a:path w="43814" h="46989">
                <a:moveTo>
                  <a:pt x="36569" y="5152"/>
                </a:moveTo>
                <a:lnTo>
                  <a:pt x="24757" y="5152"/>
                </a:lnTo>
                <a:lnTo>
                  <a:pt x="27460" y="5911"/>
                </a:lnTo>
                <a:lnTo>
                  <a:pt x="32268" y="8947"/>
                </a:lnTo>
                <a:lnTo>
                  <a:pt x="34094" y="11080"/>
                </a:lnTo>
                <a:lnTo>
                  <a:pt x="35350" y="13836"/>
                </a:lnTo>
                <a:lnTo>
                  <a:pt x="36597" y="16594"/>
                </a:lnTo>
                <a:lnTo>
                  <a:pt x="37219" y="19810"/>
                </a:lnTo>
                <a:lnTo>
                  <a:pt x="37219" y="29348"/>
                </a:lnTo>
                <a:lnTo>
                  <a:pt x="35757" y="33858"/>
                </a:lnTo>
                <a:lnTo>
                  <a:pt x="29917" y="40211"/>
                </a:lnTo>
                <a:lnTo>
                  <a:pt x="26194" y="41801"/>
                </a:lnTo>
                <a:lnTo>
                  <a:pt x="36602" y="41801"/>
                </a:lnTo>
                <a:lnTo>
                  <a:pt x="38765" y="39533"/>
                </a:lnTo>
                <a:lnTo>
                  <a:pt x="42481" y="32275"/>
                </a:lnTo>
                <a:lnTo>
                  <a:pt x="43411" y="28154"/>
                </a:lnTo>
                <a:lnTo>
                  <a:pt x="43411" y="19017"/>
                </a:lnTo>
                <a:lnTo>
                  <a:pt x="42525" y="14958"/>
                </a:lnTo>
                <a:lnTo>
                  <a:pt x="38992" y="7790"/>
                </a:lnTo>
                <a:lnTo>
                  <a:pt x="36569" y="5152"/>
                </a:lnTo>
                <a:close/>
              </a:path>
            </a:pathLst>
          </a:custGeom>
          <a:solidFill>
            <a:srgbClr val="231F1F"/>
          </a:solidFill>
        </p:spPr>
        <p:txBody>
          <a:bodyPr wrap="square" lIns="0" tIns="0" rIns="0" bIns="0" rtlCol="0"/>
          <a:lstStyle/>
          <a:p>
            <a:endParaRPr/>
          </a:p>
        </p:txBody>
      </p:sp>
      <p:sp>
        <p:nvSpPr>
          <p:cNvPr id="41" name="object 41"/>
          <p:cNvSpPr/>
          <p:nvPr/>
        </p:nvSpPr>
        <p:spPr>
          <a:xfrm>
            <a:off x="2278892" y="2601626"/>
            <a:ext cx="73660" cy="45085"/>
          </a:xfrm>
          <a:custGeom>
            <a:avLst/>
            <a:gdLst/>
            <a:ahLst/>
            <a:cxnLst/>
            <a:rect l="l" t="t" r="r" b="b"/>
            <a:pathLst>
              <a:path w="73660" h="45085">
                <a:moveTo>
                  <a:pt x="2242" y="0"/>
                </a:moveTo>
                <a:lnTo>
                  <a:pt x="0" y="3958"/>
                </a:lnTo>
                <a:lnTo>
                  <a:pt x="71041" y="44892"/>
                </a:lnTo>
                <a:lnTo>
                  <a:pt x="73283" y="41060"/>
                </a:lnTo>
                <a:lnTo>
                  <a:pt x="2242" y="0"/>
                </a:lnTo>
                <a:close/>
              </a:path>
            </a:pathLst>
          </a:custGeom>
          <a:solidFill>
            <a:srgbClr val="231F1F"/>
          </a:solidFill>
        </p:spPr>
        <p:txBody>
          <a:bodyPr wrap="square" lIns="0" tIns="0" rIns="0" bIns="0" rtlCol="0"/>
          <a:lstStyle/>
          <a:p>
            <a:endParaRPr/>
          </a:p>
        </p:txBody>
      </p:sp>
      <p:sp>
        <p:nvSpPr>
          <p:cNvPr id="42" name="object 42"/>
          <p:cNvSpPr/>
          <p:nvPr/>
        </p:nvSpPr>
        <p:spPr>
          <a:xfrm>
            <a:off x="2271102" y="2615356"/>
            <a:ext cx="73660" cy="45085"/>
          </a:xfrm>
          <a:custGeom>
            <a:avLst/>
            <a:gdLst/>
            <a:ahLst/>
            <a:cxnLst/>
            <a:rect l="l" t="t" r="r" b="b"/>
            <a:pathLst>
              <a:path w="73660" h="45085">
                <a:moveTo>
                  <a:pt x="2242" y="0"/>
                </a:moveTo>
                <a:lnTo>
                  <a:pt x="0" y="3831"/>
                </a:lnTo>
                <a:lnTo>
                  <a:pt x="71031" y="44892"/>
                </a:lnTo>
                <a:lnTo>
                  <a:pt x="73283" y="40933"/>
                </a:lnTo>
                <a:lnTo>
                  <a:pt x="2242" y="0"/>
                </a:lnTo>
                <a:close/>
              </a:path>
            </a:pathLst>
          </a:custGeom>
          <a:solidFill>
            <a:srgbClr val="231F1F"/>
          </a:solidFill>
        </p:spPr>
        <p:txBody>
          <a:bodyPr wrap="square" lIns="0" tIns="0" rIns="0" bIns="0" rtlCol="0"/>
          <a:lstStyle/>
          <a:p>
            <a:endParaRPr/>
          </a:p>
        </p:txBody>
      </p:sp>
      <p:sp>
        <p:nvSpPr>
          <p:cNvPr id="43" name="object 43"/>
          <p:cNvSpPr/>
          <p:nvPr/>
        </p:nvSpPr>
        <p:spPr>
          <a:xfrm>
            <a:off x="2032235" y="2468528"/>
            <a:ext cx="66675" cy="41275"/>
          </a:xfrm>
          <a:custGeom>
            <a:avLst/>
            <a:gdLst/>
            <a:ahLst/>
            <a:cxnLst/>
            <a:rect l="l" t="t" r="r" b="b"/>
            <a:pathLst>
              <a:path w="66675" h="41275">
                <a:moveTo>
                  <a:pt x="2242" y="0"/>
                </a:moveTo>
                <a:lnTo>
                  <a:pt x="0" y="3822"/>
                </a:lnTo>
                <a:lnTo>
                  <a:pt x="64037" y="40672"/>
                </a:lnTo>
                <a:lnTo>
                  <a:pt x="66288" y="39344"/>
                </a:lnTo>
                <a:lnTo>
                  <a:pt x="66288" y="36838"/>
                </a:lnTo>
                <a:lnTo>
                  <a:pt x="2242" y="0"/>
                </a:lnTo>
                <a:close/>
              </a:path>
            </a:pathLst>
          </a:custGeom>
          <a:solidFill>
            <a:srgbClr val="231F1F"/>
          </a:solidFill>
        </p:spPr>
        <p:txBody>
          <a:bodyPr wrap="square" lIns="0" tIns="0" rIns="0" bIns="0" rtlCol="0"/>
          <a:lstStyle/>
          <a:p>
            <a:endParaRPr/>
          </a:p>
        </p:txBody>
      </p:sp>
      <p:sp>
        <p:nvSpPr>
          <p:cNvPr id="44" name="object 44"/>
          <p:cNvSpPr/>
          <p:nvPr/>
        </p:nvSpPr>
        <p:spPr>
          <a:xfrm>
            <a:off x="2324842" y="1208548"/>
            <a:ext cx="37465" cy="47625"/>
          </a:xfrm>
          <a:custGeom>
            <a:avLst/>
            <a:gdLst/>
            <a:ahLst/>
            <a:cxnLst/>
            <a:rect l="l" t="t" r="r" b="b"/>
            <a:pathLst>
              <a:path w="37464" h="47625">
                <a:moveTo>
                  <a:pt x="6418" y="0"/>
                </a:moveTo>
                <a:lnTo>
                  <a:pt x="0" y="0"/>
                </a:lnTo>
                <a:lnTo>
                  <a:pt x="0" y="47134"/>
                </a:lnTo>
                <a:lnTo>
                  <a:pt x="5992" y="47134"/>
                </a:lnTo>
                <a:lnTo>
                  <a:pt x="5992" y="10141"/>
                </a:lnTo>
                <a:lnTo>
                  <a:pt x="13187" y="10141"/>
                </a:lnTo>
                <a:lnTo>
                  <a:pt x="6418" y="0"/>
                </a:lnTo>
                <a:close/>
              </a:path>
              <a:path w="37464" h="47625">
                <a:moveTo>
                  <a:pt x="13187" y="10141"/>
                </a:moveTo>
                <a:lnTo>
                  <a:pt x="5992" y="10141"/>
                </a:lnTo>
                <a:lnTo>
                  <a:pt x="30685" y="47134"/>
                </a:lnTo>
                <a:lnTo>
                  <a:pt x="37104" y="47134"/>
                </a:lnTo>
                <a:lnTo>
                  <a:pt x="37104" y="36983"/>
                </a:lnTo>
                <a:lnTo>
                  <a:pt x="31102" y="36983"/>
                </a:lnTo>
                <a:lnTo>
                  <a:pt x="13187" y="10141"/>
                </a:lnTo>
                <a:close/>
              </a:path>
              <a:path w="37464" h="47625">
                <a:moveTo>
                  <a:pt x="37104" y="0"/>
                </a:moveTo>
                <a:lnTo>
                  <a:pt x="31102" y="0"/>
                </a:lnTo>
                <a:lnTo>
                  <a:pt x="31102" y="36983"/>
                </a:lnTo>
                <a:lnTo>
                  <a:pt x="37104" y="36983"/>
                </a:lnTo>
                <a:lnTo>
                  <a:pt x="37104" y="0"/>
                </a:lnTo>
                <a:close/>
              </a:path>
            </a:pathLst>
          </a:custGeom>
          <a:solidFill>
            <a:srgbClr val="231F1F"/>
          </a:solidFill>
        </p:spPr>
        <p:txBody>
          <a:bodyPr wrap="square" lIns="0" tIns="0" rIns="0" bIns="0" rtlCol="0"/>
          <a:lstStyle/>
          <a:p>
            <a:endParaRPr/>
          </a:p>
        </p:txBody>
      </p:sp>
      <p:sp>
        <p:nvSpPr>
          <p:cNvPr id="45" name="object 45"/>
          <p:cNvSpPr/>
          <p:nvPr/>
        </p:nvSpPr>
        <p:spPr>
          <a:xfrm>
            <a:off x="2372664" y="1208548"/>
            <a:ext cx="37465" cy="47625"/>
          </a:xfrm>
          <a:custGeom>
            <a:avLst/>
            <a:gdLst/>
            <a:ahLst/>
            <a:cxnLst/>
            <a:rect l="l" t="t" r="r" b="b"/>
            <a:pathLst>
              <a:path w="37464" h="47625">
                <a:moveTo>
                  <a:pt x="6254" y="0"/>
                </a:moveTo>
                <a:lnTo>
                  <a:pt x="0" y="0"/>
                </a:lnTo>
                <a:lnTo>
                  <a:pt x="0" y="47134"/>
                </a:lnTo>
                <a:lnTo>
                  <a:pt x="6254" y="47134"/>
                </a:lnTo>
                <a:lnTo>
                  <a:pt x="6254" y="24935"/>
                </a:lnTo>
                <a:lnTo>
                  <a:pt x="36896" y="24935"/>
                </a:lnTo>
                <a:lnTo>
                  <a:pt x="36896" y="19368"/>
                </a:lnTo>
                <a:lnTo>
                  <a:pt x="6254" y="19368"/>
                </a:lnTo>
                <a:lnTo>
                  <a:pt x="6254" y="0"/>
                </a:lnTo>
                <a:close/>
              </a:path>
              <a:path w="37464" h="47625">
                <a:moveTo>
                  <a:pt x="36896" y="24935"/>
                </a:moveTo>
                <a:lnTo>
                  <a:pt x="30639" y="24935"/>
                </a:lnTo>
                <a:lnTo>
                  <a:pt x="30639" y="47134"/>
                </a:lnTo>
                <a:lnTo>
                  <a:pt x="36896" y="47134"/>
                </a:lnTo>
                <a:lnTo>
                  <a:pt x="36896" y="24935"/>
                </a:lnTo>
                <a:close/>
              </a:path>
              <a:path w="37464" h="47625">
                <a:moveTo>
                  <a:pt x="36896" y="0"/>
                </a:moveTo>
                <a:lnTo>
                  <a:pt x="30639" y="0"/>
                </a:lnTo>
                <a:lnTo>
                  <a:pt x="30639" y="19368"/>
                </a:lnTo>
                <a:lnTo>
                  <a:pt x="36896" y="19368"/>
                </a:lnTo>
                <a:lnTo>
                  <a:pt x="36896" y="0"/>
                </a:lnTo>
                <a:close/>
              </a:path>
            </a:pathLst>
          </a:custGeom>
          <a:solidFill>
            <a:srgbClr val="231F1F"/>
          </a:solidFill>
        </p:spPr>
        <p:txBody>
          <a:bodyPr wrap="square" lIns="0" tIns="0" rIns="0" bIns="0" rtlCol="0"/>
          <a:lstStyle/>
          <a:p>
            <a:endParaRPr/>
          </a:p>
        </p:txBody>
      </p:sp>
      <p:sp>
        <p:nvSpPr>
          <p:cNvPr id="46" name="object 46"/>
          <p:cNvSpPr/>
          <p:nvPr/>
        </p:nvSpPr>
        <p:spPr>
          <a:xfrm>
            <a:off x="2230644" y="1371980"/>
            <a:ext cx="37465" cy="47625"/>
          </a:xfrm>
          <a:custGeom>
            <a:avLst/>
            <a:gdLst/>
            <a:ahLst/>
            <a:cxnLst/>
            <a:rect l="l" t="t" r="r" b="b"/>
            <a:pathLst>
              <a:path w="37464" h="47625">
                <a:moveTo>
                  <a:pt x="6418" y="0"/>
                </a:moveTo>
                <a:lnTo>
                  <a:pt x="0" y="0"/>
                </a:lnTo>
                <a:lnTo>
                  <a:pt x="0" y="47125"/>
                </a:lnTo>
                <a:lnTo>
                  <a:pt x="6002" y="47125"/>
                </a:lnTo>
                <a:lnTo>
                  <a:pt x="6002" y="10139"/>
                </a:lnTo>
                <a:lnTo>
                  <a:pt x="13188" y="10139"/>
                </a:lnTo>
                <a:lnTo>
                  <a:pt x="6418" y="0"/>
                </a:lnTo>
                <a:close/>
              </a:path>
              <a:path w="37464" h="47625">
                <a:moveTo>
                  <a:pt x="13188" y="10139"/>
                </a:moveTo>
                <a:lnTo>
                  <a:pt x="6002" y="10139"/>
                </a:lnTo>
                <a:lnTo>
                  <a:pt x="30685" y="47125"/>
                </a:lnTo>
                <a:lnTo>
                  <a:pt x="37104" y="47125"/>
                </a:lnTo>
                <a:lnTo>
                  <a:pt x="37104" y="36983"/>
                </a:lnTo>
                <a:lnTo>
                  <a:pt x="31111" y="36983"/>
                </a:lnTo>
                <a:lnTo>
                  <a:pt x="13188" y="10139"/>
                </a:lnTo>
                <a:close/>
              </a:path>
              <a:path w="37464" h="47625">
                <a:moveTo>
                  <a:pt x="37104" y="0"/>
                </a:moveTo>
                <a:lnTo>
                  <a:pt x="31111" y="0"/>
                </a:lnTo>
                <a:lnTo>
                  <a:pt x="31111" y="36983"/>
                </a:lnTo>
                <a:lnTo>
                  <a:pt x="37104" y="36983"/>
                </a:lnTo>
                <a:lnTo>
                  <a:pt x="37104" y="0"/>
                </a:lnTo>
                <a:close/>
              </a:path>
            </a:pathLst>
          </a:custGeom>
          <a:solidFill>
            <a:srgbClr val="231F1F"/>
          </a:solidFill>
        </p:spPr>
        <p:txBody>
          <a:bodyPr wrap="square" lIns="0" tIns="0" rIns="0" bIns="0" rtlCol="0"/>
          <a:lstStyle/>
          <a:p>
            <a:endParaRPr/>
          </a:p>
        </p:txBody>
      </p:sp>
      <p:sp>
        <p:nvSpPr>
          <p:cNvPr id="47" name="object 47"/>
          <p:cNvSpPr/>
          <p:nvPr/>
        </p:nvSpPr>
        <p:spPr>
          <a:xfrm>
            <a:off x="2343408" y="1261847"/>
            <a:ext cx="0" cy="76835"/>
          </a:xfrm>
          <a:custGeom>
            <a:avLst/>
            <a:gdLst/>
            <a:ahLst/>
            <a:cxnLst/>
            <a:rect l="l" t="t" r="r" b="b"/>
            <a:pathLst>
              <a:path h="76834">
                <a:moveTo>
                  <a:pt x="0" y="0"/>
                </a:moveTo>
                <a:lnTo>
                  <a:pt x="0" y="76779"/>
                </a:lnTo>
              </a:path>
            </a:pathLst>
          </a:custGeom>
          <a:ln w="4664">
            <a:solidFill>
              <a:srgbClr val="231F1F"/>
            </a:solidFill>
          </a:ln>
        </p:spPr>
        <p:txBody>
          <a:bodyPr wrap="square" lIns="0" tIns="0" rIns="0" bIns="0" rtlCol="0"/>
          <a:lstStyle/>
          <a:p>
            <a:endParaRPr/>
          </a:p>
        </p:txBody>
      </p:sp>
      <p:sp>
        <p:nvSpPr>
          <p:cNvPr id="48" name="object 48"/>
          <p:cNvSpPr/>
          <p:nvPr/>
        </p:nvSpPr>
        <p:spPr>
          <a:xfrm>
            <a:off x="2276361" y="1337254"/>
            <a:ext cx="67310" cy="41910"/>
          </a:xfrm>
          <a:custGeom>
            <a:avLst/>
            <a:gdLst/>
            <a:ahLst/>
            <a:cxnLst/>
            <a:rect l="l" t="t" r="r" b="b"/>
            <a:pathLst>
              <a:path w="67310" h="41909">
                <a:moveTo>
                  <a:pt x="64715" y="0"/>
                </a:moveTo>
                <a:lnTo>
                  <a:pt x="0" y="37571"/>
                </a:lnTo>
                <a:lnTo>
                  <a:pt x="2332" y="41549"/>
                </a:lnTo>
                <a:lnTo>
                  <a:pt x="67047" y="3975"/>
                </a:lnTo>
                <a:lnTo>
                  <a:pt x="67047" y="1372"/>
                </a:lnTo>
                <a:lnTo>
                  <a:pt x="64715" y="0"/>
                </a:lnTo>
                <a:close/>
              </a:path>
            </a:pathLst>
          </a:custGeom>
          <a:solidFill>
            <a:srgbClr val="231F1F"/>
          </a:solidFill>
        </p:spPr>
        <p:txBody>
          <a:bodyPr wrap="square" lIns="0" tIns="0" rIns="0" bIns="0" rtlCol="0"/>
          <a:lstStyle/>
          <a:p>
            <a:endParaRPr/>
          </a:p>
        </p:txBody>
      </p:sp>
      <p:sp>
        <p:nvSpPr>
          <p:cNvPr id="49" name="object 49"/>
          <p:cNvSpPr/>
          <p:nvPr/>
        </p:nvSpPr>
        <p:spPr>
          <a:xfrm>
            <a:off x="2268138" y="1327113"/>
            <a:ext cx="60325" cy="38100"/>
          </a:xfrm>
          <a:custGeom>
            <a:avLst/>
            <a:gdLst/>
            <a:ahLst/>
            <a:cxnLst/>
            <a:rect l="l" t="t" r="r" b="b"/>
            <a:pathLst>
              <a:path w="60325" h="38100">
                <a:moveTo>
                  <a:pt x="57852" y="0"/>
                </a:moveTo>
                <a:lnTo>
                  <a:pt x="0" y="33587"/>
                </a:lnTo>
                <a:lnTo>
                  <a:pt x="2330" y="37562"/>
                </a:lnTo>
                <a:lnTo>
                  <a:pt x="60184" y="4111"/>
                </a:lnTo>
                <a:lnTo>
                  <a:pt x="57852" y="0"/>
                </a:lnTo>
                <a:close/>
              </a:path>
            </a:pathLst>
          </a:custGeom>
          <a:solidFill>
            <a:srgbClr val="231F1F"/>
          </a:solidFill>
        </p:spPr>
        <p:txBody>
          <a:bodyPr wrap="square" lIns="0" tIns="0" rIns="0" bIns="0" rtlCol="0"/>
          <a:lstStyle/>
          <a:p>
            <a:endParaRPr/>
          </a:p>
        </p:txBody>
      </p:sp>
      <p:sp>
        <p:nvSpPr>
          <p:cNvPr id="50" name="object 50"/>
          <p:cNvSpPr/>
          <p:nvPr/>
        </p:nvSpPr>
        <p:spPr>
          <a:xfrm>
            <a:off x="2154606" y="1337254"/>
            <a:ext cx="67945" cy="41910"/>
          </a:xfrm>
          <a:custGeom>
            <a:avLst/>
            <a:gdLst/>
            <a:ahLst/>
            <a:cxnLst/>
            <a:rect l="l" t="t" r="r" b="b"/>
            <a:pathLst>
              <a:path w="67944" h="41909">
                <a:moveTo>
                  <a:pt x="2612" y="0"/>
                </a:moveTo>
                <a:lnTo>
                  <a:pt x="279" y="1372"/>
                </a:lnTo>
                <a:lnTo>
                  <a:pt x="0" y="3840"/>
                </a:lnTo>
                <a:lnTo>
                  <a:pt x="65131" y="41549"/>
                </a:lnTo>
                <a:lnTo>
                  <a:pt x="67461" y="37428"/>
                </a:lnTo>
                <a:lnTo>
                  <a:pt x="2612" y="0"/>
                </a:lnTo>
                <a:close/>
              </a:path>
            </a:pathLst>
          </a:custGeom>
          <a:solidFill>
            <a:srgbClr val="231F1F"/>
          </a:solidFill>
        </p:spPr>
        <p:txBody>
          <a:bodyPr wrap="square" lIns="0" tIns="0" rIns="0" bIns="0" rtlCol="0"/>
          <a:lstStyle/>
          <a:p>
            <a:endParaRPr/>
          </a:p>
        </p:txBody>
      </p:sp>
      <p:sp>
        <p:nvSpPr>
          <p:cNvPr id="51" name="object 51"/>
          <p:cNvSpPr/>
          <p:nvPr/>
        </p:nvSpPr>
        <p:spPr>
          <a:xfrm>
            <a:off x="2154886" y="1229771"/>
            <a:ext cx="0" cy="109220"/>
          </a:xfrm>
          <a:custGeom>
            <a:avLst/>
            <a:gdLst/>
            <a:ahLst/>
            <a:cxnLst/>
            <a:rect l="l" t="t" r="r" b="b"/>
            <a:pathLst>
              <a:path h="109219">
                <a:moveTo>
                  <a:pt x="0" y="0"/>
                </a:moveTo>
                <a:lnTo>
                  <a:pt x="0" y="108855"/>
                </a:lnTo>
              </a:path>
            </a:pathLst>
          </a:custGeom>
          <a:ln w="4664">
            <a:solidFill>
              <a:srgbClr val="231F1F"/>
            </a:solidFill>
          </a:ln>
        </p:spPr>
        <p:txBody>
          <a:bodyPr wrap="square" lIns="0" tIns="0" rIns="0" bIns="0" rtlCol="0"/>
          <a:lstStyle/>
          <a:p>
            <a:endParaRPr/>
          </a:p>
        </p:txBody>
      </p:sp>
      <p:sp>
        <p:nvSpPr>
          <p:cNvPr id="52" name="object 52"/>
          <p:cNvSpPr/>
          <p:nvPr/>
        </p:nvSpPr>
        <p:spPr>
          <a:xfrm>
            <a:off x="2171200" y="1239225"/>
            <a:ext cx="0" cy="90170"/>
          </a:xfrm>
          <a:custGeom>
            <a:avLst/>
            <a:gdLst/>
            <a:ahLst/>
            <a:cxnLst/>
            <a:rect l="l" t="t" r="r" b="b"/>
            <a:pathLst>
              <a:path h="90169">
                <a:moveTo>
                  <a:pt x="0" y="0"/>
                </a:moveTo>
                <a:lnTo>
                  <a:pt x="0" y="89940"/>
                </a:lnTo>
              </a:path>
            </a:pathLst>
          </a:custGeom>
          <a:ln w="4664">
            <a:solidFill>
              <a:srgbClr val="231F1F"/>
            </a:solidFill>
          </a:ln>
        </p:spPr>
        <p:txBody>
          <a:bodyPr wrap="square" lIns="0" tIns="0" rIns="0" bIns="0" rtlCol="0"/>
          <a:lstStyle/>
          <a:p>
            <a:endParaRPr/>
          </a:p>
        </p:txBody>
      </p:sp>
      <p:sp>
        <p:nvSpPr>
          <p:cNvPr id="53" name="object 53"/>
          <p:cNvSpPr/>
          <p:nvPr/>
        </p:nvSpPr>
        <p:spPr>
          <a:xfrm>
            <a:off x="2154606" y="1172728"/>
            <a:ext cx="94615" cy="58419"/>
          </a:xfrm>
          <a:custGeom>
            <a:avLst/>
            <a:gdLst/>
            <a:ahLst/>
            <a:cxnLst/>
            <a:rect l="l" t="t" r="r" b="b"/>
            <a:pathLst>
              <a:path w="94614" h="58419">
                <a:moveTo>
                  <a:pt x="94604" y="0"/>
                </a:moveTo>
                <a:lnTo>
                  <a:pt x="0" y="54564"/>
                </a:lnTo>
                <a:lnTo>
                  <a:pt x="279" y="57042"/>
                </a:lnTo>
                <a:lnTo>
                  <a:pt x="2612" y="58405"/>
                </a:lnTo>
                <a:lnTo>
                  <a:pt x="94604" y="5351"/>
                </a:lnTo>
                <a:lnTo>
                  <a:pt x="94604" y="0"/>
                </a:lnTo>
                <a:close/>
              </a:path>
            </a:pathLst>
          </a:custGeom>
          <a:solidFill>
            <a:srgbClr val="231F1F"/>
          </a:solidFill>
        </p:spPr>
        <p:txBody>
          <a:bodyPr wrap="square" lIns="0" tIns="0" rIns="0" bIns="0" rtlCol="0"/>
          <a:lstStyle/>
          <a:p>
            <a:endParaRPr/>
          </a:p>
        </p:txBody>
      </p:sp>
      <p:sp>
        <p:nvSpPr>
          <p:cNvPr id="54" name="object 54"/>
          <p:cNvSpPr/>
          <p:nvPr/>
        </p:nvSpPr>
        <p:spPr>
          <a:xfrm>
            <a:off x="2249210" y="1172728"/>
            <a:ext cx="67310" cy="43180"/>
          </a:xfrm>
          <a:custGeom>
            <a:avLst/>
            <a:gdLst/>
            <a:ahLst/>
            <a:cxnLst/>
            <a:rect l="l" t="t" r="r" b="b"/>
            <a:pathLst>
              <a:path w="67310" h="43180">
                <a:moveTo>
                  <a:pt x="0" y="0"/>
                </a:moveTo>
                <a:lnTo>
                  <a:pt x="0" y="5351"/>
                </a:lnTo>
                <a:lnTo>
                  <a:pt x="64715" y="42780"/>
                </a:lnTo>
                <a:lnTo>
                  <a:pt x="67045" y="38666"/>
                </a:lnTo>
                <a:lnTo>
                  <a:pt x="0" y="0"/>
                </a:lnTo>
                <a:close/>
              </a:path>
            </a:pathLst>
          </a:custGeom>
          <a:solidFill>
            <a:srgbClr val="231F1F"/>
          </a:solidFill>
        </p:spPr>
        <p:txBody>
          <a:bodyPr wrap="square" lIns="0" tIns="0" rIns="0" bIns="0" rtlCol="0"/>
          <a:lstStyle/>
          <a:p>
            <a:endParaRPr/>
          </a:p>
        </p:txBody>
      </p:sp>
      <p:sp>
        <p:nvSpPr>
          <p:cNvPr id="55" name="object 55"/>
          <p:cNvSpPr/>
          <p:nvPr/>
        </p:nvSpPr>
        <p:spPr>
          <a:xfrm>
            <a:off x="2032797" y="1351001"/>
            <a:ext cx="37465" cy="47625"/>
          </a:xfrm>
          <a:custGeom>
            <a:avLst/>
            <a:gdLst/>
            <a:ahLst/>
            <a:cxnLst/>
            <a:rect l="l" t="t" r="r" b="b"/>
            <a:pathLst>
              <a:path w="37464" h="47625">
                <a:moveTo>
                  <a:pt x="6416" y="0"/>
                </a:moveTo>
                <a:lnTo>
                  <a:pt x="0" y="0"/>
                </a:lnTo>
                <a:lnTo>
                  <a:pt x="0" y="47134"/>
                </a:lnTo>
                <a:lnTo>
                  <a:pt x="5999" y="47134"/>
                </a:lnTo>
                <a:lnTo>
                  <a:pt x="5999" y="10141"/>
                </a:lnTo>
                <a:lnTo>
                  <a:pt x="13185" y="10141"/>
                </a:lnTo>
                <a:lnTo>
                  <a:pt x="6416" y="0"/>
                </a:lnTo>
                <a:close/>
              </a:path>
              <a:path w="37464" h="47625">
                <a:moveTo>
                  <a:pt x="13185" y="10141"/>
                </a:moveTo>
                <a:lnTo>
                  <a:pt x="5999" y="10141"/>
                </a:lnTo>
                <a:lnTo>
                  <a:pt x="30692" y="47134"/>
                </a:lnTo>
                <a:lnTo>
                  <a:pt x="37111" y="47134"/>
                </a:lnTo>
                <a:lnTo>
                  <a:pt x="37111" y="36993"/>
                </a:lnTo>
                <a:lnTo>
                  <a:pt x="31109" y="36993"/>
                </a:lnTo>
                <a:lnTo>
                  <a:pt x="13185" y="10141"/>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6" name="object 56"/>
          <p:cNvSpPr/>
          <p:nvPr/>
        </p:nvSpPr>
        <p:spPr>
          <a:xfrm>
            <a:off x="2033103" y="1405711"/>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57" name="object 57"/>
          <p:cNvSpPr/>
          <p:nvPr/>
        </p:nvSpPr>
        <p:spPr>
          <a:xfrm>
            <a:off x="2032797" y="1174952"/>
            <a:ext cx="37465" cy="47625"/>
          </a:xfrm>
          <a:custGeom>
            <a:avLst/>
            <a:gdLst/>
            <a:ahLst/>
            <a:cxnLst/>
            <a:rect l="l" t="t" r="r" b="b"/>
            <a:pathLst>
              <a:path w="37464" h="47625">
                <a:moveTo>
                  <a:pt x="6416" y="0"/>
                </a:moveTo>
                <a:lnTo>
                  <a:pt x="0" y="0"/>
                </a:lnTo>
                <a:lnTo>
                  <a:pt x="0" y="47134"/>
                </a:lnTo>
                <a:lnTo>
                  <a:pt x="5999" y="47134"/>
                </a:lnTo>
                <a:lnTo>
                  <a:pt x="5999" y="10150"/>
                </a:lnTo>
                <a:lnTo>
                  <a:pt x="13191" y="10150"/>
                </a:lnTo>
                <a:lnTo>
                  <a:pt x="6416" y="0"/>
                </a:lnTo>
                <a:close/>
              </a:path>
              <a:path w="37464" h="47625">
                <a:moveTo>
                  <a:pt x="13191" y="10150"/>
                </a:moveTo>
                <a:lnTo>
                  <a:pt x="5999" y="10150"/>
                </a:lnTo>
                <a:lnTo>
                  <a:pt x="30692" y="47134"/>
                </a:lnTo>
                <a:lnTo>
                  <a:pt x="37111" y="47134"/>
                </a:lnTo>
                <a:lnTo>
                  <a:pt x="37111" y="36993"/>
                </a:lnTo>
                <a:lnTo>
                  <a:pt x="31109" y="36993"/>
                </a:lnTo>
                <a:lnTo>
                  <a:pt x="13191" y="10150"/>
                </a:lnTo>
                <a:close/>
              </a:path>
              <a:path w="37464" h="47625">
                <a:moveTo>
                  <a:pt x="37111" y="0"/>
                </a:moveTo>
                <a:lnTo>
                  <a:pt x="31109" y="0"/>
                </a:lnTo>
                <a:lnTo>
                  <a:pt x="31109" y="36993"/>
                </a:lnTo>
                <a:lnTo>
                  <a:pt x="37111" y="36993"/>
                </a:lnTo>
                <a:lnTo>
                  <a:pt x="37111" y="0"/>
                </a:lnTo>
                <a:close/>
              </a:path>
            </a:pathLst>
          </a:custGeom>
          <a:solidFill>
            <a:srgbClr val="231F1F"/>
          </a:solidFill>
        </p:spPr>
        <p:txBody>
          <a:bodyPr wrap="square" lIns="0" tIns="0" rIns="0" bIns="0" rtlCol="0"/>
          <a:lstStyle/>
          <a:p>
            <a:endParaRPr/>
          </a:p>
        </p:txBody>
      </p:sp>
      <p:sp>
        <p:nvSpPr>
          <p:cNvPr id="58" name="object 58"/>
          <p:cNvSpPr/>
          <p:nvPr/>
        </p:nvSpPr>
        <p:spPr>
          <a:xfrm>
            <a:off x="2077690" y="1336847"/>
            <a:ext cx="77470" cy="29209"/>
          </a:xfrm>
          <a:custGeom>
            <a:avLst/>
            <a:gdLst/>
            <a:ahLst/>
            <a:cxnLst/>
            <a:rect l="l" t="t" r="r" b="b"/>
            <a:pathLst>
              <a:path w="77469" h="29209">
                <a:moveTo>
                  <a:pt x="74863" y="0"/>
                </a:moveTo>
                <a:lnTo>
                  <a:pt x="0" y="24403"/>
                </a:lnTo>
                <a:lnTo>
                  <a:pt x="1508" y="28795"/>
                </a:lnTo>
                <a:lnTo>
                  <a:pt x="76915" y="4248"/>
                </a:lnTo>
                <a:lnTo>
                  <a:pt x="77195" y="1779"/>
                </a:lnTo>
                <a:lnTo>
                  <a:pt x="74863" y="0"/>
                </a:lnTo>
                <a:close/>
              </a:path>
            </a:pathLst>
          </a:custGeom>
          <a:solidFill>
            <a:srgbClr val="231F1F"/>
          </a:solidFill>
        </p:spPr>
        <p:txBody>
          <a:bodyPr wrap="square" lIns="0" tIns="0" rIns="0" bIns="0" rtlCol="0"/>
          <a:lstStyle/>
          <a:p>
            <a:endParaRPr/>
          </a:p>
        </p:txBody>
      </p:sp>
      <p:sp>
        <p:nvSpPr>
          <p:cNvPr id="59" name="object 59"/>
          <p:cNvSpPr/>
          <p:nvPr/>
        </p:nvSpPr>
        <p:spPr>
          <a:xfrm>
            <a:off x="1984596" y="1284199"/>
            <a:ext cx="48895" cy="61594"/>
          </a:xfrm>
          <a:custGeom>
            <a:avLst/>
            <a:gdLst/>
            <a:ahLst/>
            <a:cxnLst/>
            <a:rect l="l" t="t" r="r" b="b"/>
            <a:pathLst>
              <a:path w="48894" h="61594">
                <a:moveTo>
                  <a:pt x="5756" y="0"/>
                </a:moveTo>
                <a:lnTo>
                  <a:pt x="0" y="0"/>
                </a:lnTo>
                <a:lnTo>
                  <a:pt x="44693" y="61561"/>
                </a:lnTo>
                <a:lnTo>
                  <a:pt x="48534" y="58821"/>
                </a:lnTo>
                <a:lnTo>
                  <a:pt x="5756" y="0"/>
                </a:lnTo>
                <a:close/>
              </a:path>
            </a:pathLst>
          </a:custGeom>
          <a:solidFill>
            <a:srgbClr val="231F1F"/>
          </a:solidFill>
        </p:spPr>
        <p:txBody>
          <a:bodyPr wrap="square" lIns="0" tIns="0" rIns="0" bIns="0" rtlCol="0"/>
          <a:lstStyle/>
          <a:p>
            <a:endParaRPr/>
          </a:p>
        </p:txBody>
      </p:sp>
      <p:sp>
        <p:nvSpPr>
          <p:cNvPr id="60" name="object 60"/>
          <p:cNvSpPr/>
          <p:nvPr/>
        </p:nvSpPr>
        <p:spPr>
          <a:xfrm>
            <a:off x="1984596" y="1225513"/>
            <a:ext cx="46355" cy="59055"/>
          </a:xfrm>
          <a:custGeom>
            <a:avLst/>
            <a:gdLst/>
            <a:ahLst/>
            <a:cxnLst/>
            <a:rect l="l" t="t" r="r" b="b"/>
            <a:pathLst>
              <a:path w="46355" h="59055">
                <a:moveTo>
                  <a:pt x="42641" y="0"/>
                </a:moveTo>
                <a:lnTo>
                  <a:pt x="0" y="58685"/>
                </a:lnTo>
                <a:lnTo>
                  <a:pt x="5756" y="58685"/>
                </a:lnTo>
                <a:lnTo>
                  <a:pt x="46338" y="2737"/>
                </a:lnTo>
                <a:lnTo>
                  <a:pt x="42641" y="0"/>
                </a:lnTo>
                <a:close/>
              </a:path>
            </a:pathLst>
          </a:custGeom>
          <a:solidFill>
            <a:srgbClr val="231F1F"/>
          </a:solidFill>
        </p:spPr>
        <p:txBody>
          <a:bodyPr wrap="square" lIns="0" tIns="0" rIns="0" bIns="0" rtlCol="0"/>
          <a:lstStyle/>
          <a:p>
            <a:endParaRPr/>
          </a:p>
        </p:txBody>
      </p:sp>
      <p:sp>
        <p:nvSpPr>
          <p:cNvPr id="61" name="object 61"/>
          <p:cNvSpPr/>
          <p:nvPr/>
        </p:nvSpPr>
        <p:spPr>
          <a:xfrm>
            <a:off x="2005844" y="1235111"/>
            <a:ext cx="38735" cy="50800"/>
          </a:xfrm>
          <a:custGeom>
            <a:avLst/>
            <a:gdLst/>
            <a:ahLst/>
            <a:cxnLst/>
            <a:rect l="l" t="t" r="r" b="b"/>
            <a:pathLst>
              <a:path w="38735" h="50800">
                <a:moveTo>
                  <a:pt x="34554" y="0"/>
                </a:moveTo>
                <a:lnTo>
                  <a:pt x="0" y="47713"/>
                </a:lnTo>
                <a:lnTo>
                  <a:pt x="3706" y="50461"/>
                </a:lnTo>
                <a:lnTo>
                  <a:pt x="38395" y="2739"/>
                </a:lnTo>
                <a:lnTo>
                  <a:pt x="34554" y="0"/>
                </a:lnTo>
                <a:close/>
              </a:path>
            </a:pathLst>
          </a:custGeom>
          <a:solidFill>
            <a:srgbClr val="231F1F"/>
          </a:solidFill>
        </p:spPr>
        <p:txBody>
          <a:bodyPr wrap="square" lIns="0" tIns="0" rIns="0" bIns="0" rtlCol="0"/>
          <a:lstStyle/>
          <a:p>
            <a:endParaRPr/>
          </a:p>
        </p:txBody>
      </p:sp>
      <p:sp>
        <p:nvSpPr>
          <p:cNvPr id="62" name="object 62"/>
          <p:cNvSpPr/>
          <p:nvPr/>
        </p:nvSpPr>
        <p:spPr>
          <a:xfrm>
            <a:off x="2077690" y="1202755"/>
            <a:ext cx="77470" cy="29209"/>
          </a:xfrm>
          <a:custGeom>
            <a:avLst/>
            <a:gdLst/>
            <a:ahLst/>
            <a:cxnLst/>
            <a:rect l="l" t="t" r="r" b="b"/>
            <a:pathLst>
              <a:path w="77469" h="29209">
                <a:moveTo>
                  <a:pt x="1508" y="0"/>
                </a:moveTo>
                <a:lnTo>
                  <a:pt x="0" y="4391"/>
                </a:lnTo>
                <a:lnTo>
                  <a:pt x="74863" y="28795"/>
                </a:lnTo>
                <a:lnTo>
                  <a:pt x="77195" y="27016"/>
                </a:lnTo>
                <a:lnTo>
                  <a:pt x="76915" y="24537"/>
                </a:lnTo>
                <a:lnTo>
                  <a:pt x="1508" y="0"/>
                </a:lnTo>
                <a:close/>
              </a:path>
            </a:pathLst>
          </a:custGeom>
          <a:solidFill>
            <a:srgbClr val="231F1F"/>
          </a:solidFill>
        </p:spPr>
        <p:txBody>
          <a:bodyPr wrap="square" lIns="0" tIns="0" rIns="0" bIns="0" rtlCol="0"/>
          <a:lstStyle/>
          <a:p>
            <a:endParaRPr/>
          </a:p>
        </p:txBody>
      </p:sp>
      <p:sp>
        <p:nvSpPr>
          <p:cNvPr id="63" name="object 63"/>
          <p:cNvSpPr/>
          <p:nvPr/>
        </p:nvSpPr>
        <p:spPr>
          <a:xfrm>
            <a:off x="2226741" y="1044575"/>
            <a:ext cx="45085" cy="48895"/>
          </a:xfrm>
          <a:custGeom>
            <a:avLst/>
            <a:gdLst/>
            <a:ahLst/>
            <a:cxnLst/>
            <a:rect l="l" t="t" r="r" b="b"/>
            <a:pathLst>
              <a:path w="45085" h="48894">
                <a:moveTo>
                  <a:pt x="26925" y="0"/>
                </a:moveTo>
                <a:lnTo>
                  <a:pt x="15935" y="0"/>
                </a:lnTo>
                <a:lnTo>
                  <a:pt x="10502" y="2214"/>
                </a:lnTo>
                <a:lnTo>
                  <a:pt x="2105" y="11062"/>
                </a:lnTo>
                <a:lnTo>
                  <a:pt x="0" y="17180"/>
                </a:lnTo>
                <a:lnTo>
                  <a:pt x="22" y="29237"/>
                </a:lnTo>
                <a:lnTo>
                  <a:pt x="18103" y="48761"/>
                </a:lnTo>
                <a:lnTo>
                  <a:pt x="26636" y="48761"/>
                </a:lnTo>
                <a:lnTo>
                  <a:pt x="30449" y="47794"/>
                </a:lnTo>
                <a:lnTo>
                  <a:pt x="37527" y="43916"/>
                </a:lnTo>
                <a:lnTo>
                  <a:pt x="38019" y="43400"/>
                </a:lnTo>
                <a:lnTo>
                  <a:pt x="17904" y="43400"/>
                </a:lnTo>
                <a:lnTo>
                  <a:pt x="14072" y="41773"/>
                </a:lnTo>
                <a:lnTo>
                  <a:pt x="7961" y="35230"/>
                </a:lnTo>
                <a:lnTo>
                  <a:pt x="6434" y="30757"/>
                </a:lnTo>
                <a:lnTo>
                  <a:pt x="6434" y="17994"/>
                </a:lnTo>
                <a:lnTo>
                  <a:pt x="8026" y="12931"/>
                </a:lnTo>
                <a:lnTo>
                  <a:pt x="14389" y="6867"/>
                </a:lnTo>
                <a:lnTo>
                  <a:pt x="18193" y="5358"/>
                </a:lnTo>
                <a:lnTo>
                  <a:pt x="37982" y="5358"/>
                </a:lnTo>
                <a:lnTo>
                  <a:pt x="37833" y="5196"/>
                </a:lnTo>
                <a:lnTo>
                  <a:pt x="30847" y="1038"/>
                </a:lnTo>
                <a:lnTo>
                  <a:pt x="26925" y="0"/>
                </a:lnTo>
                <a:close/>
              </a:path>
              <a:path w="45085" h="48894">
                <a:moveTo>
                  <a:pt x="37982" y="5358"/>
                </a:moveTo>
                <a:lnTo>
                  <a:pt x="25713" y="5358"/>
                </a:lnTo>
                <a:lnTo>
                  <a:pt x="28515" y="6145"/>
                </a:lnTo>
                <a:lnTo>
                  <a:pt x="33513" y="9289"/>
                </a:lnTo>
                <a:lnTo>
                  <a:pt x="35412" y="11504"/>
                </a:lnTo>
                <a:lnTo>
                  <a:pt x="36704" y="14368"/>
                </a:lnTo>
                <a:lnTo>
                  <a:pt x="38006" y="17226"/>
                </a:lnTo>
                <a:lnTo>
                  <a:pt x="38647" y="20579"/>
                </a:lnTo>
                <a:lnTo>
                  <a:pt x="38647" y="30475"/>
                </a:lnTo>
                <a:lnTo>
                  <a:pt x="37139" y="35149"/>
                </a:lnTo>
                <a:lnTo>
                  <a:pt x="31065" y="41748"/>
                </a:lnTo>
                <a:lnTo>
                  <a:pt x="27205" y="43400"/>
                </a:lnTo>
                <a:lnTo>
                  <a:pt x="38019" y="43400"/>
                </a:lnTo>
                <a:lnTo>
                  <a:pt x="40255" y="41051"/>
                </a:lnTo>
                <a:lnTo>
                  <a:pt x="44115" y="33513"/>
                </a:lnTo>
                <a:lnTo>
                  <a:pt x="45082" y="29237"/>
                </a:lnTo>
                <a:lnTo>
                  <a:pt x="45082" y="19748"/>
                </a:lnTo>
                <a:lnTo>
                  <a:pt x="44170" y="15525"/>
                </a:lnTo>
                <a:lnTo>
                  <a:pt x="40500" y="8098"/>
                </a:lnTo>
                <a:lnTo>
                  <a:pt x="37982" y="5358"/>
                </a:lnTo>
                <a:close/>
              </a:path>
            </a:pathLst>
          </a:custGeom>
          <a:solidFill>
            <a:srgbClr val="231F1F"/>
          </a:solidFill>
        </p:spPr>
        <p:txBody>
          <a:bodyPr wrap="square" lIns="0" tIns="0" rIns="0" bIns="0" rtlCol="0"/>
          <a:lstStyle/>
          <a:p>
            <a:endParaRPr/>
          </a:p>
        </p:txBody>
      </p:sp>
      <p:sp>
        <p:nvSpPr>
          <p:cNvPr id="64" name="object 64"/>
          <p:cNvSpPr/>
          <p:nvPr/>
        </p:nvSpPr>
        <p:spPr>
          <a:xfrm>
            <a:off x="2241126"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5" name="object 65"/>
          <p:cNvSpPr/>
          <p:nvPr/>
        </p:nvSpPr>
        <p:spPr>
          <a:xfrm>
            <a:off x="2257441" y="1099510"/>
            <a:ext cx="0" cy="80645"/>
          </a:xfrm>
          <a:custGeom>
            <a:avLst/>
            <a:gdLst/>
            <a:ahLst/>
            <a:cxnLst/>
            <a:rect l="l" t="t" r="r" b="b"/>
            <a:pathLst>
              <a:path h="80644">
                <a:moveTo>
                  <a:pt x="0" y="0"/>
                </a:moveTo>
                <a:lnTo>
                  <a:pt x="0" y="80622"/>
                </a:lnTo>
              </a:path>
            </a:pathLst>
          </a:custGeom>
          <a:ln w="4655">
            <a:solidFill>
              <a:srgbClr val="231F1F"/>
            </a:solidFill>
          </a:ln>
        </p:spPr>
        <p:txBody>
          <a:bodyPr wrap="square" lIns="0" tIns="0" rIns="0" bIns="0" rtlCol="0"/>
          <a:lstStyle/>
          <a:p>
            <a:endParaRPr/>
          </a:p>
        </p:txBody>
      </p:sp>
      <p:sp>
        <p:nvSpPr>
          <p:cNvPr id="66" name="object 66"/>
          <p:cNvSpPr/>
          <p:nvPr/>
        </p:nvSpPr>
        <p:spPr>
          <a:xfrm>
            <a:off x="2419304" y="1371980"/>
            <a:ext cx="37465" cy="47625"/>
          </a:xfrm>
          <a:custGeom>
            <a:avLst/>
            <a:gdLst/>
            <a:ahLst/>
            <a:cxnLst/>
            <a:rect l="l" t="t" r="r" b="b"/>
            <a:pathLst>
              <a:path w="37464" h="47625">
                <a:moveTo>
                  <a:pt x="6416" y="0"/>
                </a:moveTo>
                <a:lnTo>
                  <a:pt x="0" y="0"/>
                </a:lnTo>
                <a:lnTo>
                  <a:pt x="0" y="47125"/>
                </a:lnTo>
                <a:lnTo>
                  <a:pt x="5999" y="47125"/>
                </a:lnTo>
                <a:lnTo>
                  <a:pt x="5999" y="10139"/>
                </a:lnTo>
                <a:lnTo>
                  <a:pt x="13185" y="10139"/>
                </a:lnTo>
                <a:lnTo>
                  <a:pt x="6416" y="0"/>
                </a:lnTo>
                <a:close/>
              </a:path>
              <a:path w="37464" h="47625">
                <a:moveTo>
                  <a:pt x="13185" y="10139"/>
                </a:moveTo>
                <a:lnTo>
                  <a:pt x="5999" y="10139"/>
                </a:lnTo>
                <a:lnTo>
                  <a:pt x="30692" y="47125"/>
                </a:lnTo>
                <a:lnTo>
                  <a:pt x="37111" y="47125"/>
                </a:lnTo>
                <a:lnTo>
                  <a:pt x="37111" y="36983"/>
                </a:lnTo>
                <a:lnTo>
                  <a:pt x="31109" y="36983"/>
                </a:lnTo>
                <a:lnTo>
                  <a:pt x="13185" y="10139"/>
                </a:lnTo>
                <a:close/>
              </a:path>
              <a:path w="37464" h="47625">
                <a:moveTo>
                  <a:pt x="37111" y="0"/>
                </a:moveTo>
                <a:lnTo>
                  <a:pt x="31109" y="0"/>
                </a:lnTo>
                <a:lnTo>
                  <a:pt x="31109" y="36983"/>
                </a:lnTo>
                <a:lnTo>
                  <a:pt x="37111" y="36983"/>
                </a:lnTo>
                <a:lnTo>
                  <a:pt x="37111" y="0"/>
                </a:lnTo>
                <a:close/>
              </a:path>
            </a:pathLst>
          </a:custGeom>
          <a:solidFill>
            <a:srgbClr val="231F1F"/>
          </a:solidFill>
        </p:spPr>
        <p:txBody>
          <a:bodyPr wrap="square" lIns="0" tIns="0" rIns="0" bIns="0" rtlCol="0"/>
          <a:lstStyle/>
          <a:p>
            <a:endParaRPr/>
          </a:p>
        </p:txBody>
      </p:sp>
      <p:sp>
        <p:nvSpPr>
          <p:cNvPr id="67" name="object 67"/>
          <p:cNvSpPr/>
          <p:nvPr/>
        </p:nvSpPr>
        <p:spPr>
          <a:xfrm>
            <a:off x="2467132" y="1371980"/>
            <a:ext cx="37465" cy="47625"/>
          </a:xfrm>
          <a:custGeom>
            <a:avLst/>
            <a:gdLst/>
            <a:ahLst/>
            <a:cxnLst/>
            <a:rect l="l" t="t" r="r" b="b"/>
            <a:pathLst>
              <a:path w="37464" h="47625">
                <a:moveTo>
                  <a:pt x="6256" y="0"/>
                </a:moveTo>
                <a:lnTo>
                  <a:pt x="0" y="0"/>
                </a:lnTo>
                <a:lnTo>
                  <a:pt x="0" y="47125"/>
                </a:lnTo>
                <a:lnTo>
                  <a:pt x="6256" y="47125"/>
                </a:lnTo>
                <a:lnTo>
                  <a:pt x="6256" y="24935"/>
                </a:lnTo>
                <a:lnTo>
                  <a:pt x="36886" y="24935"/>
                </a:lnTo>
                <a:lnTo>
                  <a:pt x="36886" y="19368"/>
                </a:lnTo>
                <a:lnTo>
                  <a:pt x="6256" y="19368"/>
                </a:lnTo>
                <a:lnTo>
                  <a:pt x="6256" y="0"/>
                </a:lnTo>
                <a:close/>
              </a:path>
              <a:path w="37464" h="47625">
                <a:moveTo>
                  <a:pt x="36886" y="24935"/>
                </a:moveTo>
                <a:lnTo>
                  <a:pt x="30632" y="24935"/>
                </a:lnTo>
                <a:lnTo>
                  <a:pt x="30632" y="47125"/>
                </a:lnTo>
                <a:lnTo>
                  <a:pt x="36886" y="47125"/>
                </a:lnTo>
                <a:lnTo>
                  <a:pt x="36886" y="24935"/>
                </a:lnTo>
                <a:close/>
              </a:path>
              <a:path w="37464" h="47625">
                <a:moveTo>
                  <a:pt x="36886" y="0"/>
                </a:moveTo>
                <a:lnTo>
                  <a:pt x="30632" y="0"/>
                </a:lnTo>
                <a:lnTo>
                  <a:pt x="30632" y="19368"/>
                </a:lnTo>
                <a:lnTo>
                  <a:pt x="36886" y="19368"/>
                </a:lnTo>
                <a:lnTo>
                  <a:pt x="36886" y="0"/>
                </a:lnTo>
                <a:close/>
              </a:path>
            </a:pathLst>
          </a:custGeom>
          <a:solidFill>
            <a:srgbClr val="231F1F"/>
          </a:solidFill>
        </p:spPr>
        <p:txBody>
          <a:bodyPr wrap="square" lIns="0" tIns="0" rIns="0" bIns="0" rtlCol="0"/>
          <a:lstStyle/>
          <a:p>
            <a:endParaRPr/>
          </a:p>
        </p:txBody>
      </p:sp>
      <p:sp>
        <p:nvSpPr>
          <p:cNvPr id="68" name="object 68"/>
          <p:cNvSpPr/>
          <p:nvPr/>
        </p:nvSpPr>
        <p:spPr>
          <a:xfrm>
            <a:off x="2510155" y="1395977"/>
            <a:ext cx="23495" cy="35560"/>
          </a:xfrm>
          <a:custGeom>
            <a:avLst/>
            <a:gdLst/>
            <a:ahLst/>
            <a:cxnLst/>
            <a:rect l="l" t="t" r="r" b="b"/>
            <a:pathLst>
              <a:path w="23494" h="35559">
                <a:moveTo>
                  <a:pt x="21235" y="3595"/>
                </a:moveTo>
                <a:lnTo>
                  <a:pt x="14243" y="3595"/>
                </a:lnTo>
                <a:lnTo>
                  <a:pt x="15844" y="4183"/>
                </a:lnTo>
                <a:lnTo>
                  <a:pt x="18311" y="6552"/>
                </a:lnTo>
                <a:lnTo>
                  <a:pt x="18936" y="7989"/>
                </a:lnTo>
                <a:lnTo>
                  <a:pt x="18936" y="11351"/>
                </a:lnTo>
                <a:lnTo>
                  <a:pt x="6633" y="24438"/>
                </a:lnTo>
                <a:lnTo>
                  <a:pt x="4745" y="26220"/>
                </a:lnTo>
                <a:lnTo>
                  <a:pt x="2105" y="29302"/>
                </a:lnTo>
                <a:lnTo>
                  <a:pt x="1147" y="30873"/>
                </a:lnTo>
                <a:lnTo>
                  <a:pt x="550" y="32465"/>
                </a:lnTo>
                <a:lnTo>
                  <a:pt x="180" y="33423"/>
                </a:lnTo>
                <a:lnTo>
                  <a:pt x="0" y="34427"/>
                </a:lnTo>
                <a:lnTo>
                  <a:pt x="37" y="35475"/>
                </a:lnTo>
                <a:lnTo>
                  <a:pt x="23427" y="35475"/>
                </a:lnTo>
                <a:lnTo>
                  <a:pt x="23427" y="31317"/>
                </a:lnTo>
                <a:lnTo>
                  <a:pt x="6073" y="31317"/>
                </a:lnTo>
                <a:lnTo>
                  <a:pt x="6561" y="30530"/>
                </a:lnTo>
                <a:lnTo>
                  <a:pt x="7177" y="29744"/>
                </a:lnTo>
                <a:lnTo>
                  <a:pt x="8658" y="28189"/>
                </a:lnTo>
                <a:lnTo>
                  <a:pt x="10340" y="26708"/>
                </a:lnTo>
                <a:lnTo>
                  <a:pt x="16053" y="21881"/>
                </a:lnTo>
                <a:lnTo>
                  <a:pt x="18286" y="19810"/>
                </a:lnTo>
                <a:lnTo>
                  <a:pt x="20979" y="16784"/>
                </a:lnTo>
                <a:lnTo>
                  <a:pt x="21946" y="15345"/>
                </a:lnTo>
                <a:lnTo>
                  <a:pt x="23103" y="12617"/>
                </a:lnTo>
                <a:lnTo>
                  <a:pt x="23392" y="11224"/>
                </a:lnTo>
                <a:lnTo>
                  <a:pt x="23392" y="7031"/>
                </a:lnTo>
                <a:lnTo>
                  <a:pt x="22397" y="4699"/>
                </a:lnTo>
                <a:lnTo>
                  <a:pt x="21235" y="3595"/>
                </a:lnTo>
                <a:close/>
              </a:path>
              <a:path w="23494" h="35559">
                <a:moveTo>
                  <a:pt x="15754" y="0"/>
                </a:moveTo>
                <a:lnTo>
                  <a:pt x="8984" y="0"/>
                </a:lnTo>
                <a:lnTo>
                  <a:pt x="6309" y="867"/>
                </a:lnTo>
                <a:lnTo>
                  <a:pt x="2304" y="4363"/>
                </a:lnTo>
                <a:lnTo>
                  <a:pt x="1156" y="6904"/>
                </a:lnTo>
                <a:lnTo>
                  <a:pt x="849" y="10238"/>
                </a:lnTo>
                <a:lnTo>
                  <a:pt x="5305" y="10710"/>
                </a:lnTo>
                <a:lnTo>
                  <a:pt x="5324" y="8487"/>
                </a:lnTo>
                <a:lnTo>
                  <a:pt x="5955" y="6742"/>
                </a:lnTo>
                <a:lnTo>
                  <a:pt x="8477" y="4229"/>
                </a:lnTo>
                <a:lnTo>
                  <a:pt x="10150" y="3595"/>
                </a:lnTo>
                <a:lnTo>
                  <a:pt x="21235" y="3595"/>
                </a:lnTo>
                <a:lnTo>
                  <a:pt x="18438" y="939"/>
                </a:lnTo>
                <a:lnTo>
                  <a:pt x="15754" y="0"/>
                </a:lnTo>
                <a:close/>
              </a:path>
            </a:pathLst>
          </a:custGeom>
          <a:solidFill>
            <a:srgbClr val="231F1F"/>
          </a:solidFill>
        </p:spPr>
        <p:txBody>
          <a:bodyPr wrap="square" lIns="0" tIns="0" rIns="0" bIns="0" rtlCol="0"/>
          <a:lstStyle/>
          <a:p>
            <a:endParaRPr/>
          </a:p>
        </p:txBody>
      </p:sp>
      <p:sp>
        <p:nvSpPr>
          <p:cNvPr id="69" name="object 69"/>
          <p:cNvSpPr/>
          <p:nvPr/>
        </p:nvSpPr>
        <p:spPr>
          <a:xfrm>
            <a:off x="2343408" y="1337254"/>
            <a:ext cx="67945" cy="41910"/>
          </a:xfrm>
          <a:custGeom>
            <a:avLst/>
            <a:gdLst/>
            <a:ahLst/>
            <a:cxnLst/>
            <a:rect l="l" t="t" r="r" b="b"/>
            <a:pathLst>
              <a:path w="67944" h="41909">
                <a:moveTo>
                  <a:pt x="2332" y="0"/>
                </a:moveTo>
                <a:lnTo>
                  <a:pt x="0" y="1372"/>
                </a:lnTo>
                <a:lnTo>
                  <a:pt x="0" y="3975"/>
                </a:lnTo>
                <a:lnTo>
                  <a:pt x="65119" y="41549"/>
                </a:lnTo>
                <a:lnTo>
                  <a:pt x="67452" y="37571"/>
                </a:lnTo>
                <a:lnTo>
                  <a:pt x="2332" y="0"/>
                </a:lnTo>
                <a:close/>
              </a:path>
            </a:pathLst>
          </a:custGeom>
          <a:solidFill>
            <a:srgbClr val="231F1F"/>
          </a:solidFill>
        </p:spPr>
        <p:txBody>
          <a:bodyPr wrap="square" lIns="0" tIns="0" rIns="0" bIns="0" rtlCol="0"/>
          <a:lstStyle/>
          <a:p>
            <a:endParaRPr/>
          </a:p>
        </p:txBody>
      </p:sp>
      <p:sp>
        <p:nvSpPr>
          <p:cNvPr id="70" name="object 70"/>
          <p:cNvSpPr/>
          <p:nvPr/>
        </p:nvSpPr>
        <p:spPr>
          <a:xfrm>
            <a:off x="1067872" y="1212318"/>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1" name="object 71"/>
          <p:cNvSpPr/>
          <p:nvPr/>
        </p:nvSpPr>
        <p:spPr>
          <a:xfrm>
            <a:off x="971370" y="1379761"/>
            <a:ext cx="38100" cy="48895"/>
          </a:xfrm>
          <a:custGeom>
            <a:avLst/>
            <a:gdLst/>
            <a:ahLst/>
            <a:cxnLst/>
            <a:rect l="l" t="t" r="r" b="b"/>
            <a:pathLst>
              <a:path w="38100" h="48894">
                <a:moveTo>
                  <a:pt x="6580" y="0"/>
                </a:moveTo>
                <a:lnTo>
                  <a:pt x="0" y="0"/>
                </a:lnTo>
                <a:lnTo>
                  <a:pt x="0" y="48291"/>
                </a:lnTo>
                <a:lnTo>
                  <a:pt x="6145" y="48291"/>
                </a:lnTo>
                <a:lnTo>
                  <a:pt x="6145" y="10393"/>
                </a:lnTo>
                <a:lnTo>
                  <a:pt x="13516" y="10393"/>
                </a:lnTo>
                <a:lnTo>
                  <a:pt x="6580" y="0"/>
                </a:lnTo>
                <a:close/>
              </a:path>
              <a:path w="38100" h="48894">
                <a:moveTo>
                  <a:pt x="13516" y="10393"/>
                </a:moveTo>
                <a:lnTo>
                  <a:pt x="6145" y="10393"/>
                </a:lnTo>
                <a:lnTo>
                  <a:pt x="31444" y="48291"/>
                </a:lnTo>
                <a:lnTo>
                  <a:pt x="38025" y="48291"/>
                </a:lnTo>
                <a:lnTo>
                  <a:pt x="38025" y="37897"/>
                </a:lnTo>
                <a:lnTo>
                  <a:pt x="31870" y="37897"/>
                </a:lnTo>
                <a:lnTo>
                  <a:pt x="13516" y="10393"/>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72" name="object 72"/>
          <p:cNvSpPr/>
          <p:nvPr/>
        </p:nvSpPr>
        <p:spPr>
          <a:xfrm>
            <a:off x="1087044" y="1266926"/>
            <a:ext cx="0" cy="80010"/>
          </a:xfrm>
          <a:custGeom>
            <a:avLst/>
            <a:gdLst/>
            <a:ahLst/>
            <a:cxnLst/>
            <a:rect l="l" t="t" r="r" b="b"/>
            <a:pathLst>
              <a:path h="80009">
                <a:moveTo>
                  <a:pt x="0" y="0"/>
                </a:moveTo>
                <a:lnTo>
                  <a:pt x="0" y="79926"/>
                </a:lnTo>
              </a:path>
            </a:pathLst>
          </a:custGeom>
          <a:ln w="4773">
            <a:solidFill>
              <a:srgbClr val="231F1F"/>
            </a:solidFill>
          </a:ln>
        </p:spPr>
        <p:txBody>
          <a:bodyPr wrap="square" lIns="0" tIns="0" rIns="0" bIns="0" rtlCol="0"/>
          <a:lstStyle/>
          <a:p>
            <a:endParaRPr/>
          </a:p>
        </p:txBody>
      </p:sp>
      <p:sp>
        <p:nvSpPr>
          <p:cNvPr id="73" name="object 73"/>
          <p:cNvSpPr/>
          <p:nvPr/>
        </p:nvSpPr>
        <p:spPr>
          <a:xfrm>
            <a:off x="1018206" y="1344186"/>
            <a:ext cx="71755" cy="43180"/>
          </a:xfrm>
          <a:custGeom>
            <a:avLst/>
            <a:gdLst/>
            <a:ahLst/>
            <a:cxnLst/>
            <a:rect l="l" t="t" r="r" b="b"/>
            <a:pathLst>
              <a:path w="71755" h="43180">
                <a:moveTo>
                  <a:pt x="66450" y="0"/>
                </a:moveTo>
                <a:lnTo>
                  <a:pt x="0" y="38485"/>
                </a:lnTo>
                <a:lnTo>
                  <a:pt x="2397" y="42560"/>
                </a:lnTo>
                <a:lnTo>
                  <a:pt x="71223" y="2665"/>
                </a:lnTo>
                <a:lnTo>
                  <a:pt x="66450" y="0"/>
                </a:lnTo>
                <a:close/>
              </a:path>
            </a:pathLst>
          </a:custGeom>
          <a:solidFill>
            <a:srgbClr val="231F1F"/>
          </a:solidFill>
        </p:spPr>
        <p:txBody>
          <a:bodyPr wrap="square" lIns="0" tIns="0" rIns="0" bIns="0" rtlCol="0"/>
          <a:lstStyle/>
          <a:p>
            <a:endParaRPr/>
          </a:p>
        </p:txBody>
      </p:sp>
      <p:sp>
        <p:nvSpPr>
          <p:cNvPr id="74" name="object 74"/>
          <p:cNvSpPr/>
          <p:nvPr/>
        </p:nvSpPr>
        <p:spPr>
          <a:xfrm>
            <a:off x="1009784" y="1333793"/>
            <a:ext cx="62230" cy="38735"/>
          </a:xfrm>
          <a:custGeom>
            <a:avLst/>
            <a:gdLst/>
            <a:ahLst/>
            <a:cxnLst/>
            <a:rect l="l" t="t" r="r" b="b"/>
            <a:pathLst>
              <a:path w="62230" h="38734">
                <a:moveTo>
                  <a:pt x="59272" y="0"/>
                </a:moveTo>
                <a:lnTo>
                  <a:pt x="0" y="34417"/>
                </a:lnTo>
                <a:lnTo>
                  <a:pt x="2385" y="38483"/>
                </a:lnTo>
                <a:lnTo>
                  <a:pt x="61667" y="4074"/>
                </a:lnTo>
                <a:lnTo>
                  <a:pt x="59272" y="0"/>
                </a:lnTo>
                <a:close/>
              </a:path>
            </a:pathLst>
          </a:custGeom>
          <a:solidFill>
            <a:srgbClr val="231F1F"/>
          </a:solidFill>
        </p:spPr>
        <p:txBody>
          <a:bodyPr wrap="square" lIns="0" tIns="0" rIns="0" bIns="0" rtlCol="0"/>
          <a:lstStyle/>
          <a:p>
            <a:endParaRPr/>
          </a:p>
        </p:txBody>
      </p:sp>
      <p:sp>
        <p:nvSpPr>
          <p:cNvPr id="75" name="object 75"/>
          <p:cNvSpPr/>
          <p:nvPr/>
        </p:nvSpPr>
        <p:spPr>
          <a:xfrm>
            <a:off x="893469" y="1344186"/>
            <a:ext cx="69215" cy="43180"/>
          </a:xfrm>
          <a:custGeom>
            <a:avLst/>
            <a:gdLst/>
            <a:ahLst/>
            <a:cxnLst/>
            <a:rect l="l" t="t" r="r" b="b"/>
            <a:pathLst>
              <a:path w="69215" h="43180">
                <a:moveTo>
                  <a:pt x="2667" y="0"/>
                </a:moveTo>
                <a:lnTo>
                  <a:pt x="279" y="1265"/>
                </a:lnTo>
                <a:lnTo>
                  <a:pt x="0" y="3931"/>
                </a:lnTo>
                <a:lnTo>
                  <a:pt x="66721" y="42560"/>
                </a:lnTo>
                <a:lnTo>
                  <a:pt x="69115" y="38349"/>
                </a:lnTo>
                <a:lnTo>
                  <a:pt x="2667" y="0"/>
                </a:lnTo>
                <a:close/>
              </a:path>
            </a:pathLst>
          </a:custGeom>
          <a:solidFill>
            <a:srgbClr val="231F1F"/>
          </a:solidFill>
        </p:spPr>
        <p:txBody>
          <a:bodyPr wrap="square" lIns="0" tIns="0" rIns="0" bIns="0" rtlCol="0"/>
          <a:lstStyle/>
          <a:p>
            <a:endParaRPr/>
          </a:p>
        </p:txBody>
      </p:sp>
      <p:sp>
        <p:nvSpPr>
          <p:cNvPr id="76" name="object 76"/>
          <p:cNvSpPr/>
          <p:nvPr/>
        </p:nvSpPr>
        <p:spPr>
          <a:xfrm>
            <a:off x="893750" y="1234054"/>
            <a:ext cx="0" cy="111760"/>
          </a:xfrm>
          <a:custGeom>
            <a:avLst/>
            <a:gdLst/>
            <a:ahLst/>
            <a:cxnLst/>
            <a:rect l="l" t="t" r="r" b="b"/>
            <a:pathLst>
              <a:path h="111759">
                <a:moveTo>
                  <a:pt x="0" y="0"/>
                </a:moveTo>
                <a:lnTo>
                  <a:pt x="0" y="111398"/>
                </a:lnTo>
              </a:path>
            </a:pathLst>
          </a:custGeom>
          <a:ln w="4773">
            <a:solidFill>
              <a:srgbClr val="231F1F"/>
            </a:solidFill>
          </a:ln>
        </p:spPr>
        <p:txBody>
          <a:bodyPr wrap="square" lIns="0" tIns="0" rIns="0" bIns="0" rtlCol="0"/>
          <a:lstStyle/>
          <a:p>
            <a:endParaRPr/>
          </a:p>
        </p:txBody>
      </p:sp>
      <p:sp>
        <p:nvSpPr>
          <p:cNvPr id="77" name="object 77"/>
          <p:cNvSpPr/>
          <p:nvPr/>
        </p:nvSpPr>
        <p:spPr>
          <a:xfrm>
            <a:off x="910466" y="1243607"/>
            <a:ext cx="0" cy="92710"/>
          </a:xfrm>
          <a:custGeom>
            <a:avLst/>
            <a:gdLst/>
            <a:ahLst/>
            <a:cxnLst/>
            <a:rect l="l" t="t" r="r" b="b"/>
            <a:pathLst>
              <a:path h="92709">
                <a:moveTo>
                  <a:pt x="0" y="0"/>
                </a:moveTo>
                <a:lnTo>
                  <a:pt x="0" y="92291"/>
                </a:lnTo>
              </a:path>
            </a:pathLst>
          </a:custGeom>
          <a:ln w="4780">
            <a:solidFill>
              <a:srgbClr val="231F1F"/>
            </a:solidFill>
          </a:ln>
        </p:spPr>
        <p:txBody>
          <a:bodyPr wrap="square" lIns="0" tIns="0" rIns="0" bIns="0" rtlCol="0"/>
          <a:lstStyle/>
          <a:p>
            <a:endParaRPr/>
          </a:p>
        </p:txBody>
      </p:sp>
      <p:sp>
        <p:nvSpPr>
          <p:cNvPr id="78" name="object 78"/>
          <p:cNvSpPr/>
          <p:nvPr/>
        </p:nvSpPr>
        <p:spPr>
          <a:xfrm>
            <a:off x="893469" y="1176886"/>
            <a:ext cx="97155" cy="59055"/>
          </a:xfrm>
          <a:custGeom>
            <a:avLst/>
            <a:gdLst/>
            <a:ahLst/>
            <a:cxnLst/>
            <a:rect l="l" t="t" r="r" b="b"/>
            <a:pathLst>
              <a:path w="97155" h="59055">
                <a:moveTo>
                  <a:pt x="94676" y="0"/>
                </a:moveTo>
                <a:lnTo>
                  <a:pt x="0" y="54501"/>
                </a:lnTo>
                <a:lnTo>
                  <a:pt x="279" y="57167"/>
                </a:lnTo>
                <a:lnTo>
                  <a:pt x="2667" y="58433"/>
                </a:lnTo>
                <a:lnTo>
                  <a:pt x="97071" y="4067"/>
                </a:lnTo>
                <a:lnTo>
                  <a:pt x="97071" y="1402"/>
                </a:lnTo>
                <a:lnTo>
                  <a:pt x="94676" y="0"/>
                </a:lnTo>
                <a:close/>
              </a:path>
            </a:pathLst>
          </a:custGeom>
          <a:solidFill>
            <a:srgbClr val="231F1F"/>
          </a:solidFill>
        </p:spPr>
        <p:txBody>
          <a:bodyPr wrap="square" lIns="0" tIns="0" rIns="0" bIns="0" rtlCol="0"/>
          <a:lstStyle/>
          <a:p>
            <a:endParaRPr/>
          </a:p>
        </p:txBody>
      </p:sp>
      <p:sp>
        <p:nvSpPr>
          <p:cNvPr id="79" name="object 79"/>
          <p:cNvSpPr/>
          <p:nvPr/>
        </p:nvSpPr>
        <p:spPr>
          <a:xfrm>
            <a:off x="990540" y="1176886"/>
            <a:ext cx="69215" cy="42545"/>
          </a:xfrm>
          <a:custGeom>
            <a:avLst/>
            <a:gdLst/>
            <a:ahLst/>
            <a:cxnLst/>
            <a:rect l="l" t="t" r="r" b="b"/>
            <a:pathLst>
              <a:path w="69215" h="42544">
                <a:moveTo>
                  <a:pt x="2387" y="0"/>
                </a:moveTo>
                <a:lnTo>
                  <a:pt x="0" y="1402"/>
                </a:lnTo>
                <a:lnTo>
                  <a:pt x="0" y="4067"/>
                </a:lnTo>
                <a:lnTo>
                  <a:pt x="66297" y="42416"/>
                </a:lnTo>
                <a:lnTo>
                  <a:pt x="68692" y="38339"/>
                </a:lnTo>
                <a:lnTo>
                  <a:pt x="2387" y="0"/>
                </a:lnTo>
                <a:close/>
              </a:path>
            </a:pathLst>
          </a:custGeom>
          <a:solidFill>
            <a:srgbClr val="231F1F"/>
          </a:solidFill>
        </p:spPr>
        <p:txBody>
          <a:bodyPr wrap="square" lIns="0" tIns="0" rIns="0" bIns="0" rtlCol="0"/>
          <a:lstStyle/>
          <a:p>
            <a:endParaRPr/>
          </a:p>
        </p:txBody>
      </p:sp>
      <p:sp>
        <p:nvSpPr>
          <p:cNvPr id="80" name="object 80"/>
          <p:cNvSpPr/>
          <p:nvPr/>
        </p:nvSpPr>
        <p:spPr>
          <a:xfrm>
            <a:off x="989277" y="1195568"/>
            <a:ext cx="61594" cy="38735"/>
          </a:xfrm>
          <a:custGeom>
            <a:avLst/>
            <a:gdLst/>
            <a:ahLst/>
            <a:cxnLst/>
            <a:rect l="l" t="t" r="r" b="b"/>
            <a:pathLst>
              <a:path w="61594" h="38734">
                <a:moveTo>
                  <a:pt x="2385" y="0"/>
                </a:moveTo>
                <a:lnTo>
                  <a:pt x="0" y="4067"/>
                </a:lnTo>
                <a:lnTo>
                  <a:pt x="59136" y="38205"/>
                </a:lnTo>
                <a:lnTo>
                  <a:pt x="61521" y="34128"/>
                </a:lnTo>
                <a:lnTo>
                  <a:pt x="2385" y="0"/>
                </a:lnTo>
                <a:close/>
              </a:path>
            </a:pathLst>
          </a:custGeom>
          <a:solidFill>
            <a:srgbClr val="231F1F"/>
          </a:solidFill>
        </p:spPr>
        <p:txBody>
          <a:bodyPr wrap="square" lIns="0" tIns="0" rIns="0" bIns="0" rtlCol="0"/>
          <a:lstStyle/>
          <a:p>
            <a:endParaRPr/>
          </a:p>
        </p:txBody>
      </p:sp>
      <p:sp>
        <p:nvSpPr>
          <p:cNvPr id="81" name="object 81"/>
          <p:cNvSpPr/>
          <p:nvPr/>
        </p:nvSpPr>
        <p:spPr>
          <a:xfrm>
            <a:off x="768669" y="1358268"/>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2" name="object 82"/>
          <p:cNvSpPr/>
          <p:nvPr/>
        </p:nvSpPr>
        <p:spPr>
          <a:xfrm>
            <a:off x="768976" y="1414314"/>
            <a:ext cx="38100" cy="48895"/>
          </a:xfrm>
          <a:custGeom>
            <a:avLst/>
            <a:gdLst/>
            <a:ahLst/>
            <a:cxnLst/>
            <a:rect l="l" t="t" r="r" b="b"/>
            <a:pathLst>
              <a:path w="38100" h="48894">
                <a:moveTo>
                  <a:pt x="6406" y="0"/>
                </a:moveTo>
                <a:lnTo>
                  <a:pt x="0" y="0"/>
                </a:lnTo>
                <a:lnTo>
                  <a:pt x="0" y="48293"/>
                </a:lnTo>
                <a:lnTo>
                  <a:pt x="6406" y="48293"/>
                </a:lnTo>
                <a:lnTo>
                  <a:pt x="6406" y="25551"/>
                </a:lnTo>
                <a:lnTo>
                  <a:pt x="37796" y="25551"/>
                </a:lnTo>
                <a:lnTo>
                  <a:pt x="37796" y="19850"/>
                </a:lnTo>
                <a:lnTo>
                  <a:pt x="6406" y="19850"/>
                </a:lnTo>
                <a:lnTo>
                  <a:pt x="6406" y="0"/>
                </a:lnTo>
                <a:close/>
              </a:path>
              <a:path w="38100" h="48894">
                <a:moveTo>
                  <a:pt x="37796" y="25551"/>
                </a:moveTo>
                <a:lnTo>
                  <a:pt x="31389" y="25551"/>
                </a:lnTo>
                <a:lnTo>
                  <a:pt x="31389" y="48293"/>
                </a:lnTo>
                <a:lnTo>
                  <a:pt x="37796" y="48293"/>
                </a:lnTo>
                <a:lnTo>
                  <a:pt x="37796" y="25551"/>
                </a:lnTo>
                <a:close/>
              </a:path>
              <a:path w="38100" h="48894">
                <a:moveTo>
                  <a:pt x="37796" y="0"/>
                </a:moveTo>
                <a:lnTo>
                  <a:pt x="31389" y="0"/>
                </a:lnTo>
                <a:lnTo>
                  <a:pt x="31389" y="19850"/>
                </a:lnTo>
                <a:lnTo>
                  <a:pt x="37796" y="19850"/>
                </a:lnTo>
                <a:lnTo>
                  <a:pt x="37796" y="0"/>
                </a:lnTo>
                <a:close/>
              </a:path>
            </a:pathLst>
          </a:custGeom>
          <a:solidFill>
            <a:srgbClr val="231F1F"/>
          </a:solidFill>
        </p:spPr>
        <p:txBody>
          <a:bodyPr wrap="square" lIns="0" tIns="0" rIns="0" bIns="0" rtlCol="0"/>
          <a:lstStyle/>
          <a:p>
            <a:endParaRPr/>
          </a:p>
        </p:txBody>
      </p:sp>
      <p:sp>
        <p:nvSpPr>
          <p:cNvPr id="83" name="object 83"/>
          <p:cNvSpPr/>
          <p:nvPr/>
        </p:nvSpPr>
        <p:spPr>
          <a:xfrm>
            <a:off x="768669" y="1177763"/>
            <a:ext cx="38100" cy="48895"/>
          </a:xfrm>
          <a:custGeom>
            <a:avLst/>
            <a:gdLst/>
            <a:ahLst/>
            <a:cxnLst/>
            <a:rect l="l" t="t" r="r" b="b"/>
            <a:pathLst>
              <a:path w="38100" h="48894">
                <a:moveTo>
                  <a:pt x="6571" y="0"/>
                </a:moveTo>
                <a:lnTo>
                  <a:pt x="0" y="0"/>
                </a:lnTo>
                <a:lnTo>
                  <a:pt x="0" y="48291"/>
                </a:lnTo>
                <a:lnTo>
                  <a:pt x="6145" y="48291"/>
                </a:lnTo>
                <a:lnTo>
                  <a:pt x="6145" y="10393"/>
                </a:lnTo>
                <a:lnTo>
                  <a:pt x="13509" y="10393"/>
                </a:lnTo>
                <a:lnTo>
                  <a:pt x="6571" y="0"/>
                </a:lnTo>
                <a:close/>
              </a:path>
              <a:path w="38100" h="48894">
                <a:moveTo>
                  <a:pt x="13509" y="10393"/>
                </a:moveTo>
                <a:lnTo>
                  <a:pt x="6145" y="10393"/>
                </a:lnTo>
                <a:lnTo>
                  <a:pt x="31444" y="48291"/>
                </a:lnTo>
                <a:lnTo>
                  <a:pt x="38013" y="48291"/>
                </a:lnTo>
                <a:lnTo>
                  <a:pt x="38013" y="37897"/>
                </a:lnTo>
                <a:lnTo>
                  <a:pt x="31868" y="37897"/>
                </a:lnTo>
                <a:lnTo>
                  <a:pt x="13509" y="10393"/>
                </a:lnTo>
                <a:close/>
              </a:path>
              <a:path w="38100" h="48894">
                <a:moveTo>
                  <a:pt x="38013" y="0"/>
                </a:moveTo>
                <a:lnTo>
                  <a:pt x="31868" y="0"/>
                </a:lnTo>
                <a:lnTo>
                  <a:pt x="31868" y="37897"/>
                </a:lnTo>
                <a:lnTo>
                  <a:pt x="38013" y="37897"/>
                </a:lnTo>
                <a:lnTo>
                  <a:pt x="38013" y="0"/>
                </a:lnTo>
                <a:close/>
              </a:path>
            </a:pathLst>
          </a:custGeom>
          <a:solidFill>
            <a:srgbClr val="231F1F"/>
          </a:solidFill>
        </p:spPr>
        <p:txBody>
          <a:bodyPr wrap="square" lIns="0" tIns="0" rIns="0" bIns="0" rtlCol="0"/>
          <a:lstStyle/>
          <a:p>
            <a:endParaRPr/>
          </a:p>
        </p:txBody>
      </p:sp>
      <p:sp>
        <p:nvSpPr>
          <p:cNvPr id="84" name="object 84"/>
          <p:cNvSpPr/>
          <p:nvPr/>
        </p:nvSpPr>
        <p:spPr>
          <a:xfrm>
            <a:off x="814808" y="1343761"/>
            <a:ext cx="79375" cy="29845"/>
          </a:xfrm>
          <a:custGeom>
            <a:avLst/>
            <a:gdLst/>
            <a:ahLst/>
            <a:cxnLst/>
            <a:rect l="l" t="t" r="r" b="b"/>
            <a:pathLst>
              <a:path w="79375" h="29844">
                <a:moveTo>
                  <a:pt x="76554" y="0"/>
                </a:moveTo>
                <a:lnTo>
                  <a:pt x="0" y="25010"/>
                </a:lnTo>
                <a:lnTo>
                  <a:pt x="1402" y="29501"/>
                </a:lnTo>
                <a:lnTo>
                  <a:pt x="78660" y="4356"/>
                </a:lnTo>
                <a:lnTo>
                  <a:pt x="78940" y="1691"/>
                </a:lnTo>
                <a:lnTo>
                  <a:pt x="76554" y="0"/>
                </a:lnTo>
                <a:close/>
              </a:path>
            </a:pathLst>
          </a:custGeom>
          <a:solidFill>
            <a:srgbClr val="231F1F"/>
          </a:solidFill>
        </p:spPr>
        <p:txBody>
          <a:bodyPr wrap="square" lIns="0" tIns="0" rIns="0" bIns="0" rtlCol="0"/>
          <a:lstStyle/>
          <a:p>
            <a:endParaRPr/>
          </a:p>
        </p:txBody>
      </p:sp>
      <p:sp>
        <p:nvSpPr>
          <p:cNvPr id="85" name="object 85"/>
          <p:cNvSpPr/>
          <p:nvPr/>
        </p:nvSpPr>
        <p:spPr>
          <a:xfrm>
            <a:off x="719283" y="1289821"/>
            <a:ext cx="50165" cy="63500"/>
          </a:xfrm>
          <a:custGeom>
            <a:avLst/>
            <a:gdLst/>
            <a:ahLst/>
            <a:cxnLst/>
            <a:rect l="l" t="t" r="r" b="b"/>
            <a:pathLst>
              <a:path w="50165" h="63500">
                <a:moveTo>
                  <a:pt x="5902" y="0"/>
                </a:moveTo>
                <a:lnTo>
                  <a:pt x="0" y="0"/>
                </a:lnTo>
                <a:lnTo>
                  <a:pt x="45933" y="63076"/>
                </a:lnTo>
                <a:lnTo>
                  <a:pt x="49728" y="60267"/>
                </a:lnTo>
                <a:lnTo>
                  <a:pt x="5902" y="0"/>
                </a:lnTo>
                <a:close/>
              </a:path>
            </a:pathLst>
          </a:custGeom>
          <a:solidFill>
            <a:srgbClr val="231F1F"/>
          </a:solidFill>
        </p:spPr>
        <p:txBody>
          <a:bodyPr wrap="square" lIns="0" tIns="0" rIns="0" bIns="0" rtlCol="0"/>
          <a:lstStyle/>
          <a:p>
            <a:endParaRPr/>
          </a:p>
        </p:txBody>
      </p:sp>
      <p:sp>
        <p:nvSpPr>
          <p:cNvPr id="86" name="object 86"/>
          <p:cNvSpPr/>
          <p:nvPr/>
        </p:nvSpPr>
        <p:spPr>
          <a:xfrm>
            <a:off x="719283" y="1229842"/>
            <a:ext cx="47625" cy="60325"/>
          </a:xfrm>
          <a:custGeom>
            <a:avLst/>
            <a:gdLst/>
            <a:ahLst/>
            <a:cxnLst/>
            <a:rect l="l" t="t" r="r" b="b"/>
            <a:pathLst>
              <a:path w="47625" h="60325">
                <a:moveTo>
                  <a:pt x="43545" y="0"/>
                </a:moveTo>
                <a:lnTo>
                  <a:pt x="0" y="59978"/>
                </a:lnTo>
                <a:lnTo>
                  <a:pt x="5902" y="59978"/>
                </a:lnTo>
                <a:lnTo>
                  <a:pt x="47479" y="2811"/>
                </a:lnTo>
                <a:lnTo>
                  <a:pt x="43545" y="0"/>
                </a:lnTo>
                <a:close/>
              </a:path>
            </a:pathLst>
          </a:custGeom>
          <a:solidFill>
            <a:srgbClr val="231F1F"/>
          </a:solidFill>
        </p:spPr>
        <p:txBody>
          <a:bodyPr wrap="square" lIns="0" tIns="0" rIns="0" bIns="0" rtlCol="0"/>
          <a:lstStyle/>
          <a:p>
            <a:endParaRPr/>
          </a:p>
        </p:txBody>
      </p:sp>
      <p:sp>
        <p:nvSpPr>
          <p:cNvPr id="87" name="object 87"/>
          <p:cNvSpPr/>
          <p:nvPr/>
        </p:nvSpPr>
        <p:spPr>
          <a:xfrm>
            <a:off x="741056" y="1239676"/>
            <a:ext cx="39370" cy="52069"/>
          </a:xfrm>
          <a:custGeom>
            <a:avLst/>
            <a:gdLst/>
            <a:ahLst/>
            <a:cxnLst/>
            <a:rect l="l" t="t" r="r" b="b"/>
            <a:pathLst>
              <a:path w="39370" h="52069">
                <a:moveTo>
                  <a:pt x="35403" y="0"/>
                </a:moveTo>
                <a:lnTo>
                  <a:pt x="0" y="48742"/>
                </a:lnTo>
                <a:lnTo>
                  <a:pt x="3796" y="51554"/>
                </a:lnTo>
                <a:lnTo>
                  <a:pt x="39191" y="2811"/>
                </a:lnTo>
                <a:lnTo>
                  <a:pt x="35403" y="0"/>
                </a:lnTo>
                <a:close/>
              </a:path>
            </a:pathLst>
          </a:custGeom>
          <a:solidFill>
            <a:srgbClr val="231F1F"/>
          </a:solidFill>
        </p:spPr>
        <p:txBody>
          <a:bodyPr wrap="square" lIns="0" tIns="0" rIns="0" bIns="0" rtlCol="0"/>
          <a:lstStyle/>
          <a:p>
            <a:endParaRPr/>
          </a:p>
        </p:txBody>
      </p:sp>
      <p:sp>
        <p:nvSpPr>
          <p:cNvPr id="88" name="object 88"/>
          <p:cNvSpPr/>
          <p:nvPr/>
        </p:nvSpPr>
        <p:spPr>
          <a:xfrm>
            <a:off x="814808" y="1206244"/>
            <a:ext cx="79375" cy="29845"/>
          </a:xfrm>
          <a:custGeom>
            <a:avLst/>
            <a:gdLst/>
            <a:ahLst/>
            <a:cxnLst/>
            <a:rect l="l" t="t" r="r" b="b"/>
            <a:pathLst>
              <a:path w="79375" h="29844">
                <a:moveTo>
                  <a:pt x="1536" y="0"/>
                </a:moveTo>
                <a:lnTo>
                  <a:pt x="0" y="4636"/>
                </a:lnTo>
                <a:lnTo>
                  <a:pt x="76554" y="29501"/>
                </a:lnTo>
                <a:lnTo>
                  <a:pt x="78940" y="27809"/>
                </a:lnTo>
                <a:lnTo>
                  <a:pt x="78660" y="25144"/>
                </a:lnTo>
                <a:lnTo>
                  <a:pt x="1536" y="0"/>
                </a:lnTo>
                <a:close/>
              </a:path>
            </a:pathLst>
          </a:custGeom>
          <a:solidFill>
            <a:srgbClr val="231F1F"/>
          </a:solidFill>
        </p:spPr>
        <p:txBody>
          <a:bodyPr wrap="square" lIns="0" tIns="0" rIns="0" bIns="0" rtlCol="0"/>
          <a:lstStyle/>
          <a:p>
            <a:endParaRPr/>
          </a:p>
        </p:txBody>
      </p:sp>
      <p:sp>
        <p:nvSpPr>
          <p:cNvPr id="89" name="object 89"/>
          <p:cNvSpPr/>
          <p:nvPr/>
        </p:nvSpPr>
        <p:spPr>
          <a:xfrm>
            <a:off x="971370" y="1045017"/>
            <a:ext cx="38100" cy="48895"/>
          </a:xfrm>
          <a:custGeom>
            <a:avLst/>
            <a:gdLst/>
            <a:ahLst/>
            <a:cxnLst/>
            <a:rect l="l" t="t" r="r" b="b"/>
            <a:pathLst>
              <a:path w="38100" h="48894">
                <a:moveTo>
                  <a:pt x="6580" y="0"/>
                </a:moveTo>
                <a:lnTo>
                  <a:pt x="0" y="0"/>
                </a:lnTo>
                <a:lnTo>
                  <a:pt x="0" y="48282"/>
                </a:lnTo>
                <a:lnTo>
                  <a:pt x="6145" y="48282"/>
                </a:lnTo>
                <a:lnTo>
                  <a:pt x="6145" y="10384"/>
                </a:lnTo>
                <a:lnTo>
                  <a:pt x="13510" y="10384"/>
                </a:lnTo>
                <a:lnTo>
                  <a:pt x="6580" y="0"/>
                </a:lnTo>
                <a:close/>
              </a:path>
              <a:path w="38100" h="48894">
                <a:moveTo>
                  <a:pt x="13510" y="10384"/>
                </a:moveTo>
                <a:lnTo>
                  <a:pt x="6145" y="10384"/>
                </a:lnTo>
                <a:lnTo>
                  <a:pt x="31444" y="48282"/>
                </a:lnTo>
                <a:lnTo>
                  <a:pt x="38025" y="48282"/>
                </a:lnTo>
                <a:lnTo>
                  <a:pt x="38025" y="37897"/>
                </a:lnTo>
                <a:lnTo>
                  <a:pt x="31870" y="37897"/>
                </a:lnTo>
                <a:lnTo>
                  <a:pt x="13510" y="10384"/>
                </a:lnTo>
                <a:close/>
              </a:path>
              <a:path w="38100" h="48894">
                <a:moveTo>
                  <a:pt x="38025" y="0"/>
                </a:moveTo>
                <a:lnTo>
                  <a:pt x="31870" y="0"/>
                </a:lnTo>
                <a:lnTo>
                  <a:pt x="31870" y="37897"/>
                </a:lnTo>
                <a:lnTo>
                  <a:pt x="38025" y="37897"/>
                </a:lnTo>
                <a:lnTo>
                  <a:pt x="38025" y="0"/>
                </a:lnTo>
                <a:close/>
              </a:path>
            </a:pathLst>
          </a:custGeom>
          <a:solidFill>
            <a:srgbClr val="231F1F"/>
          </a:solidFill>
        </p:spPr>
        <p:txBody>
          <a:bodyPr wrap="square" lIns="0" tIns="0" rIns="0" bIns="0" rtlCol="0"/>
          <a:lstStyle/>
          <a:p>
            <a:endParaRPr/>
          </a:p>
        </p:txBody>
      </p:sp>
      <p:sp>
        <p:nvSpPr>
          <p:cNvPr id="90" name="object 90"/>
          <p:cNvSpPr/>
          <p:nvPr/>
        </p:nvSpPr>
        <p:spPr>
          <a:xfrm>
            <a:off x="1020377" y="1045017"/>
            <a:ext cx="38100" cy="48895"/>
          </a:xfrm>
          <a:custGeom>
            <a:avLst/>
            <a:gdLst/>
            <a:ahLst/>
            <a:cxnLst/>
            <a:rect l="l" t="t" r="r" b="b"/>
            <a:pathLst>
              <a:path w="38100" h="48894">
                <a:moveTo>
                  <a:pt x="6406" y="0"/>
                </a:moveTo>
                <a:lnTo>
                  <a:pt x="0" y="0"/>
                </a:lnTo>
                <a:lnTo>
                  <a:pt x="0" y="48282"/>
                </a:lnTo>
                <a:lnTo>
                  <a:pt x="6406" y="48282"/>
                </a:lnTo>
                <a:lnTo>
                  <a:pt x="6406" y="25542"/>
                </a:lnTo>
                <a:lnTo>
                  <a:pt x="37789" y="25542"/>
                </a:lnTo>
                <a:lnTo>
                  <a:pt x="37789" y="19838"/>
                </a:lnTo>
                <a:lnTo>
                  <a:pt x="6406" y="19838"/>
                </a:lnTo>
                <a:lnTo>
                  <a:pt x="6406" y="0"/>
                </a:lnTo>
                <a:close/>
              </a:path>
              <a:path w="38100" h="48894">
                <a:moveTo>
                  <a:pt x="37789" y="25542"/>
                </a:moveTo>
                <a:lnTo>
                  <a:pt x="31379" y="25542"/>
                </a:lnTo>
                <a:lnTo>
                  <a:pt x="31379" y="48282"/>
                </a:lnTo>
                <a:lnTo>
                  <a:pt x="37789" y="48282"/>
                </a:lnTo>
                <a:lnTo>
                  <a:pt x="37789" y="25542"/>
                </a:lnTo>
                <a:close/>
              </a:path>
              <a:path w="38100" h="48894">
                <a:moveTo>
                  <a:pt x="37789" y="0"/>
                </a:moveTo>
                <a:lnTo>
                  <a:pt x="31379" y="0"/>
                </a:lnTo>
                <a:lnTo>
                  <a:pt x="31379" y="19838"/>
                </a:lnTo>
                <a:lnTo>
                  <a:pt x="37789" y="19838"/>
                </a:lnTo>
                <a:lnTo>
                  <a:pt x="37789" y="0"/>
                </a:lnTo>
                <a:close/>
              </a:path>
            </a:pathLst>
          </a:custGeom>
          <a:solidFill>
            <a:srgbClr val="231F1F"/>
          </a:solidFill>
        </p:spPr>
        <p:txBody>
          <a:bodyPr wrap="square" lIns="0" tIns="0" rIns="0" bIns="0" rtlCol="0"/>
          <a:lstStyle/>
          <a:p>
            <a:endParaRPr/>
          </a:p>
        </p:txBody>
      </p:sp>
      <p:sp>
        <p:nvSpPr>
          <p:cNvPr id="91" name="object 91"/>
          <p:cNvSpPr/>
          <p:nvPr/>
        </p:nvSpPr>
        <p:spPr>
          <a:xfrm>
            <a:off x="1064457" y="1069592"/>
            <a:ext cx="24130" cy="36830"/>
          </a:xfrm>
          <a:custGeom>
            <a:avLst/>
            <a:gdLst/>
            <a:ahLst/>
            <a:cxnLst/>
            <a:rect l="l" t="t" r="r" b="b"/>
            <a:pathLst>
              <a:path w="24130" h="36830">
                <a:moveTo>
                  <a:pt x="21761" y="3697"/>
                </a:moveTo>
                <a:lnTo>
                  <a:pt x="14586" y="3697"/>
                </a:lnTo>
                <a:lnTo>
                  <a:pt x="16231" y="4294"/>
                </a:lnTo>
                <a:lnTo>
                  <a:pt x="18762" y="6714"/>
                </a:lnTo>
                <a:lnTo>
                  <a:pt x="19394" y="8197"/>
                </a:lnTo>
                <a:lnTo>
                  <a:pt x="19394" y="11631"/>
                </a:lnTo>
                <a:lnTo>
                  <a:pt x="6786" y="25053"/>
                </a:lnTo>
                <a:lnTo>
                  <a:pt x="4852" y="26870"/>
                </a:lnTo>
                <a:lnTo>
                  <a:pt x="2149" y="30035"/>
                </a:lnTo>
                <a:lnTo>
                  <a:pt x="1175" y="31634"/>
                </a:lnTo>
                <a:lnTo>
                  <a:pt x="559" y="33270"/>
                </a:lnTo>
                <a:lnTo>
                  <a:pt x="180" y="34256"/>
                </a:lnTo>
                <a:lnTo>
                  <a:pt x="0" y="35285"/>
                </a:lnTo>
                <a:lnTo>
                  <a:pt x="34" y="36352"/>
                </a:lnTo>
                <a:lnTo>
                  <a:pt x="24005" y="36352"/>
                </a:lnTo>
                <a:lnTo>
                  <a:pt x="24005" y="32094"/>
                </a:lnTo>
                <a:lnTo>
                  <a:pt x="6217" y="32094"/>
                </a:lnTo>
                <a:lnTo>
                  <a:pt x="6714" y="31282"/>
                </a:lnTo>
                <a:lnTo>
                  <a:pt x="7346" y="30477"/>
                </a:lnTo>
                <a:lnTo>
                  <a:pt x="8107" y="29690"/>
                </a:lnTo>
                <a:lnTo>
                  <a:pt x="8866" y="28885"/>
                </a:lnTo>
                <a:lnTo>
                  <a:pt x="10583" y="27367"/>
                </a:lnTo>
                <a:lnTo>
                  <a:pt x="16448" y="22423"/>
                </a:lnTo>
                <a:lnTo>
                  <a:pt x="18725" y="20299"/>
                </a:lnTo>
                <a:lnTo>
                  <a:pt x="23959" y="11506"/>
                </a:lnTo>
                <a:lnTo>
                  <a:pt x="23959" y="7212"/>
                </a:lnTo>
                <a:lnTo>
                  <a:pt x="22948" y="4826"/>
                </a:lnTo>
                <a:lnTo>
                  <a:pt x="21761" y="3697"/>
                </a:lnTo>
                <a:close/>
              </a:path>
              <a:path w="24130" h="36830">
                <a:moveTo>
                  <a:pt x="16131" y="0"/>
                </a:moveTo>
                <a:lnTo>
                  <a:pt x="9199" y="0"/>
                </a:lnTo>
                <a:lnTo>
                  <a:pt x="6453" y="895"/>
                </a:lnTo>
                <a:lnTo>
                  <a:pt x="4410" y="2693"/>
                </a:lnTo>
                <a:lnTo>
                  <a:pt x="2357" y="4474"/>
                </a:lnTo>
                <a:lnTo>
                  <a:pt x="1182" y="7077"/>
                </a:lnTo>
                <a:lnTo>
                  <a:pt x="867" y="10493"/>
                </a:lnTo>
                <a:lnTo>
                  <a:pt x="5430" y="10981"/>
                </a:lnTo>
                <a:lnTo>
                  <a:pt x="5449" y="8704"/>
                </a:lnTo>
                <a:lnTo>
                  <a:pt x="6099" y="6913"/>
                </a:lnTo>
                <a:lnTo>
                  <a:pt x="8686" y="4338"/>
                </a:lnTo>
                <a:lnTo>
                  <a:pt x="10393" y="3697"/>
                </a:lnTo>
                <a:lnTo>
                  <a:pt x="21761" y="3697"/>
                </a:lnTo>
                <a:lnTo>
                  <a:pt x="18889" y="967"/>
                </a:lnTo>
                <a:lnTo>
                  <a:pt x="16131" y="0"/>
                </a:lnTo>
                <a:close/>
              </a:path>
            </a:pathLst>
          </a:custGeom>
          <a:solidFill>
            <a:srgbClr val="231F1F"/>
          </a:solidFill>
        </p:spPr>
        <p:txBody>
          <a:bodyPr wrap="square" lIns="0" tIns="0" rIns="0" bIns="0" rtlCol="0"/>
          <a:lstStyle/>
          <a:p>
            <a:endParaRPr/>
          </a:p>
        </p:txBody>
      </p:sp>
      <p:sp>
        <p:nvSpPr>
          <p:cNvPr id="92" name="object 92"/>
          <p:cNvSpPr/>
          <p:nvPr/>
        </p:nvSpPr>
        <p:spPr>
          <a:xfrm>
            <a:off x="990537" y="1099619"/>
            <a:ext cx="0" cy="78740"/>
          </a:xfrm>
          <a:custGeom>
            <a:avLst/>
            <a:gdLst/>
            <a:ahLst/>
            <a:cxnLst/>
            <a:rect l="l" t="t" r="r" b="b"/>
            <a:pathLst>
              <a:path h="78740">
                <a:moveTo>
                  <a:pt x="0" y="0"/>
                </a:moveTo>
                <a:lnTo>
                  <a:pt x="0" y="78669"/>
                </a:lnTo>
              </a:path>
            </a:pathLst>
          </a:custGeom>
          <a:ln w="4782">
            <a:solidFill>
              <a:srgbClr val="231F1F"/>
            </a:solidFill>
          </a:ln>
        </p:spPr>
        <p:txBody>
          <a:bodyPr wrap="square" lIns="0" tIns="0" rIns="0" bIns="0" rtlCol="0"/>
          <a:lstStyle/>
          <a:p>
            <a:endParaRPr/>
          </a:p>
        </p:txBody>
      </p:sp>
      <p:sp>
        <p:nvSpPr>
          <p:cNvPr id="93" name="object 93"/>
          <p:cNvSpPr txBox="1"/>
          <p:nvPr/>
        </p:nvSpPr>
        <p:spPr>
          <a:xfrm>
            <a:off x="1151260" y="1512202"/>
            <a:ext cx="86360" cy="120014"/>
          </a:xfrm>
          <a:prstGeom prst="rect">
            <a:avLst/>
          </a:prstGeom>
        </p:spPr>
        <p:txBody>
          <a:bodyPr vert="horz" wrap="square" lIns="0" tIns="0" rIns="0" bIns="0" rtlCol="0">
            <a:spAutoFit/>
          </a:bodyPr>
          <a:lstStyle/>
          <a:p>
            <a:pPr marL="12700">
              <a:lnSpc>
                <a:spcPct val="100000"/>
              </a:lnSpc>
            </a:pPr>
            <a:r>
              <a:rPr sz="700" spc="10" dirty="0">
                <a:latin typeface="Arial"/>
                <a:cs typeface="Arial"/>
              </a:rPr>
              <a:t>A</a:t>
            </a:r>
            <a:endParaRPr sz="700">
              <a:latin typeface="Arial"/>
              <a:cs typeface="Arial"/>
            </a:endParaRPr>
          </a:p>
        </p:txBody>
      </p:sp>
      <p:sp>
        <p:nvSpPr>
          <p:cNvPr id="94" name="object 94"/>
          <p:cNvSpPr txBox="1"/>
          <p:nvPr/>
        </p:nvSpPr>
        <p:spPr>
          <a:xfrm>
            <a:off x="1868702" y="2207355"/>
            <a:ext cx="80010" cy="120014"/>
          </a:xfrm>
          <a:prstGeom prst="rect">
            <a:avLst/>
          </a:prstGeom>
        </p:spPr>
        <p:txBody>
          <a:bodyPr vert="horz" wrap="square" lIns="0" tIns="0" rIns="0" bIns="0" rtlCol="0">
            <a:spAutoFit/>
          </a:bodyPr>
          <a:lstStyle/>
          <a:p>
            <a:pPr marL="12700">
              <a:lnSpc>
                <a:spcPct val="100000"/>
              </a:lnSpc>
            </a:pPr>
            <a:r>
              <a:rPr sz="700" dirty="0">
                <a:latin typeface="Arial"/>
                <a:cs typeface="Arial"/>
              </a:rPr>
              <a:t>T</a:t>
            </a:r>
            <a:endParaRPr sz="700">
              <a:latin typeface="Arial"/>
              <a:cs typeface="Arial"/>
            </a:endParaRPr>
          </a:p>
        </p:txBody>
      </p:sp>
      <p:sp>
        <p:nvSpPr>
          <p:cNvPr id="95" name="object 95"/>
          <p:cNvSpPr txBox="1"/>
          <p:nvPr/>
        </p:nvSpPr>
        <p:spPr>
          <a:xfrm>
            <a:off x="1143577" y="2212619"/>
            <a:ext cx="87630" cy="120014"/>
          </a:xfrm>
          <a:prstGeom prst="rect">
            <a:avLst/>
          </a:prstGeom>
        </p:spPr>
        <p:txBody>
          <a:bodyPr vert="horz" wrap="square" lIns="0" tIns="0" rIns="0" bIns="0" rtlCol="0">
            <a:spAutoFit/>
          </a:bodyPr>
          <a:lstStyle/>
          <a:p>
            <a:pPr marL="12700">
              <a:lnSpc>
                <a:spcPct val="100000"/>
              </a:lnSpc>
            </a:pPr>
            <a:r>
              <a:rPr sz="700" spc="-20" dirty="0">
                <a:latin typeface="Arial"/>
                <a:cs typeface="Arial"/>
              </a:rPr>
              <a:t>C</a:t>
            </a:r>
            <a:endParaRPr sz="700">
              <a:latin typeface="Arial"/>
              <a:cs typeface="Arial"/>
            </a:endParaRPr>
          </a:p>
        </p:txBody>
      </p:sp>
      <p:sp>
        <p:nvSpPr>
          <p:cNvPr id="96" name="object 96"/>
          <p:cNvSpPr txBox="1"/>
          <p:nvPr/>
        </p:nvSpPr>
        <p:spPr>
          <a:xfrm>
            <a:off x="1865334" y="1517625"/>
            <a:ext cx="94615" cy="120014"/>
          </a:xfrm>
          <a:prstGeom prst="rect">
            <a:avLst/>
          </a:prstGeom>
        </p:spPr>
        <p:txBody>
          <a:bodyPr vert="horz" wrap="square" lIns="0" tIns="0" rIns="0" bIns="0" rtlCol="0">
            <a:spAutoFit/>
          </a:bodyPr>
          <a:lstStyle/>
          <a:p>
            <a:pPr marL="12700">
              <a:lnSpc>
                <a:spcPct val="100000"/>
              </a:lnSpc>
            </a:pPr>
            <a:r>
              <a:rPr sz="700" spc="-5" dirty="0">
                <a:latin typeface="Arial"/>
                <a:cs typeface="Arial"/>
              </a:rPr>
              <a:t>G</a:t>
            </a:r>
            <a:endParaRPr sz="700">
              <a:latin typeface="Arial"/>
              <a:cs typeface="Arial"/>
            </a:endParaRPr>
          </a:p>
        </p:txBody>
      </p:sp>
      <p:sp>
        <p:nvSpPr>
          <p:cNvPr id="97" name="object 97"/>
          <p:cNvSpPr/>
          <p:nvPr/>
        </p:nvSpPr>
        <p:spPr>
          <a:xfrm>
            <a:off x="1289395" y="1614494"/>
            <a:ext cx="538480" cy="0"/>
          </a:xfrm>
          <a:custGeom>
            <a:avLst/>
            <a:gdLst/>
            <a:ahLst/>
            <a:cxnLst/>
            <a:rect l="l" t="t" r="r" b="b"/>
            <a:pathLst>
              <a:path w="538480">
                <a:moveTo>
                  <a:pt x="0" y="0"/>
                </a:moveTo>
                <a:lnTo>
                  <a:pt x="538294" y="0"/>
                </a:lnTo>
              </a:path>
            </a:pathLst>
          </a:custGeom>
          <a:ln w="9255">
            <a:solidFill>
              <a:srgbClr val="0000FF"/>
            </a:solidFill>
          </a:ln>
        </p:spPr>
        <p:txBody>
          <a:bodyPr wrap="square" lIns="0" tIns="0" rIns="0" bIns="0" rtlCol="0"/>
          <a:lstStyle/>
          <a:p>
            <a:endParaRPr/>
          </a:p>
        </p:txBody>
      </p:sp>
      <p:sp>
        <p:nvSpPr>
          <p:cNvPr id="98" name="object 98"/>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solidFill>
            <a:srgbClr val="0000FF"/>
          </a:solidFill>
        </p:spPr>
        <p:txBody>
          <a:bodyPr wrap="square" lIns="0" tIns="0" rIns="0" bIns="0" rtlCol="0"/>
          <a:lstStyle/>
          <a:p>
            <a:endParaRPr/>
          </a:p>
        </p:txBody>
      </p:sp>
      <p:sp>
        <p:nvSpPr>
          <p:cNvPr id="99" name="object 99"/>
          <p:cNvSpPr/>
          <p:nvPr/>
        </p:nvSpPr>
        <p:spPr>
          <a:xfrm>
            <a:off x="1277138" y="1592279"/>
            <a:ext cx="60960" cy="45085"/>
          </a:xfrm>
          <a:custGeom>
            <a:avLst/>
            <a:gdLst/>
            <a:ahLst/>
            <a:cxnLst/>
            <a:rect l="l" t="t" r="r" b="b"/>
            <a:pathLst>
              <a:path w="60959" h="45085">
                <a:moveTo>
                  <a:pt x="60672" y="44621"/>
                </a:moveTo>
                <a:lnTo>
                  <a:pt x="0" y="22307"/>
                </a:lnTo>
                <a:lnTo>
                  <a:pt x="60672" y="0"/>
                </a:lnTo>
                <a:lnTo>
                  <a:pt x="56636" y="6944"/>
                </a:lnTo>
                <a:lnTo>
                  <a:pt x="54221" y="14436"/>
                </a:lnTo>
                <a:lnTo>
                  <a:pt x="53423" y="22212"/>
                </a:lnTo>
                <a:lnTo>
                  <a:pt x="54235" y="30009"/>
                </a:lnTo>
                <a:lnTo>
                  <a:pt x="56654" y="37567"/>
                </a:lnTo>
                <a:lnTo>
                  <a:pt x="60672" y="44621"/>
                </a:lnTo>
                <a:close/>
              </a:path>
            </a:pathLst>
          </a:custGeom>
          <a:ln w="3470">
            <a:solidFill>
              <a:srgbClr val="0000FF"/>
            </a:solidFill>
          </a:ln>
        </p:spPr>
        <p:txBody>
          <a:bodyPr wrap="square" lIns="0" tIns="0" rIns="0" bIns="0" rtlCol="0"/>
          <a:lstStyle/>
          <a:p>
            <a:endParaRPr/>
          </a:p>
        </p:txBody>
      </p:sp>
      <p:sp>
        <p:nvSpPr>
          <p:cNvPr id="100" name="object 100"/>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solidFill>
            <a:srgbClr val="0000FF"/>
          </a:solidFill>
        </p:spPr>
        <p:txBody>
          <a:bodyPr wrap="square" lIns="0" tIns="0" rIns="0" bIns="0" rtlCol="0"/>
          <a:lstStyle/>
          <a:p>
            <a:endParaRPr/>
          </a:p>
        </p:txBody>
      </p:sp>
      <p:sp>
        <p:nvSpPr>
          <p:cNvPr id="101" name="object 101"/>
          <p:cNvSpPr/>
          <p:nvPr/>
        </p:nvSpPr>
        <p:spPr>
          <a:xfrm>
            <a:off x="1779280" y="1592099"/>
            <a:ext cx="60960" cy="45085"/>
          </a:xfrm>
          <a:custGeom>
            <a:avLst/>
            <a:gdLst/>
            <a:ahLst/>
            <a:cxnLst/>
            <a:rect l="l" t="t" r="r" b="b"/>
            <a:pathLst>
              <a:path w="60960" h="45085">
                <a:moveTo>
                  <a:pt x="0" y="0"/>
                </a:moveTo>
                <a:lnTo>
                  <a:pt x="60665" y="22305"/>
                </a:lnTo>
                <a:lnTo>
                  <a:pt x="0" y="44621"/>
                </a:lnTo>
                <a:lnTo>
                  <a:pt x="4645" y="36214"/>
                </a:lnTo>
                <a:lnTo>
                  <a:pt x="6960" y="27094"/>
                </a:lnTo>
                <a:lnTo>
                  <a:pt x="6952" y="17717"/>
                </a:lnTo>
                <a:lnTo>
                  <a:pt x="4629" y="8534"/>
                </a:lnTo>
                <a:lnTo>
                  <a:pt x="0" y="0"/>
                </a:lnTo>
                <a:close/>
              </a:path>
            </a:pathLst>
          </a:custGeom>
          <a:ln w="3470">
            <a:solidFill>
              <a:srgbClr val="0000FF"/>
            </a:solidFill>
          </a:ln>
        </p:spPr>
        <p:txBody>
          <a:bodyPr wrap="square" lIns="0" tIns="0" rIns="0" bIns="0" rtlCol="0"/>
          <a:lstStyle/>
          <a:p>
            <a:endParaRPr/>
          </a:p>
        </p:txBody>
      </p:sp>
      <p:sp>
        <p:nvSpPr>
          <p:cNvPr id="102" name="object 102"/>
          <p:cNvSpPr txBox="1"/>
          <p:nvPr/>
        </p:nvSpPr>
        <p:spPr>
          <a:xfrm>
            <a:off x="1362221" y="150733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3" name="object 103"/>
          <p:cNvSpPr/>
          <p:nvPr/>
        </p:nvSpPr>
        <p:spPr>
          <a:xfrm>
            <a:off x="1287206" y="2217226"/>
            <a:ext cx="538480" cy="0"/>
          </a:xfrm>
          <a:custGeom>
            <a:avLst/>
            <a:gdLst/>
            <a:ahLst/>
            <a:cxnLst/>
            <a:rect l="l" t="t" r="r" b="b"/>
            <a:pathLst>
              <a:path w="538480">
                <a:moveTo>
                  <a:pt x="0" y="0"/>
                </a:moveTo>
                <a:lnTo>
                  <a:pt x="538297" y="0"/>
                </a:lnTo>
              </a:path>
            </a:pathLst>
          </a:custGeom>
          <a:ln w="9255">
            <a:solidFill>
              <a:srgbClr val="0000FF"/>
            </a:solidFill>
          </a:ln>
        </p:spPr>
        <p:txBody>
          <a:bodyPr wrap="square" lIns="0" tIns="0" rIns="0" bIns="0" rtlCol="0"/>
          <a:lstStyle/>
          <a:p>
            <a:endParaRPr/>
          </a:p>
        </p:txBody>
      </p:sp>
      <p:sp>
        <p:nvSpPr>
          <p:cNvPr id="104" name="object 104"/>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solidFill>
            <a:srgbClr val="0000FF"/>
          </a:solidFill>
        </p:spPr>
        <p:txBody>
          <a:bodyPr wrap="square" lIns="0" tIns="0" rIns="0" bIns="0" rtlCol="0"/>
          <a:lstStyle/>
          <a:p>
            <a:endParaRPr/>
          </a:p>
        </p:txBody>
      </p:sp>
      <p:sp>
        <p:nvSpPr>
          <p:cNvPr id="105" name="object 105"/>
          <p:cNvSpPr/>
          <p:nvPr/>
        </p:nvSpPr>
        <p:spPr>
          <a:xfrm>
            <a:off x="1274949" y="2195009"/>
            <a:ext cx="60960" cy="45085"/>
          </a:xfrm>
          <a:custGeom>
            <a:avLst/>
            <a:gdLst/>
            <a:ahLst/>
            <a:cxnLst/>
            <a:rect l="l" t="t" r="r" b="b"/>
            <a:pathLst>
              <a:path w="60959" h="45085">
                <a:moveTo>
                  <a:pt x="60675" y="44621"/>
                </a:moveTo>
                <a:lnTo>
                  <a:pt x="0" y="22307"/>
                </a:lnTo>
                <a:lnTo>
                  <a:pt x="60675" y="0"/>
                </a:lnTo>
                <a:lnTo>
                  <a:pt x="56638" y="6945"/>
                </a:lnTo>
                <a:lnTo>
                  <a:pt x="54222" y="14437"/>
                </a:lnTo>
                <a:lnTo>
                  <a:pt x="53422" y="22213"/>
                </a:lnTo>
                <a:lnTo>
                  <a:pt x="54233" y="30011"/>
                </a:lnTo>
                <a:lnTo>
                  <a:pt x="56653" y="37568"/>
                </a:lnTo>
                <a:lnTo>
                  <a:pt x="60675" y="44621"/>
                </a:lnTo>
                <a:close/>
              </a:path>
            </a:pathLst>
          </a:custGeom>
          <a:ln w="3470">
            <a:solidFill>
              <a:srgbClr val="0000FF"/>
            </a:solidFill>
          </a:ln>
        </p:spPr>
        <p:txBody>
          <a:bodyPr wrap="square" lIns="0" tIns="0" rIns="0" bIns="0" rtlCol="0"/>
          <a:lstStyle/>
          <a:p>
            <a:endParaRPr/>
          </a:p>
        </p:txBody>
      </p:sp>
      <p:sp>
        <p:nvSpPr>
          <p:cNvPr id="106" name="object 106"/>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solidFill>
            <a:srgbClr val="0000FF"/>
          </a:solidFill>
        </p:spPr>
        <p:txBody>
          <a:bodyPr wrap="square" lIns="0" tIns="0" rIns="0" bIns="0" rtlCol="0"/>
          <a:lstStyle/>
          <a:p>
            <a:endParaRPr/>
          </a:p>
        </p:txBody>
      </p:sp>
      <p:sp>
        <p:nvSpPr>
          <p:cNvPr id="107" name="object 107"/>
          <p:cNvSpPr/>
          <p:nvPr/>
        </p:nvSpPr>
        <p:spPr>
          <a:xfrm>
            <a:off x="1777084" y="2194829"/>
            <a:ext cx="60960" cy="45085"/>
          </a:xfrm>
          <a:custGeom>
            <a:avLst/>
            <a:gdLst/>
            <a:ahLst/>
            <a:cxnLst/>
            <a:rect l="l" t="t" r="r" b="b"/>
            <a:pathLst>
              <a:path w="60960" h="45085">
                <a:moveTo>
                  <a:pt x="0" y="0"/>
                </a:moveTo>
                <a:lnTo>
                  <a:pt x="60675" y="22307"/>
                </a:lnTo>
                <a:lnTo>
                  <a:pt x="0" y="44621"/>
                </a:lnTo>
                <a:lnTo>
                  <a:pt x="4036" y="37677"/>
                </a:lnTo>
                <a:lnTo>
                  <a:pt x="6452" y="30185"/>
                </a:lnTo>
                <a:lnTo>
                  <a:pt x="7252" y="22409"/>
                </a:lnTo>
                <a:lnTo>
                  <a:pt x="6441" y="14612"/>
                </a:lnTo>
                <a:lnTo>
                  <a:pt x="4022" y="7054"/>
                </a:lnTo>
                <a:lnTo>
                  <a:pt x="0" y="0"/>
                </a:lnTo>
                <a:close/>
              </a:path>
            </a:pathLst>
          </a:custGeom>
          <a:ln w="3470">
            <a:solidFill>
              <a:srgbClr val="0000FF"/>
            </a:solidFill>
          </a:ln>
        </p:spPr>
        <p:txBody>
          <a:bodyPr wrap="square" lIns="0" tIns="0" rIns="0" bIns="0" rtlCol="0"/>
          <a:lstStyle/>
          <a:p>
            <a:endParaRPr/>
          </a:p>
        </p:txBody>
      </p:sp>
      <p:sp>
        <p:nvSpPr>
          <p:cNvPr id="108" name="object 108"/>
          <p:cNvSpPr txBox="1"/>
          <p:nvPr/>
        </p:nvSpPr>
        <p:spPr>
          <a:xfrm>
            <a:off x="1362221" y="2247751"/>
            <a:ext cx="382270" cy="90170"/>
          </a:xfrm>
          <a:prstGeom prst="rect">
            <a:avLst/>
          </a:prstGeom>
        </p:spPr>
        <p:txBody>
          <a:bodyPr vert="horz" wrap="square" lIns="0" tIns="0" rIns="0" bIns="0" rtlCol="0">
            <a:spAutoFit/>
          </a:bodyPr>
          <a:lstStyle/>
          <a:p>
            <a:pPr marL="12700">
              <a:lnSpc>
                <a:spcPct val="100000"/>
              </a:lnSpc>
            </a:pPr>
            <a:r>
              <a:rPr sz="500" spc="-65" dirty="0">
                <a:solidFill>
                  <a:srgbClr val="0000FF"/>
                </a:solidFill>
                <a:latin typeface="Arial"/>
                <a:cs typeface="Arial"/>
              </a:rPr>
              <a:t>T</a:t>
            </a:r>
            <a:r>
              <a:rPr sz="500" spc="40" dirty="0">
                <a:solidFill>
                  <a:srgbClr val="0000FF"/>
                </a:solidFill>
                <a:latin typeface="Arial"/>
                <a:cs typeface="Arial"/>
              </a:rPr>
              <a:t>rans</a:t>
            </a:r>
            <a:r>
              <a:rPr sz="500" spc="35" dirty="0">
                <a:solidFill>
                  <a:srgbClr val="0000FF"/>
                </a:solidFill>
                <a:latin typeface="Arial"/>
                <a:cs typeface="Arial"/>
              </a:rPr>
              <a:t>itions</a:t>
            </a:r>
            <a:endParaRPr sz="500">
              <a:latin typeface="Arial"/>
              <a:cs typeface="Arial"/>
            </a:endParaRPr>
          </a:p>
        </p:txBody>
      </p:sp>
      <p:sp>
        <p:nvSpPr>
          <p:cNvPr id="109" name="object 109"/>
          <p:cNvSpPr/>
          <p:nvPr/>
        </p:nvSpPr>
        <p:spPr>
          <a:xfrm>
            <a:off x="1268478"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10" name="object 110"/>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solidFill>
            <a:srgbClr val="FF0000"/>
          </a:solidFill>
        </p:spPr>
        <p:txBody>
          <a:bodyPr wrap="square" lIns="0" tIns="0" rIns="0" bIns="0" rtlCol="0"/>
          <a:lstStyle/>
          <a:p>
            <a:endParaRPr/>
          </a:p>
        </p:txBody>
      </p:sp>
      <p:sp>
        <p:nvSpPr>
          <p:cNvPr id="111" name="object 111"/>
          <p:cNvSpPr/>
          <p:nvPr/>
        </p:nvSpPr>
        <p:spPr>
          <a:xfrm>
            <a:off x="1246263" y="2131597"/>
            <a:ext cx="45085" cy="60960"/>
          </a:xfrm>
          <a:custGeom>
            <a:avLst/>
            <a:gdLst/>
            <a:ahLst/>
            <a:cxnLst/>
            <a:rect l="l" t="t" r="r" b="b"/>
            <a:pathLst>
              <a:path w="45084" h="60960">
                <a:moveTo>
                  <a:pt x="44621" y="0"/>
                </a:moveTo>
                <a:lnTo>
                  <a:pt x="22307" y="60675"/>
                </a:lnTo>
                <a:lnTo>
                  <a:pt x="0" y="0"/>
                </a:lnTo>
                <a:lnTo>
                  <a:pt x="6944" y="4036"/>
                </a:lnTo>
                <a:lnTo>
                  <a:pt x="14436" y="6450"/>
                </a:lnTo>
                <a:lnTo>
                  <a:pt x="22212" y="7249"/>
                </a:lnTo>
                <a:lnTo>
                  <a:pt x="30009" y="6437"/>
                </a:lnTo>
                <a:lnTo>
                  <a:pt x="37567" y="4018"/>
                </a:lnTo>
                <a:lnTo>
                  <a:pt x="44621" y="0"/>
                </a:lnTo>
                <a:close/>
              </a:path>
            </a:pathLst>
          </a:custGeom>
          <a:ln w="3470">
            <a:solidFill>
              <a:srgbClr val="FF0000"/>
            </a:solidFill>
          </a:ln>
        </p:spPr>
        <p:txBody>
          <a:bodyPr wrap="square" lIns="0" tIns="0" rIns="0" bIns="0" rtlCol="0"/>
          <a:lstStyle/>
          <a:p>
            <a:endParaRPr/>
          </a:p>
        </p:txBody>
      </p:sp>
      <p:sp>
        <p:nvSpPr>
          <p:cNvPr id="112" name="object 112"/>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solidFill>
            <a:srgbClr val="FF0000"/>
          </a:solidFill>
        </p:spPr>
        <p:txBody>
          <a:bodyPr wrap="square" lIns="0" tIns="0" rIns="0" bIns="0" rtlCol="0"/>
          <a:lstStyle/>
          <a:p>
            <a:endParaRPr/>
          </a:p>
        </p:txBody>
      </p:sp>
      <p:sp>
        <p:nvSpPr>
          <p:cNvPr id="113" name="object 113"/>
          <p:cNvSpPr/>
          <p:nvPr/>
        </p:nvSpPr>
        <p:spPr>
          <a:xfrm>
            <a:off x="1246082" y="1632364"/>
            <a:ext cx="45085" cy="60960"/>
          </a:xfrm>
          <a:custGeom>
            <a:avLst/>
            <a:gdLst/>
            <a:ahLst/>
            <a:cxnLst/>
            <a:rect l="l" t="t" r="r" b="b"/>
            <a:pathLst>
              <a:path w="45084" h="60960">
                <a:moveTo>
                  <a:pt x="0" y="60675"/>
                </a:moveTo>
                <a:lnTo>
                  <a:pt x="22305" y="0"/>
                </a:lnTo>
                <a:lnTo>
                  <a:pt x="44621" y="60675"/>
                </a:lnTo>
                <a:lnTo>
                  <a:pt x="37673" y="56637"/>
                </a:lnTo>
                <a:lnTo>
                  <a:pt x="30179" y="54221"/>
                </a:lnTo>
                <a:lnTo>
                  <a:pt x="22402" y="53421"/>
                </a:lnTo>
                <a:lnTo>
                  <a:pt x="14605" y="54233"/>
                </a:lnTo>
                <a:lnTo>
                  <a:pt x="7050" y="56652"/>
                </a:lnTo>
                <a:lnTo>
                  <a:pt x="0" y="60675"/>
                </a:lnTo>
                <a:close/>
              </a:path>
            </a:pathLst>
          </a:custGeom>
          <a:ln w="3470">
            <a:solidFill>
              <a:srgbClr val="FF0000"/>
            </a:solidFill>
          </a:ln>
        </p:spPr>
        <p:txBody>
          <a:bodyPr wrap="square" lIns="0" tIns="0" rIns="0" bIns="0" rtlCol="0"/>
          <a:lstStyle/>
          <a:p>
            <a:endParaRPr/>
          </a:p>
        </p:txBody>
      </p:sp>
      <p:sp>
        <p:nvSpPr>
          <p:cNvPr id="114" name="object 114"/>
          <p:cNvSpPr/>
          <p:nvPr/>
        </p:nvSpPr>
        <p:spPr>
          <a:xfrm>
            <a:off x="1289395" y="1637905"/>
            <a:ext cx="534670" cy="555625"/>
          </a:xfrm>
          <a:custGeom>
            <a:avLst/>
            <a:gdLst/>
            <a:ahLst/>
            <a:cxnLst/>
            <a:rect l="l" t="t" r="r" b="b"/>
            <a:pathLst>
              <a:path w="534669" h="555625">
                <a:moveTo>
                  <a:pt x="0" y="0"/>
                </a:moveTo>
                <a:lnTo>
                  <a:pt x="534055" y="555097"/>
                </a:lnTo>
              </a:path>
            </a:pathLst>
          </a:custGeom>
          <a:ln w="9255">
            <a:solidFill>
              <a:srgbClr val="FF0000"/>
            </a:solidFill>
          </a:ln>
        </p:spPr>
        <p:txBody>
          <a:bodyPr wrap="square" lIns="0" tIns="0" rIns="0" bIns="0" rtlCol="0"/>
          <a:lstStyle/>
          <a:p>
            <a:endParaRPr/>
          </a:p>
        </p:txBody>
      </p:sp>
      <p:sp>
        <p:nvSpPr>
          <p:cNvPr id="115" name="object 115"/>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solidFill>
            <a:srgbClr val="FF0000"/>
          </a:solidFill>
        </p:spPr>
        <p:txBody>
          <a:bodyPr wrap="square" lIns="0" tIns="0" rIns="0" bIns="0" rtlCol="0"/>
          <a:lstStyle/>
          <a:p>
            <a:endParaRPr/>
          </a:p>
        </p:txBody>
      </p:sp>
      <p:sp>
        <p:nvSpPr>
          <p:cNvPr id="116" name="object 116"/>
          <p:cNvSpPr/>
          <p:nvPr/>
        </p:nvSpPr>
        <p:spPr>
          <a:xfrm>
            <a:off x="1280836" y="1629138"/>
            <a:ext cx="58419" cy="59690"/>
          </a:xfrm>
          <a:custGeom>
            <a:avLst/>
            <a:gdLst/>
            <a:ahLst/>
            <a:cxnLst/>
            <a:rect l="l" t="t" r="r" b="b"/>
            <a:pathLst>
              <a:path w="58419" h="59689">
                <a:moveTo>
                  <a:pt x="25981" y="59191"/>
                </a:moveTo>
                <a:lnTo>
                  <a:pt x="0" y="0"/>
                </a:lnTo>
                <a:lnTo>
                  <a:pt x="58141" y="28254"/>
                </a:lnTo>
                <a:lnTo>
                  <a:pt x="46697" y="31704"/>
                </a:lnTo>
                <a:lnTo>
                  <a:pt x="37103" y="38427"/>
                </a:lnTo>
                <a:lnTo>
                  <a:pt x="29989" y="47798"/>
                </a:lnTo>
                <a:lnTo>
                  <a:pt x="25981" y="59191"/>
                </a:lnTo>
                <a:close/>
              </a:path>
            </a:pathLst>
          </a:custGeom>
          <a:ln w="3470">
            <a:solidFill>
              <a:srgbClr val="FF0000"/>
            </a:solidFill>
          </a:ln>
        </p:spPr>
        <p:txBody>
          <a:bodyPr wrap="square" lIns="0" tIns="0" rIns="0" bIns="0" rtlCol="0"/>
          <a:lstStyle/>
          <a:p>
            <a:endParaRPr/>
          </a:p>
        </p:txBody>
      </p:sp>
      <p:sp>
        <p:nvSpPr>
          <p:cNvPr id="117" name="object 117"/>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solidFill>
            <a:srgbClr val="FF0000"/>
          </a:solidFill>
        </p:spPr>
        <p:txBody>
          <a:bodyPr wrap="square" lIns="0" tIns="0" rIns="0" bIns="0" rtlCol="0"/>
          <a:lstStyle/>
          <a:p>
            <a:endParaRPr/>
          </a:p>
        </p:txBody>
      </p:sp>
      <p:sp>
        <p:nvSpPr>
          <p:cNvPr id="118" name="object 118"/>
          <p:cNvSpPr/>
          <p:nvPr/>
        </p:nvSpPr>
        <p:spPr>
          <a:xfrm>
            <a:off x="1773875" y="2142578"/>
            <a:ext cx="58419" cy="59690"/>
          </a:xfrm>
          <a:custGeom>
            <a:avLst/>
            <a:gdLst/>
            <a:ahLst/>
            <a:cxnLst/>
            <a:rect l="l" t="t" r="r" b="b"/>
            <a:pathLst>
              <a:path w="58419" h="59689">
                <a:moveTo>
                  <a:pt x="32148" y="0"/>
                </a:moveTo>
                <a:lnTo>
                  <a:pt x="58143" y="59191"/>
                </a:lnTo>
                <a:lnTo>
                  <a:pt x="0" y="30939"/>
                </a:lnTo>
                <a:lnTo>
                  <a:pt x="11439" y="27482"/>
                </a:lnTo>
                <a:lnTo>
                  <a:pt x="21029" y="20758"/>
                </a:lnTo>
                <a:lnTo>
                  <a:pt x="28142" y="11390"/>
                </a:lnTo>
                <a:lnTo>
                  <a:pt x="32148" y="0"/>
                </a:lnTo>
                <a:close/>
              </a:path>
            </a:pathLst>
          </a:custGeom>
          <a:ln w="3470">
            <a:solidFill>
              <a:srgbClr val="FF0000"/>
            </a:solidFill>
          </a:ln>
        </p:spPr>
        <p:txBody>
          <a:bodyPr wrap="square" lIns="0" tIns="0" rIns="0" bIns="0" rtlCol="0"/>
          <a:lstStyle/>
          <a:p>
            <a:endParaRPr/>
          </a:p>
        </p:txBody>
      </p:sp>
      <p:sp>
        <p:nvSpPr>
          <p:cNvPr id="119" name="object 119"/>
          <p:cNvSpPr txBox="1"/>
          <p:nvPr/>
        </p:nvSpPr>
        <p:spPr>
          <a:xfrm>
            <a:off x="734973"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sp>
        <p:nvSpPr>
          <p:cNvPr id="120" name="object 120"/>
          <p:cNvSpPr/>
          <p:nvPr/>
        </p:nvSpPr>
        <p:spPr>
          <a:xfrm>
            <a:off x="1842132" y="1644620"/>
            <a:ext cx="0" cy="535940"/>
          </a:xfrm>
          <a:custGeom>
            <a:avLst/>
            <a:gdLst/>
            <a:ahLst/>
            <a:cxnLst/>
            <a:rect l="l" t="t" r="r" b="b"/>
            <a:pathLst>
              <a:path h="535939">
                <a:moveTo>
                  <a:pt x="0" y="535395"/>
                </a:moveTo>
                <a:lnTo>
                  <a:pt x="0" y="0"/>
                </a:lnTo>
              </a:path>
            </a:pathLst>
          </a:custGeom>
          <a:ln w="9255">
            <a:solidFill>
              <a:srgbClr val="FF0000"/>
            </a:solidFill>
          </a:ln>
        </p:spPr>
        <p:txBody>
          <a:bodyPr wrap="square" lIns="0" tIns="0" rIns="0" bIns="0" rtlCol="0"/>
          <a:lstStyle/>
          <a:p>
            <a:endParaRPr/>
          </a:p>
        </p:txBody>
      </p:sp>
      <p:sp>
        <p:nvSpPr>
          <p:cNvPr id="121" name="object 121"/>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solidFill>
            <a:srgbClr val="FF0000"/>
          </a:solidFill>
        </p:spPr>
        <p:txBody>
          <a:bodyPr wrap="square" lIns="0" tIns="0" rIns="0" bIns="0" rtlCol="0"/>
          <a:lstStyle/>
          <a:p>
            <a:endParaRPr/>
          </a:p>
        </p:txBody>
      </p:sp>
      <p:sp>
        <p:nvSpPr>
          <p:cNvPr id="122" name="object 122"/>
          <p:cNvSpPr/>
          <p:nvPr/>
        </p:nvSpPr>
        <p:spPr>
          <a:xfrm>
            <a:off x="1819908" y="2131597"/>
            <a:ext cx="45085" cy="60960"/>
          </a:xfrm>
          <a:custGeom>
            <a:avLst/>
            <a:gdLst/>
            <a:ahLst/>
            <a:cxnLst/>
            <a:rect l="l" t="t" r="r" b="b"/>
            <a:pathLst>
              <a:path w="45085" h="60960">
                <a:moveTo>
                  <a:pt x="44621" y="0"/>
                </a:moveTo>
                <a:lnTo>
                  <a:pt x="22314" y="60675"/>
                </a:lnTo>
                <a:lnTo>
                  <a:pt x="0" y="0"/>
                </a:lnTo>
                <a:lnTo>
                  <a:pt x="6948" y="4036"/>
                </a:lnTo>
                <a:lnTo>
                  <a:pt x="14442" y="6450"/>
                </a:lnTo>
                <a:lnTo>
                  <a:pt x="22218" y="7249"/>
                </a:lnTo>
                <a:lnTo>
                  <a:pt x="30015" y="6437"/>
                </a:lnTo>
                <a:lnTo>
                  <a:pt x="37571" y="4018"/>
                </a:lnTo>
                <a:lnTo>
                  <a:pt x="44621" y="0"/>
                </a:lnTo>
                <a:close/>
              </a:path>
            </a:pathLst>
          </a:custGeom>
          <a:ln w="3470">
            <a:solidFill>
              <a:srgbClr val="FF0000"/>
            </a:solidFill>
          </a:ln>
        </p:spPr>
        <p:txBody>
          <a:bodyPr wrap="square" lIns="0" tIns="0" rIns="0" bIns="0" rtlCol="0"/>
          <a:lstStyle/>
          <a:p>
            <a:endParaRPr/>
          </a:p>
        </p:txBody>
      </p:sp>
      <p:sp>
        <p:nvSpPr>
          <p:cNvPr id="123" name="object 123"/>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solidFill>
            <a:srgbClr val="FF0000"/>
          </a:solidFill>
        </p:spPr>
        <p:txBody>
          <a:bodyPr wrap="square" lIns="0" tIns="0" rIns="0" bIns="0" rtlCol="0"/>
          <a:lstStyle/>
          <a:p>
            <a:endParaRPr/>
          </a:p>
        </p:txBody>
      </p:sp>
      <p:sp>
        <p:nvSpPr>
          <p:cNvPr id="124" name="object 124"/>
          <p:cNvSpPr/>
          <p:nvPr/>
        </p:nvSpPr>
        <p:spPr>
          <a:xfrm>
            <a:off x="1819737" y="1632364"/>
            <a:ext cx="45085" cy="60960"/>
          </a:xfrm>
          <a:custGeom>
            <a:avLst/>
            <a:gdLst/>
            <a:ahLst/>
            <a:cxnLst/>
            <a:rect l="l" t="t" r="r" b="b"/>
            <a:pathLst>
              <a:path w="45085" h="60960">
                <a:moveTo>
                  <a:pt x="0" y="60675"/>
                </a:moveTo>
                <a:lnTo>
                  <a:pt x="22305" y="0"/>
                </a:lnTo>
                <a:lnTo>
                  <a:pt x="44621" y="60675"/>
                </a:lnTo>
                <a:lnTo>
                  <a:pt x="37672" y="56637"/>
                </a:lnTo>
                <a:lnTo>
                  <a:pt x="30177" y="54221"/>
                </a:lnTo>
                <a:lnTo>
                  <a:pt x="22401" y="53421"/>
                </a:lnTo>
                <a:lnTo>
                  <a:pt x="14604" y="54233"/>
                </a:lnTo>
                <a:lnTo>
                  <a:pt x="7049" y="56652"/>
                </a:lnTo>
                <a:lnTo>
                  <a:pt x="0" y="60675"/>
                </a:lnTo>
                <a:close/>
              </a:path>
            </a:pathLst>
          </a:custGeom>
          <a:ln w="3470">
            <a:solidFill>
              <a:srgbClr val="FF0000"/>
            </a:solidFill>
          </a:ln>
        </p:spPr>
        <p:txBody>
          <a:bodyPr wrap="square" lIns="0" tIns="0" rIns="0" bIns="0" rtlCol="0"/>
          <a:lstStyle/>
          <a:p>
            <a:endParaRPr/>
          </a:p>
        </p:txBody>
      </p:sp>
      <p:sp>
        <p:nvSpPr>
          <p:cNvPr id="125" name="object 125"/>
          <p:cNvSpPr/>
          <p:nvPr/>
        </p:nvSpPr>
        <p:spPr>
          <a:xfrm>
            <a:off x="1289395" y="1637905"/>
            <a:ext cx="534670" cy="555625"/>
          </a:xfrm>
          <a:custGeom>
            <a:avLst/>
            <a:gdLst/>
            <a:ahLst/>
            <a:cxnLst/>
            <a:rect l="l" t="t" r="r" b="b"/>
            <a:pathLst>
              <a:path w="534669" h="555625">
                <a:moveTo>
                  <a:pt x="0" y="555097"/>
                </a:moveTo>
                <a:lnTo>
                  <a:pt x="534055" y="0"/>
                </a:lnTo>
              </a:path>
            </a:pathLst>
          </a:custGeom>
          <a:ln w="9255">
            <a:solidFill>
              <a:srgbClr val="FF0000"/>
            </a:solidFill>
          </a:ln>
        </p:spPr>
        <p:txBody>
          <a:bodyPr wrap="square" lIns="0" tIns="0" rIns="0" bIns="0" rtlCol="0"/>
          <a:lstStyle/>
          <a:p>
            <a:endParaRPr/>
          </a:p>
        </p:txBody>
      </p:sp>
      <p:sp>
        <p:nvSpPr>
          <p:cNvPr id="126" name="object 126"/>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solidFill>
            <a:srgbClr val="FF0000"/>
          </a:solidFill>
        </p:spPr>
        <p:txBody>
          <a:bodyPr wrap="square" lIns="0" tIns="0" rIns="0" bIns="0" rtlCol="0"/>
          <a:lstStyle/>
          <a:p>
            <a:endParaRPr/>
          </a:p>
        </p:txBody>
      </p:sp>
      <p:sp>
        <p:nvSpPr>
          <p:cNvPr id="127" name="object 127"/>
          <p:cNvSpPr/>
          <p:nvPr/>
        </p:nvSpPr>
        <p:spPr>
          <a:xfrm>
            <a:off x="1280962" y="2142704"/>
            <a:ext cx="58419" cy="59690"/>
          </a:xfrm>
          <a:custGeom>
            <a:avLst/>
            <a:gdLst/>
            <a:ahLst/>
            <a:cxnLst/>
            <a:rect l="l" t="t" r="r" b="b"/>
            <a:pathLst>
              <a:path w="58419" h="59689">
                <a:moveTo>
                  <a:pt x="58141" y="30938"/>
                </a:moveTo>
                <a:lnTo>
                  <a:pt x="0" y="59193"/>
                </a:lnTo>
                <a:lnTo>
                  <a:pt x="25984" y="0"/>
                </a:lnTo>
                <a:lnTo>
                  <a:pt x="29878" y="11300"/>
                </a:lnTo>
                <a:lnTo>
                  <a:pt x="36968" y="20625"/>
                </a:lnTo>
                <a:lnTo>
                  <a:pt x="46605" y="27372"/>
                </a:lnTo>
                <a:lnTo>
                  <a:pt x="58141" y="30938"/>
                </a:lnTo>
                <a:close/>
              </a:path>
            </a:pathLst>
          </a:custGeom>
          <a:ln w="3470">
            <a:solidFill>
              <a:srgbClr val="FF0000"/>
            </a:solidFill>
          </a:ln>
        </p:spPr>
        <p:txBody>
          <a:bodyPr wrap="square" lIns="0" tIns="0" rIns="0" bIns="0" rtlCol="0"/>
          <a:lstStyle/>
          <a:p>
            <a:endParaRPr/>
          </a:p>
        </p:txBody>
      </p:sp>
      <p:sp>
        <p:nvSpPr>
          <p:cNvPr id="128" name="object 128"/>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solidFill>
            <a:srgbClr val="FF0000"/>
          </a:solidFill>
        </p:spPr>
        <p:txBody>
          <a:bodyPr wrap="square" lIns="0" tIns="0" rIns="0" bIns="0" rtlCol="0"/>
          <a:lstStyle/>
          <a:p>
            <a:endParaRPr/>
          </a:p>
        </p:txBody>
      </p:sp>
      <p:sp>
        <p:nvSpPr>
          <p:cNvPr id="129" name="object 129"/>
          <p:cNvSpPr/>
          <p:nvPr/>
        </p:nvSpPr>
        <p:spPr>
          <a:xfrm>
            <a:off x="1773740" y="1629011"/>
            <a:ext cx="58419" cy="59690"/>
          </a:xfrm>
          <a:custGeom>
            <a:avLst/>
            <a:gdLst/>
            <a:ahLst/>
            <a:cxnLst/>
            <a:rect l="l" t="t" r="r" b="b"/>
            <a:pathLst>
              <a:path w="58419" h="59689">
                <a:moveTo>
                  <a:pt x="0" y="28254"/>
                </a:moveTo>
                <a:lnTo>
                  <a:pt x="58150" y="0"/>
                </a:lnTo>
                <a:lnTo>
                  <a:pt x="32159" y="59191"/>
                </a:lnTo>
                <a:lnTo>
                  <a:pt x="28267" y="47892"/>
                </a:lnTo>
                <a:lnTo>
                  <a:pt x="21176" y="38568"/>
                </a:lnTo>
                <a:lnTo>
                  <a:pt x="11537" y="31821"/>
                </a:lnTo>
                <a:lnTo>
                  <a:pt x="0" y="28254"/>
                </a:lnTo>
                <a:close/>
              </a:path>
            </a:pathLst>
          </a:custGeom>
          <a:ln w="3470">
            <a:solidFill>
              <a:srgbClr val="FF0000"/>
            </a:solidFill>
          </a:ln>
        </p:spPr>
        <p:txBody>
          <a:bodyPr wrap="square" lIns="0" tIns="0" rIns="0" bIns="0" rtlCol="0"/>
          <a:lstStyle/>
          <a:p>
            <a:endParaRPr/>
          </a:p>
        </p:txBody>
      </p:sp>
      <p:sp>
        <p:nvSpPr>
          <p:cNvPr id="130" name="object 130"/>
          <p:cNvSpPr txBox="1"/>
          <p:nvPr/>
        </p:nvSpPr>
        <p:spPr>
          <a:xfrm>
            <a:off x="1408611" y="1299677"/>
            <a:ext cx="273685"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purines</a:t>
            </a:r>
            <a:endParaRPr sz="500">
              <a:latin typeface="Arial"/>
              <a:cs typeface="Arial"/>
            </a:endParaRPr>
          </a:p>
        </p:txBody>
      </p:sp>
      <p:sp>
        <p:nvSpPr>
          <p:cNvPr id="131" name="object 131"/>
          <p:cNvSpPr txBox="1"/>
          <p:nvPr/>
        </p:nvSpPr>
        <p:spPr>
          <a:xfrm>
            <a:off x="1336375" y="2537387"/>
            <a:ext cx="415290" cy="90170"/>
          </a:xfrm>
          <a:prstGeom prst="rect">
            <a:avLst/>
          </a:prstGeom>
        </p:spPr>
        <p:txBody>
          <a:bodyPr vert="horz" wrap="square" lIns="0" tIns="0" rIns="0" bIns="0" rtlCol="0">
            <a:spAutoFit/>
          </a:bodyPr>
          <a:lstStyle/>
          <a:p>
            <a:pPr marL="12700">
              <a:lnSpc>
                <a:spcPct val="100000"/>
              </a:lnSpc>
            </a:pPr>
            <a:r>
              <a:rPr sz="500" spc="40" dirty="0">
                <a:latin typeface="Arial"/>
                <a:cs typeface="Arial"/>
              </a:rPr>
              <a:t>pyrimidines</a:t>
            </a:r>
            <a:endParaRPr sz="500">
              <a:latin typeface="Arial"/>
              <a:cs typeface="Arial"/>
            </a:endParaRPr>
          </a:p>
        </p:txBody>
      </p:sp>
      <p:sp>
        <p:nvSpPr>
          <p:cNvPr id="132" name="object 132"/>
          <p:cNvSpPr txBox="1"/>
          <p:nvPr/>
        </p:nvSpPr>
        <p:spPr>
          <a:xfrm>
            <a:off x="1882624" y="1873640"/>
            <a:ext cx="480059" cy="90170"/>
          </a:xfrm>
          <a:prstGeom prst="rect">
            <a:avLst/>
          </a:prstGeom>
        </p:spPr>
        <p:txBody>
          <a:bodyPr vert="horz" wrap="square" lIns="0" tIns="0" rIns="0" bIns="0" rtlCol="0">
            <a:spAutoFit/>
          </a:bodyPr>
          <a:lstStyle/>
          <a:p>
            <a:pPr marL="12700">
              <a:lnSpc>
                <a:spcPct val="100000"/>
              </a:lnSpc>
            </a:pPr>
            <a:r>
              <a:rPr sz="500" spc="30" dirty="0">
                <a:solidFill>
                  <a:srgbClr val="FF0000"/>
                </a:solidFill>
                <a:latin typeface="Arial"/>
                <a:cs typeface="Arial"/>
              </a:rPr>
              <a:t>Transversions</a:t>
            </a:r>
            <a:endParaRPr sz="500">
              <a:latin typeface="Arial"/>
              <a:cs typeface="Arial"/>
            </a:endParaRPr>
          </a:p>
        </p:txBody>
      </p:sp>
      <p:pic>
        <p:nvPicPr>
          <p:cNvPr id="133" name="Imagen 323" descr="Captura de pantalla 2018-11-26 a las 16.27.38.png">
            <a:extLst>
              <a:ext uri="{FF2B5EF4-FFF2-40B4-BE49-F238E27FC236}">
                <a16:creationId xmlns:a16="http://schemas.microsoft.com/office/drawing/2014/main" id="{4F7DCD1B-E158-F24B-82BA-57D83CFB2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250" y="358775"/>
            <a:ext cx="1229494" cy="2949575"/>
          </a:xfrm>
          <a:prstGeom prst="rect">
            <a:avLst/>
          </a:prstGeom>
        </p:spPr>
      </p:pic>
      <p:sp>
        <p:nvSpPr>
          <p:cNvPr id="134" name="object 3">
            <a:extLst>
              <a:ext uri="{FF2B5EF4-FFF2-40B4-BE49-F238E27FC236}">
                <a16:creationId xmlns:a16="http://schemas.microsoft.com/office/drawing/2014/main" id="{32EC7741-6275-194C-A711-FCDD3053F77A}"/>
              </a:ext>
            </a:extLst>
          </p:cNvPr>
          <p:cNvSpPr txBox="1"/>
          <p:nvPr/>
        </p:nvSpPr>
        <p:spPr>
          <a:xfrm>
            <a:off x="822478" y="3054554"/>
            <a:ext cx="1494925" cy="246221"/>
          </a:xfrm>
          <a:prstGeom prst="rect">
            <a:avLst/>
          </a:prstGeom>
        </p:spPr>
        <p:txBody>
          <a:bodyPr vert="horz" wrap="square" lIns="0" tIns="0" rIns="0" bIns="0" rtlCol="0">
            <a:spAutoFit/>
          </a:bodyPr>
          <a:lstStyle/>
          <a:p>
            <a:pPr marL="12700">
              <a:lnSpc>
                <a:spcPct val="100000"/>
              </a:lnSpc>
            </a:pPr>
            <a:r>
              <a:rPr lang="es-ES" sz="800" spc="-5" dirty="0" err="1">
                <a:latin typeface="Euphemia UCAS"/>
                <a:cs typeface="Euphemia UCAS"/>
              </a:rPr>
              <a:t>Whole</a:t>
            </a:r>
            <a:r>
              <a:rPr lang="es-ES" sz="800" spc="-5" dirty="0">
                <a:latin typeface="Euphemia UCAS"/>
                <a:cs typeface="Euphemia UCAS"/>
              </a:rPr>
              <a:t> human </a:t>
            </a:r>
            <a:r>
              <a:rPr lang="es-ES" sz="800" spc="-5" dirty="0" err="1">
                <a:latin typeface="Euphemia UCAS"/>
                <a:cs typeface="Euphemia UCAS"/>
              </a:rPr>
              <a:t>genome</a:t>
            </a:r>
            <a:r>
              <a:rPr lang="es-ES" sz="800" spc="-5" dirty="0">
                <a:latin typeface="Euphemia UCAS"/>
                <a:cs typeface="Euphemia UCAS"/>
              </a:rPr>
              <a:t> ~ 2.1</a:t>
            </a:r>
          </a:p>
          <a:p>
            <a:pPr marL="12700">
              <a:lnSpc>
                <a:spcPct val="100000"/>
              </a:lnSpc>
            </a:pPr>
            <a:r>
              <a:rPr lang="es-ES" sz="800" spc="-5" dirty="0" err="1">
                <a:latin typeface="Euphemia UCAS"/>
                <a:cs typeface="Euphemia UCAS"/>
              </a:rPr>
              <a:t>Whole</a:t>
            </a:r>
            <a:r>
              <a:rPr lang="es-ES" sz="800" spc="-5" dirty="0">
                <a:latin typeface="Euphemia UCAS"/>
                <a:cs typeface="Euphemia UCAS"/>
              </a:rPr>
              <a:t> human </a:t>
            </a:r>
            <a:r>
              <a:rPr lang="es-ES" sz="800" spc="-5" dirty="0" err="1">
                <a:latin typeface="Euphemia UCAS"/>
                <a:cs typeface="Euphemia UCAS"/>
              </a:rPr>
              <a:t>exome</a:t>
            </a:r>
            <a:r>
              <a:rPr lang="es-ES" sz="800" spc="-5" dirty="0">
                <a:latin typeface="Euphemia UCAS"/>
                <a:cs typeface="Euphemia UCAS"/>
              </a:rPr>
              <a:t> ~ 2.8</a:t>
            </a:r>
            <a:endParaRPr sz="800" dirty="0">
              <a:latin typeface="Euphemia UCAS"/>
              <a:cs typeface="Euphemia UCAS"/>
            </a:endParaRPr>
          </a:p>
        </p:txBody>
      </p:sp>
    </p:spTree>
    <p:extLst>
      <p:ext uri="{BB962C8B-B14F-4D97-AF65-F5344CB8AC3E}">
        <p14:creationId xmlns:p14="http://schemas.microsoft.com/office/powerpoint/2010/main" val="50651379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Indel </a:t>
            </a:r>
            <a:r>
              <a:rPr spc="-35" dirty="0">
                <a:latin typeface="Euphemia UCAS"/>
                <a:cs typeface="Euphemia UCAS"/>
              </a:rPr>
              <a:t>calling</a:t>
            </a:r>
            <a:r>
              <a:rPr spc="185" dirty="0">
                <a:latin typeface="Euphemia UCAS"/>
                <a:cs typeface="Euphemia UCAS"/>
              </a:rPr>
              <a:t> </a:t>
            </a:r>
            <a:r>
              <a:rPr spc="-80" dirty="0">
                <a:latin typeface="Euphemia UCAS"/>
                <a:cs typeface="Euphemia UCAS"/>
              </a:rPr>
              <a:t>challenges</a:t>
            </a:r>
          </a:p>
        </p:txBody>
      </p:sp>
      <p:sp>
        <p:nvSpPr>
          <p:cNvPr id="3" name="object 3"/>
          <p:cNvSpPr txBox="1"/>
          <p:nvPr/>
        </p:nvSpPr>
        <p:spPr>
          <a:xfrm>
            <a:off x="347294" y="374863"/>
            <a:ext cx="4015156" cy="1166153"/>
          </a:xfrm>
          <a:prstGeom prst="rect">
            <a:avLst/>
          </a:prstGeom>
        </p:spPr>
        <p:txBody>
          <a:bodyPr vert="horz" wrap="square" lIns="0" tIns="0" rIns="0" bIns="0" rtlCol="0">
            <a:spAutoFit/>
          </a:bodyPr>
          <a:lstStyle/>
          <a:p>
            <a:pPr marL="12700" marR="536575">
              <a:lnSpc>
                <a:spcPct val="142700"/>
              </a:lnSpc>
            </a:pPr>
            <a:r>
              <a:rPr sz="800" dirty="0">
                <a:latin typeface="Euphemia UCAS"/>
                <a:cs typeface="Euphemia UCAS"/>
              </a:rPr>
              <a:t>The </a:t>
            </a:r>
            <a:r>
              <a:rPr sz="800" spc="-30" dirty="0">
                <a:latin typeface="Euphemia UCAS"/>
                <a:cs typeface="Euphemia UCAS"/>
              </a:rPr>
              <a:t>sequencing </a:t>
            </a:r>
            <a:r>
              <a:rPr sz="800" spc="-15" dirty="0">
                <a:latin typeface="Euphemia UCAS"/>
                <a:cs typeface="Euphemia UCAS"/>
              </a:rPr>
              <a:t>error </a:t>
            </a:r>
            <a:r>
              <a:rPr sz="800" spc="-5" dirty="0">
                <a:latin typeface="Euphemia UCAS"/>
                <a:cs typeface="Euphemia UCAS"/>
              </a:rPr>
              <a:t>rate </a:t>
            </a:r>
            <a:r>
              <a:rPr sz="800" spc="-30" dirty="0">
                <a:latin typeface="Euphemia UCAS"/>
                <a:cs typeface="Euphemia UCAS"/>
              </a:rPr>
              <a:t>is </a:t>
            </a:r>
            <a:r>
              <a:rPr sz="800" spc="-25" dirty="0">
                <a:latin typeface="Euphemia UCAS"/>
                <a:cs typeface="Euphemia UCAS"/>
              </a:rPr>
              <a:t>elevated </a:t>
            </a:r>
            <a:r>
              <a:rPr sz="800" spc="5" dirty="0">
                <a:latin typeface="Euphemia UCAS"/>
                <a:cs typeface="Euphemia UCAS"/>
              </a:rPr>
              <a:t>in </a:t>
            </a:r>
            <a:r>
              <a:rPr sz="800" spc="-15" dirty="0">
                <a:latin typeface="Euphemia UCAS"/>
                <a:cs typeface="Euphemia UCAS"/>
              </a:rPr>
              <a:t>microsatellites</a:t>
            </a:r>
            <a:endParaRPr lang="es-ES_tradnl" sz="800" spc="-15" dirty="0">
              <a:latin typeface="Euphemia UCAS"/>
              <a:cs typeface="Euphemia UCAS"/>
            </a:endParaRPr>
          </a:p>
          <a:p>
            <a:pPr marL="12700" marR="536575">
              <a:lnSpc>
                <a:spcPct val="142700"/>
              </a:lnSpc>
            </a:pPr>
            <a:r>
              <a:rPr sz="800" spc="-15" dirty="0">
                <a:latin typeface="Euphemia UCAS"/>
                <a:cs typeface="Euphemia UCAS"/>
              </a:rPr>
              <a:t>Low </a:t>
            </a:r>
            <a:r>
              <a:rPr sz="800" spc="-5" dirty="0">
                <a:latin typeface="Euphemia UCAS"/>
                <a:cs typeface="Euphemia UCAS"/>
              </a:rPr>
              <a:t>reproducibility </a:t>
            </a:r>
            <a:r>
              <a:rPr sz="800" spc="-40" dirty="0">
                <a:latin typeface="Euphemia UCAS"/>
                <a:cs typeface="Euphemia UCAS"/>
              </a:rPr>
              <a:t>across</a:t>
            </a:r>
            <a:r>
              <a:rPr sz="800" spc="25" dirty="0">
                <a:latin typeface="Euphemia UCAS"/>
                <a:cs typeface="Euphemia UCAS"/>
              </a:rPr>
              <a:t> </a:t>
            </a:r>
            <a:r>
              <a:rPr sz="800" spc="-20" dirty="0">
                <a:latin typeface="Euphemia UCAS"/>
                <a:cs typeface="Euphemia UCAS"/>
              </a:rPr>
              <a:t>callers</a:t>
            </a:r>
            <a:endParaRPr sz="800" dirty="0">
              <a:latin typeface="Euphemia UCAS"/>
              <a:cs typeface="Euphemia UCAS"/>
            </a:endParaRPr>
          </a:p>
          <a:p>
            <a:pPr marL="227329" indent="-100330">
              <a:lnSpc>
                <a:spcPts val="930"/>
              </a:lnSpc>
              <a:spcBef>
                <a:spcPts val="390"/>
              </a:spcBef>
              <a:buSzPct val="62500"/>
              <a:buFont typeface="Arial"/>
              <a:buChar char="•"/>
              <a:tabLst>
                <a:tab pos="227965" algn="l"/>
              </a:tabLst>
            </a:pPr>
            <a:r>
              <a:rPr sz="800" spc="-15" dirty="0">
                <a:latin typeface="Euphemia UCAS"/>
                <a:cs typeface="Euphemia UCAS"/>
              </a:rPr>
              <a:t>37.1% </a:t>
            </a:r>
            <a:r>
              <a:rPr sz="800" spc="-20" dirty="0">
                <a:latin typeface="Euphemia UCAS"/>
                <a:cs typeface="Euphemia UCAS"/>
              </a:rPr>
              <a:t>agreement </a:t>
            </a:r>
            <a:r>
              <a:rPr sz="800" spc="-25" dirty="0">
                <a:latin typeface="Euphemia UCAS"/>
                <a:cs typeface="Euphemia UCAS"/>
              </a:rPr>
              <a:t>between </a:t>
            </a:r>
            <a:r>
              <a:rPr sz="800" spc="-10" dirty="0">
                <a:latin typeface="Euphemia UCAS"/>
                <a:cs typeface="Euphemia UCAS"/>
              </a:rPr>
              <a:t>HapCaller, SOAPindel </a:t>
            </a:r>
            <a:r>
              <a:rPr sz="800" spc="-20" dirty="0">
                <a:latin typeface="Euphemia UCAS"/>
                <a:cs typeface="Euphemia UCAS"/>
              </a:rPr>
              <a:t>and</a:t>
            </a:r>
            <a:r>
              <a:rPr sz="800" spc="-10" dirty="0">
                <a:latin typeface="Euphemia UCAS"/>
                <a:cs typeface="Euphemia UCAS"/>
              </a:rPr>
              <a:t> </a:t>
            </a:r>
            <a:r>
              <a:rPr sz="800" spc="-20" dirty="0">
                <a:latin typeface="Euphemia UCAS"/>
                <a:cs typeface="Euphemia UCAS"/>
              </a:rPr>
              <a:t>Scalpel</a:t>
            </a:r>
            <a:endParaRPr sz="800" dirty="0">
              <a:latin typeface="Euphemia UCAS"/>
              <a:cs typeface="Euphemia UCAS"/>
            </a:endParaRPr>
          </a:p>
          <a:p>
            <a:pPr marL="227329">
              <a:lnSpc>
                <a:spcPts val="690"/>
              </a:lnSpc>
            </a:pPr>
            <a:r>
              <a:rPr sz="600" spc="-10" dirty="0">
                <a:latin typeface="Euphemia UCAS"/>
                <a:cs typeface="Euphemia UCAS"/>
              </a:rPr>
              <a:t>Narzisi </a:t>
            </a:r>
            <a:r>
              <a:rPr sz="600" i="1" spc="5" dirty="0">
                <a:latin typeface="Euphemia UCAS"/>
                <a:cs typeface="Euphemia UCAS"/>
              </a:rPr>
              <a:t>et </a:t>
            </a:r>
            <a:r>
              <a:rPr sz="600" i="1" spc="-5" dirty="0">
                <a:latin typeface="Euphemia UCAS"/>
                <a:cs typeface="Euphemia UCAS"/>
              </a:rPr>
              <a:t>al</a:t>
            </a:r>
            <a:r>
              <a:rPr sz="600" spc="-5" dirty="0">
                <a:latin typeface="Euphemia UCAS"/>
                <a:cs typeface="Euphemia UCAS"/>
              </a:rPr>
              <a:t>.  </a:t>
            </a:r>
            <a:r>
              <a:rPr sz="600" dirty="0">
                <a:latin typeface="Euphemia UCAS"/>
                <a:cs typeface="Euphemia UCAS"/>
              </a:rPr>
              <a:t>(2014) </a:t>
            </a:r>
            <a:r>
              <a:rPr sz="600" b="1" spc="15" dirty="0">
                <a:latin typeface="Euphemia UCAS"/>
                <a:cs typeface="Euphemia UCAS"/>
              </a:rPr>
              <a:t>Nat </a:t>
            </a:r>
            <a:r>
              <a:rPr sz="600" b="1" spc="-5" dirty="0">
                <a:latin typeface="Euphemia UCAS"/>
                <a:cs typeface="Euphemia UCAS"/>
              </a:rPr>
              <a:t>Methods</a:t>
            </a:r>
            <a:r>
              <a:rPr sz="600" spc="-5" dirty="0">
                <a:latin typeface="Euphemia UCAS"/>
                <a:cs typeface="Euphemia UCAS"/>
              </a:rPr>
              <a:t>, 11(10):1033</a:t>
            </a:r>
            <a:endParaRPr sz="600" dirty="0">
              <a:latin typeface="Euphemia UCAS"/>
              <a:cs typeface="Euphemia UCAS"/>
            </a:endParaRPr>
          </a:p>
          <a:p>
            <a:pPr>
              <a:lnSpc>
                <a:spcPct val="100000"/>
              </a:lnSpc>
              <a:spcBef>
                <a:spcPts val="28"/>
              </a:spcBef>
            </a:pPr>
            <a:endParaRPr sz="800" dirty="0">
              <a:latin typeface="Euphemia UCAS"/>
              <a:cs typeface="Euphemia UCAS"/>
            </a:endParaRPr>
          </a:p>
          <a:p>
            <a:pPr marL="12700">
              <a:lnSpc>
                <a:spcPct val="100000"/>
              </a:lnSpc>
            </a:pPr>
            <a:r>
              <a:rPr sz="800" spc="-55" dirty="0">
                <a:latin typeface="Euphemia UCAS"/>
                <a:cs typeface="Euphemia UCAS"/>
              </a:rPr>
              <a:t>Reads </a:t>
            </a:r>
            <a:r>
              <a:rPr sz="800" spc="20" dirty="0">
                <a:latin typeface="Euphemia UCAS"/>
                <a:cs typeface="Euphemia UCAS"/>
              </a:rPr>
              <a:t>with </a:t>
            </a:r>
            <a:r>
              <a:rPr sz="800" spc="-25" dirty="0">
                <a:latin typeface="Euphemia UCAS"/>
                <a:cs typeface="Euphemia UCAS"/>
              </a:rPr>
              <a:t>indels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 </a:t>
            </a:r>
            <a:r>
              <a:rPr sz="800" spc="-20" dirty="0">
                <a:latin typeface="Euphemia UCAS"/>
                <a:cs typeface="Euphemia UCAS"/>
              </a:rPr>
              <a:t>map and</a:t>
            </a:r>
            <a:r>
              <a:rPr sz="800" spc="145" dirty="0">
                <a:latin typeface="Euphemia UCAS"/>
                <a:cs typeface="Euphemia UCAS"/>
              </a:rPr>
              <a:t> </a:t>
            </a:r>
            <a:r>
              <a:rPr sz="800" spc="-5" dirty="0">
                <a:latin typeface="Euphemia UCAS"/>
                <a:cs typeface="Euphemia UCAS"/>
              </a:rPr>
              <a:t>align</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the </a:t>
            </a:r>
            <a:r>
              <a:rPr sz="800" spc="-10" dirty="0">
                <a:latin typeface="Euphemia UCAS"/>
                <a:cs typeface="Euphemia UCAS"/>
              </a:rPr>
              <a:t>aligner </a:t>
            </a:r>
            <a:r>
              <a:rPr sz="800" spc="-25" dirty="0">
                <a:latin typeface="Euphemia UCAS"/>
                <a:cs typeface="Euphemia UCAS"/>
              </a:rPr>
              <a:t>can </a:t>
            </a:r>
            <a:r>
              <a:rPr sz="800" spc="-20" dirty="0">
                <a:latin typeface="Euphemia UCAS"/>
                <a:cs typeface="Euphemia UCAS"/>
              </a:rPr>
              <a:t>prefer </a:t>
            </a:r>
            <a:r>
              <a:rPr sz="800" spc="5" dirty="0">
                <a:latin typeface="Euphemia UCAS"/>
                <a:cs typeface="Euphemia UCAS"/>
              </a:rPr>
              <a:t>multiple </a:t>
            </a:r>
            <a:r>
              <a:rPr sz="800" spc="-30" dirty="0">
                <a:latin typeface="Euphemia UCAS"/>
                <a:cs typeface="Euphemia UCAS"/>
              </a:rPr>
              <a:t>mismatches </a:t>
            </a:r>
            <a:r>
              <a:rPr sz="800" dirty="0">
                <a:latin typeface="Euphemia UCAS"/>
                <a:cs typeface="Euphemia UCAS"/>
              </a:rPr>
              <a:t>rather than </a:t>
            </a:r>
            <a:r>
              <a:rPr sz="800" spc="-40" dirty="0">
                <a:latin typeface="Euphemia UCAS"/>
                <a:cs typeface="Euphemia UCAS"/>
              </a:rPr>
              <a:t>a </a:t>
            </a:r>
            <a:r>
              <a:rPr sz="800" spc="-25" dirty="0">
                <a:latin typeface="Euphemia UCAS"/>
                <a:cs typeface="Euphemia UCAS"/>
              </a:rPr>
              <a:t>gap</a:t>
            </a:r>
            <a:endParaRPr sz="800" dirty="0">
              <a:latin typeface="Euphemia UCAS"/>
              <a:cs typeface="Euphemia UCAS"/>
            </a:endParaRPr>
          </a:p>
          <a:p>
            <a:pPr marL="227329" indent="-100330">
              <a:lnSpc>
                <a:spcPts val="955"/>
              </a:lnSpc>
              <a:buSzPct val="62500"/>
              <a:buFont typeface="Arial"/>
              <a:buChar char="•"/>
              <a:tabLst>
                <a:tab pos="227965" algn="l"/>
              </a:tabLst>
            </a:pPr>
            <a:r>
              <a:rPr sz="800" spc="-10" dirty="0">
                <a:latin typeface="Euphemia UCAS"/>
                <a:cs typeface="Euphemia UCAS"/>
              </a:rPr>
              <a:t>indel </a:t>
            </a:r>
            <a:r>
              <a:rPr sz="800" spc="-15" dirty="0">
                <a:latin typeface="Euphemia UCAS"/>
                <a:cs typeface="Euphemia UCAS"/>
              </a:rPr>
              <a:t>representation </a:t>
            </a:r>
            <a:r>
              <a:rPr sz="800" spc="-25" dirty="0">
                <a:latin typeface="Euphemia UCAS"/>
                <a:cs typeface="Euphemia UCAS"/>
              </a:rPr>
              <a:t>can </a:t>
            </a:r>
            <a:r>
              <a:rPr sz="800" spc="-30" dirty="0">
                <a:latin typeface="Euphemia UCAS"/>
                <a:cs typeface="Euphemia UCAS"/>
              </a:rPr>
              <a:t>be</a:t>
            </a:r>
            <a:r>
              <a:rPr lang="es-ES_tradnl" sz="800" spc="-30" dirty="0">
                <a:latin typeface="Euphemia UCAS"/>
                <a:cs typeface="Euphemia UCAS"/>
              </a:rPr>
              <a:t> </a:t>
            </a:r>
            <a:r>
              <a:rPr sz="800" spc="-20" dirty="0">
                <a:latin typeface="Euphemia UCAS"/>
                <a:cs typeface="Euphemia UCAS"/>
              </a:rPr>
              <a:t>ambiguous</a:t>
            </a:r>
            <a:endParaRPr sz="800" dirty="0">
              <a:latin typeface="Euphemia UCAS"/>
              <a:cs typeface="Euphemia UCAS"/>
            </a:endParaRPr>
          </a:p>
        </p:txBody>
      </p:sp>
      <p:sp>
        <p:nvSpPr>
          <p:cNvPr id="4" name="object 4"/>
          <p:cNvSpPr/>
          <p:nvPr/>
        </p:nvSpPr>
        <p:spPr>
          <a:xfrm>
            <a:off x="144005" y="1706599"/>
            <a:ext cx="4320080" cy="9402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2830" y="2749096"/>
            <a:ext cx="3665820" cy="571951"/>
          </a:xfrm>
          <a:prstGeom prst="rect">
            <a:avLst/>
          </a:prstGeom>
        </p:spPr>
        <p:txBody>
          <a:bodyPr vert="horz" wrap="square" lIns="0" tIns="0" rIns="0" bIns="0" rtlCol="0">
            <a:spAutoFit/>
          </a:bodyPr>
          <a:lstStyle/>
          <a:p>
            <a:pPr marL="12700">
              <a:lnSpc>
                <a:spcPts val="735"/>
              </a:lnSpc>
            </a:pPr>
            <a:r>
              <a:rPr sz="800" dirty="0">
                <a:latin typeface="Courier"/>
                <a:cs typeface="Courier"/>
              </a:rPr>
              <a:t>CTTTAATTCAGACATTAGATTTCTTCTC</a:t>
            </a:r>
          </a:p>
          <a:p>
            <a:pPr marL="12700">
              <a:lnSpc>
                <a:spcPts val="685"/>
              </a:lnSpc>
            </a:pPr>
            <a:r>
              <a:rPr sz="800" dirty="0">
                <a:latin typeface="Courier"/>
                <a:cs typeface="Courier"/>
              </a:rPr>
              <a:t>CTTTAATTCAGACATTAGATTTCTTCTCTTA</a:t>
            </a:r>
          </a:p>
          <a:p>
            <a:pPr marL="12700" marR="5080">
              <a:lnSpc>
                <a:spcPts val="690"/>
              </a:lnSpc>
              <a:spcBef>
                <a:spcPts val="50"/>
              </a:spcBef>
            </a:pPr>
            <a:r>
              <a:rPr sz="800" dirty="0">
                <a:latin typeface="Courier"/>
                <a:cs typeface="Courier"/>
              </a:rPr>
              <a:t>CTTTAATTCAGACA</a:t>
            </a:r>
            <a:r>
              <a:rPr sz="800" dirty="0">
                <a:solidFill>
                  <a:srgbClr val="EFAC4D"/>
                </a:solidFill>
                <a:latin typeface="Courier"/>
                <a:cs typeface="Courier"/>
              </a:rPr>
              <a:t>--------------</a:t>
            </a:r>
            <a:r>
              <a:rPr sz="800" dirty="0">
                <a:latin typeface="Courier"/>
                <a:cs typeface="Courier"/>
              </a:rPr>
              <a:t>TTAGATTTCTTCTCTTAACTGCTT  CTTTAATTCAGACATTAGATTTCTTC</a:t>
            </a:r>
            <a:r>
              <a:rPr sz="800" dirty="0">
                <a:solidFill>
                  <a:srgbClr val="EFAC4D"/>
                </a:solidFill>
                <a:latin typeface="Courier"/>
                <a:cs typeface="Courier"/>
              </a:rPr>
              <a:t>---</a:t>
            </a:r>
            <a:r>
              <a:rPr sz="800" dirty="0">
                <a:latin typeface="Courier"/>
                <a:cs typeface="Courier"/>
              </a:rPr>
              <a:t>TA</a:t>
            </a:r>
            <a:r>
              <a:rPr sz="800" dirty="0">
                <a:solidFill>
                  <a:srgbClr val="EFAC4D"/>
                </a:solidFill>
                <a:latin typeface="Courier"/>
                <a:cs typeface="Courier"/>
              </a:rPr>
              <a:t>-----------</a:t>
            </a:r>
            <a:r>
              <a:rPr sz="800" dirty="0">
                <a:latin typeface="Courier"/>
                <a:cs typeface="Courier"/>
              </a:rPr>
              <a:t>TTAACTGCTT</a:t>
            </a:r>
          </a:p>
          <a:p>
            <a:pPr marL="12700">
              <a:lnSpc>
                <a:spcPct val="100000"/>
              </a:lnSpc>
              <a:spcBef>
                <a:spcPts val="585"/>
              </a:spcBef>
            </a:pPr>
            <a:r>
              <a:rPr sz="800" dirty="0">
                <a:latin typeface="Courier"/>
                <a:cs typeface="Courier"/>
              </a:rPr>
              <a:t>CTTTAATTCAGACA</a:t>
            </a:r>
            <a:r>
              <a:rPr sz="800" dirty="0">
                <a:solidFill>
                  <a:srgbClr val="3379B6"/>
                </a:solidFill>
                <a:latin typeface="Courier"/>
                <a:cs typeface="Courier"/>
              </a:rPr>
              <a:t>TTAGATTTCTTCTC</a:t>
            </a:r>
            <a:r>
              <a:rPr sz="800" dirty="0">
                <a:solidFill>
                  <a:srgbClr val="5BB85B"/>
                </a:solidFill>
                <a:latin typeface="Courier"/>
                <a:cs typeface="Courier"/>
              </a:rPr>
              <a:t>TTAGATTTCTTCTC</a:t>
            </a:r>
            <a:r>
              <a:rPr sz="800" dirty="0">
                <a:latin typeface="Courier"/>
                <a:cs typeface="Courier"/>
              </a:rPr>
              <a:t>TTAACTGCTT</a:t>
            </a: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Indel </a:t>
            </a:r>
            <a:r>
              <a:rPr spc="-35" dirty="0">
                <a:latin typeface="Euphemia UCAS"/>
                <a:cs typeface="Euphemia UCAS"/>
              </a:rPr>
              <a:t>calling</a:t>
            </a:r>
            <a:r>
              <a:rPr spc="185" dirty="0">
                <a:latin typeface="Euphemia UCAS"/>
                <a:cs typeface="Euphemia UCAS"/>
              </a:rPr>
              <a:t> </a:t>
            </a:r>
            <a:r>
              <a:rPr spc="-80" dirty="0">
                <a:latin typeface="Euphemia UCAS"/>
                <a:cs typeface="Euphemia UCAS"/>
              </a:rPr>
              <a:t>challenges</a:t>
            </a:r>
          </a:p>
        </p:txBody>
      </p:sp>
      <p:sp>
        <p:nvSpPr>
          <p:cNvPr id="3" name="object 3"/>
          <p:cNvSpPr txBox="1"/>
          <p:nvPr/>
        </p:nvSpPr>
        <p:spPr>
          <a:xfrm>
            <a:off x="347294" y="374863"/>
            <a:ext cx="4015156" cy="1166153"/>
          </a:xfrm>
          <a:prstGeom prst="rect">
            <a:avLst/>
          </a:prstGeom>
        </p:spPr>
        <p:txBody>
          <a:bodyPr vert="horz" wrap="square" lIns="0" tIns="0" rIns="0" bIns="0" rtlCol="0">
            <a:spAutoFit/>
          </a:bodyPr>
          <a:lstStyle/>
          <a:p>
            <a:pPr marL="12700" marR="536575">
              <a:lnSpc>
                <a:spcPct val="142700"/>
              </a:lnSpc>
            </a:pPr>
            <a:r>
              <a:rPr sz="800" dirty="0">
                <a:latin typeface="Euphemia UCAS"/>
                <a:cs typeface="Euphemia UCAS"/>
              </a:rPr>
              <a:t>The </a:t>
            </a:r>
            <a:r>
              <a:rPr sz="800" spc="-30" dirty="0">
                <a:latin typeface="Euphemia UCAS"/>
                <a:cs typeface="Euphemia UCAS"/>
              </a:rPr>
              <a:t>sequencing </a:t>
            </a:r>
            <a:r>
              <a:rPr sz="800" spc="-15" dirty="0">
                <a:latin typeface="Euphemia UCAS"/>
                <a:cs typeface="Euphemia UCAS"/>
              </a:rPr>
              <a:t>error </a:t>
            </a:r>
            <a:r>
              <a:rPr sz="800" spc="-5" dirty="0">
                <a:latin typeface="Euphemia UCAS"/>
                <a:cs typeface="Euphemia UCAS"/>
              </a:rPr>
              <a:t>rate </a:t>
            </a:r>
            <a:r>
              <a:rPr sz="800" spc="-30" dirty="0">
                <a:latin typeface="Euphemia UCAS"/>
                <a:cs typeface="Euphemia UCAS"/>
              </a:rPr>
              <a:t>is </a:t>
            </a:r>
            <a:r>
              <a:rPr sz="800" spc="-25" dirty="0">
                <a:latin typeface="Euphemia UCAS"/>
                <a:cs typeface="Euphemia UCAS"/>
              </a:rPr>
              <a:t>elevated </a:t>
            </a:r>
            <a:r>
              <a:rPr sz="800" spc="5" dirty="0">
                <a:latin typeface="Euphemia UCAS"/>
                <a:cs typeface="Euphemia UCAS"/>
              </a:rPr>
              <a:t>in </a:t>
            </a:r>
            <a:r>
              <a:rPr sz="800" spc="-15" dirty="0">
                <a:latin typeface="Euphemia UCAS"/>
                <a:cs typeface="Euphemia UCAS"/>
              </a:rPr>
              <a:t>microsatellites</a:t>
            </a:r>
            <a:endParaRPr lang="es-ES_tradnl" sz="800" spc="-15" dirty="0">
              <a:latin typeface="Euphemia UCAS"/>
              <a:cs typeface="Euphemia UCAS"/>
            </a:endParaRPr>
          </a:p>
          <a:p>
            <a:pPr marL="12700" marR="536575">
              <a:lnSpc>
                <a:spcPct val="142700"/>
              </a:lnSpc>
            </a:pPr>
            <a:r>
              <a:rPr sz="800" spc="-15" dirty="0">
                <a:latin typeface="Euphemia UCAS"/>
                <a:cs typeface="Euphemia UCAS"/>
              </a:rPr>
              <a:t>Low </a:t>
            </a:r>
            <a:r>
              <a:rPr sz="800" spc="-5" dirty="0">
                <a:latin typeface="Euphemia UCAS"/>
                <a:cs typeface="Euphemia UCAS"/>
              </a:rPr>
              <a:t>reproducibility </a:t>
            </a:r>
            <a:r>
              <a:rPr sz="800" spc="-40" dirty="0">
                <a:latin typeface="Euphemia UCAS"/>
                <a:cs typeface="Euphemia UCAS"/>
              </a:rPr>
              <a:t>across</a:t>
            </a:r>
            <a:r>
              <a:rPr sz="800" spc="25" dirty="0">
                <a:latin typeface="Euphemia UCAS"/>
                <a:cs typeface="Euphemia UCAS"/>
              </a:rPr>
              <a:t> </a:t>
            </a:r>
            <a:r>
              <a:rPr sz="800" spc="-20" dirty="0">
                <a:latin typeface="Euphemia UCAS"/>
                <a:cs typeface="Euphemia UCAS"/>
              </a:rPr>
              <a:t>callers</a:t>
            </a:r>
            <a:endParaRPr sz="800" dirty="0">
              <a:latin typeface="Euphemia UCAS"/>
              <a:cs typeface="Euphemia UCAS"/>
            </a:endParaRPr>
          </a:p>
          <a:p>
            <a:pPr marL="227329" indent="-100330">
              <a:lnSpc>
                <a:spcPts val="930"/>
              </a:lnSpc>
              <a:spcBef>
                <a:spcPts val="390"/>
              </a:spcBef>
              <a:buSzPct val="62500"/>
              <a:buFont typeface="Arial"/>
              <a:buChar char="•"/>
              <a:tabLst>
                <a:tab pos="227965" algn="l"/>
              </a:tabLst>
            </a:pPr>
            <a:r>
              <a:rPr sz="800" spc="-15" dirty="0">
                <a:latin typeface="Euphemia UCAS"/>
                <a:cs typeface="Euphemia UCAS"/>
              </a:rPr>
              <a:t>37.1% </a:t>
            </a:r>
            <a:r>
              <a:rPr sz="800" spc="-20" dirty="0">
                <a:latin typeface="Euphemia UCAS"/>
                <a:cs typeface="Euphemia UCAS"/>
              </a:rPr>
              <a:t>agreement </a:t>
            </a:r>
            <a:r>
              <a:rPr sz="800" spc="-25" dirty="0">
                <a:latin typeface="Euphemia UCAS"/>
                <a:cs typeface="Euphemia UCAS"/>
              </a:rPr>
              <a:t>between </a:t>
            </a:r>
            <a:r>
              <a:rPr sz="800" spc="-10" dirty="0">
                <a:latin typeface="Euphemia UCAS"/>
                <a:cs typeface="Euphemia UCAS"/>
              </a:rPr>
              <a:t>HapCaller, SOAPindel </a:t>
            </a:r>
            <a:r>
              <a:rPr sz="800" spc="-20" dirty="0">
                <a:latin typeface="Euphemia UCAS"/>
                <a:cs typeface="Euphemia UCAS"/>
              </a:rPr>
              <a:t>and</a:t>
            </a:r>
            <a:r>
              <a:rPr sz="800" spc="-10" dirty="0">
                <a:latin typeface="Euphemia UCAS"/>
                <a:cs typeface="Euphemia UCAS"/>
              </a:rPr>
              <a:t> </a:t>
            </a:r>
            <a:r>
              <a:rPr sz="800" spc="-20" dirty="0">
                <a:latin typeface="Euphemia UCAS"/>
                <a:cs typeface="Euphemia UCAS"/>
              </a:rPr>
              <a:t>Scalpel</a:t>
            </a:r>
            <a:endParaRPr sz="800" dirty="0">
              <a:latin typeface="Euphemia UCAS"/>
              <a:cs typeface="Euphemia UCAS"/>
            </a:endParaRPr>
          </a:p>
          <a:p>
            <a:pPr marL="227329">
              <a:lnSpc>
                <a:spcPts val="690"/>
              </a:lnSpc>
            </a:pPr>
            <a:r>
              <a:rPr sz="600" spc="-10" dirty="0">
                <a:latin typeface="Euphemia UCAS"/>
                <a:cs typeface="Euphemia UCAS"/>
              </a:rPr>
              <a:t>Narzisi </a:t>
            </a:r>
            <a:r>
              <a:rPr sz="600" i="1" spc="5" dirty="0">
                <a:latin typeface="Euphemia UCAS"/>
                <a:cs typeface="Euphemia UCAS"/>
              </a:rPr>
              <a:t>et </a:t>
            </a:r>
            <a:r>
              <a:rPr sz="600" i="1" spc="-5" dirty="0">
                <a:latin typeface="Euphemia UCAS"/>
                <a:cs typeface="Euphemia UCAS"/>
              </a:rPr>
              <a:t>al</a:t>
            </a:r>
            <a:r>
              <a:rPr sz="600" spc="-5" dirty="0">
                <a:latin typeface="Euphemia UCAS"/>
                <a:cs typeface="Euphemia UCAS"/>
              </a:rPr>
              <a:t>.  </a:t>
            </a:r>
            <a:r>
              <a:rPr sz="600" dirty="0">
                <a:latin typeface="Euphemia UCAS"/>
                <a:cs typeface="Euphemia UCAS"/>
              </a:rPr>
              <a:t>(2014) </a:t>
            </a:r>
            <a:r>
              <a:rPr sz="600" b="1" spc="15" dirty="0">
                <a:latin typeface="Euphemia UCAS"/>
                <a:cs typeface="Euphemia UCAS"/>
              </a:rPr>
              <a:t>Nat </a:t>
            </a:r>
            <a:r>
              <a:rPr sz="600" b="1" spc="-5" dirty="0">
                <a:latin typeface="Euphemia UCAS"/>
                <a:cs typeface="Euphemia UCAS"/>
              </a:rPr>
              <a:t>Methods</a:t>
            </a:r>
            <a:r>
              <a:rPr sz="600" spc="-5" dirty="0">
                <a:latin typeface="Euphemia UCAS"/>
                <a:cs typeface="Euphemia UCAS"/>
              </a:rPr>
              <a:t>, 11(10):1033</a:t>
            </a:r>
            <a:endParaRPr sz="600" dirty="0">
              <a:latin typeface="Euphemia UCAS"/>
              <a:cs typeface="Euphemia UCAS"/>
            </a:endParaRPr>
          </a:p>
          <a:p>
            <a:pPr>
              <a:lnSpc>
                <a:spcPct val="100000"/>
              </a:lnSpc>
              <a:spcBef>
                <a:spcPts val="28"/>
              </a:spcBef>
            </a:pPr>
            <a:endParaRPr sz="800" dirty="0">
              <a:latin typeface="Euphemia UCAS"/>
              <a:cs typeface="Euphemia UCAS"/>
            </a:endParaRPr>
          </a:p>
          <a:p>
            <a:pPr marL="12700">
              <a:lnSpc>
                <a:spcPct val="100000"/>
              </a:lnSpc>
            </a:pPr>
            <a:r>
              <a:rPr sz="800" spc="-55" dirty="0">
                <a:latin typeface="Euphemia UCAS"/>
                <a:cs typeface="Euphemia UCAS"/>
              </a:rPr>
              <a:t>Reads </a:t>
            </a:r>
            <a:r>
              <a:rPr sz="800" spc="20" dirty="0">
                <a:latin typeface="Euphemia UCAS"/>
                <a:cs typeface="Euphemia UCAS"/>
              </a:rPr>
              <a:t>with </a:t>
            </a:r>
            <a:r>
              <a:rPr sz="800" spc="-25" dirty="0">
                <a:latin typeface="Euphemia UCAS"/>
                <a:cs typeface="Euphemia UCAS"/>
              </a:rPr>
              <a:t>indels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 </a:t>
            </a:r>
            <a:r>
              <a:rPr sz="800" spc="-20" dirty="0">
                <a:latin typeface="Euphemia UCAS"/>
                <a:cs typeface="Euphemia UCAS"/>
              </a:rPr>
              <a:t>map and</a:t>
            </a:r>
            <a:r>
              <a:rPr sz="800" spc="145" dirty="0">
                <a:latin typeface="Euphemia UCAS"/>
                <a:cs typeface="Euphemia UCAS"/>
              </a:rPr>
              <a:t> </a:t>
            </a:r>
            <a:r>
              <a:rPr sz="800" spc="-5" dirty="0">
                <a:latin typeface="Euphemia UCAS"/>
                <a:cs typeface="Euphemia UCAS"/>
              </a:rPr>
              <a:t>align</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the </a:t>
            </a:r>
            <a:r>
              <a:rPr sz="800" spc="-10" dirty="0">
                <a:latin typeface="Euphemia UCAS"/>
                <a:cs typeface="Euphemia UCAS"/>
              </a:rPr>
              <a:t>aligner </a:t>
            </a:r>
            <a:r>
              <a:rPr sz="800" spc="-25" dirty="0">
                <a:latin typeface="Euphemia UCAS"/>
                <a:cs typeface="Euphemia UCAS"/>
              </a:rPr>
              <a:t>can </a:t>
            </a:r>
            <a:r>
              <a:rPr sz="800" spc="-20" dirty="0">
                <a:latin typeface="Euphemia UCAS"/>
                <a:cs typeface="Euphemia UCAS"/>
              </a:rPr>
              <a:t>prefer </a:t>
            </a:r>
            <a:r>
              <a:rPr sz="800" spc="5" dirty="0">
                <a:latin typeface="Euphemia UCAS"/>
                <a:cs typeface="Euphemia UCAS"/>
              </a:rPr>
              <a:t>multiple </a:t>
            </a:r>
            <a:r>
              <a:rPr sz="800" spc="-30" dirty="0">
                <a:latin typeface="Euphemia UCAS"/>
                <a:cs typeface="Euphemia UCAS"/>
              </a:rPr>
              <a:t>mismatches </a:t>
            </a:r>
            <a:r>
              <a:rPr sz="800" dirty="0">
                <a:latin typeface="Euphemia UCAS"/>
                <a:cs typeface="Euphemia UCAS"/>
              </a:rPr>
              <a:t>rather than </a:t>
            </a:r>
            <a:r>
              <a:rPr sz="800" spc="-40" dirty="0">
                <a:latin typeface="Euphemia UCAS"/>
                <a:cs typeface="Euphemia UCAS"/>
              </a:rPr>
              <a:t>a </a:t>
            </a:r>
            <a:r>
              <a:rPr sz="800" spc="-25" dirty="0">
                <a:latin typeface="Euphemia UCAS"/>
                <a:cs typeface="Euphemia UCAS"/>
              </a:rPr>
              <a:t>gap</a:t>
            </a:r>
            <a:endParaRPr sz="800" dirty="0">
              <a:latin typeface="Euphemia UCAS"/>
              <a:cs typeface="Euphemia UCAS"/>
            </a:endParaRPr>
          </a:p>
          <a:p>
            <a:pPr marL="227329" indent="-100330">
              <a:lnSpc>
                <a:spcPts val="955"/>
              </a:lnSpc>
              <a:buSzPct val="62500"/>
              <a:buFont typeface="Arial"/>
              <a:buChar char="•"/>
              <a:tabLst>
                <a:tab pos="227965" algn="l"/>
              </a:tabLst>
            </a:pPr>
            <a:r>
              <a:rPr sz="800" spc="-10" dirty="0">
                <a:latin typeface="Euphemia UCAS"/>
                <a:cs typeface="Euphemia UCAS"/>
              </a:rPr>
              <a:t>indel </a:t>
            </a:r>
            <a:r>
              <a:rPr sz="800" spc="-15" dirty="0">
                <a:latin typeface="Euphemia UCAS"/>
                <a:cs typeface="Euphemia UCAS"/>
              </a:rPr>
              <a:t>representation </a:t>
            </a:r>
            <a:r>
              <a:rPr sz="800" spc="-25" dirty="0">
                <a:latin typeface="Euphemia UCAS"/>
                <a:cs typeface="Euphemia UCAS"/>
              </a:rPr>
              <a:t>can </a:t>
            </a:r>
            <a:r>
              <a:rPr sz="800" spc="-30" dirty="0">
                <a:latin typeface="Euphemia UCAS"/>
                <a:cs typeface="Euphemia UCAS"/>
              </a:rPr>
              <a:t>be</a:t>
            </a:r>
            <a:r>
              <a:rPr lang="es-ES_tradnl" sz="800" spc="-30" dirty="0">
                <a:latin typeface="Euphemia UCAS"/>
                <a:cs typeface="Euphemia UCAS"/>
              </a:rPr>
              <a:t> </a:t>
            </a:r>
            <a:r>
              <a:rPr sz="800" spc="-20" dirty="0">
                <a:latin typeface="Euphemia UCAS"/>
                <a:cs typeface="Euphemia UCAS"/>
              </a:rPr>
              <a:t>ambiguous</a:t>
            </a:r>
            <a:endParaRPr sz="800" dirty="0">
              <a:latin typeface="Euphemia UCAS"/>
              <a:cs typeface="Euphemia UCAS"/>
            </a:endParaRPr>
          </a:p>
        </p:txBody>
      </p:sp>
      <p:sp>
        <p:nvSpPr>
          <p:cNvPr id="4" name="object 4"/>
          <p:cNvSpPr/>
          <p:nvPr/>
        </p:nvSpPr>
        <p:spPr>
          <a:xfrm>
            <a:off x="144005" y="1706599"/>
            <a:ext cx="4320080" cy="9402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2830" y="2749096"/>
            <a:ext cx="3665820" cy="571951"/>
          </a:xfrm>
          <a:prstGeom prst="rect">
            <a:avLst/>
          </a:prstGeom>
        </p:spPr>
        <p:txBody>
          <a:bodyPr vert="horz" wrap="square" lIns="0" tIns="0" rIns="0" bIns="0" rtlCol="0">
            <a:spAutoFit/>
          </a:bodyPr>
          <a:lstStyle/>
          <a:p>
            <a:pPr marL="12700">
              <a:lnSpc>
                <a:spcPts val="735"/>
              </a:lnSpc>
            </a:pPr>
            <a:r>
              <a:rPr sz="800" dirty="0">
                <a:latin typeface="Courier"/>
                <a:cs typeface="Courier"/>
              </a:rPr>
              <a:t>CTTTAATTCAGACA</a:t>
            </a:r>
            <a:r>
              <a:rPr lang="es-ES_tradnl" sz="800" dirty="0">
                <a:solidFill>
                  <a:srgbClr val="FCBB04"/>
                </a:solidFill>
                <a:latin typeface="Courier"/>
                <a:cs typeface="Courier"/>
              </a:rPr>
              <a:t>~~~~~~~~~~~~~~</a:t>
            </a:r>
            <a:r>
              <a:rPr sz="800" dirty="0">
                <a:latin typeface="Courier"/>
                <a:cs typeface="Courier"/>
              </a:rPr>
              <a:t>TTAGATTTCTTCTC</a:t>
            </a:r>
          </a:p>
          <a:p>
            <a:pPr marL="12700">
              <a:lnSpc>
                <a:spcPts val="685"/>
              </a:lnSpc>
            </a:pPr>
            <a:r>
              <a:rPr sz="800" dirty="0">
                <a:latin typeface="Courier"/>
                <a:cs typeface="Courier"/>
              </a:rPr>
              <a:t>CTTTAATTCAGACA</a:t>
            </a:r>
            <a:r>
              <a:rPr lang="es-ES_tradnl" sz="800" dirty="0">
                <a:solidFill>
                  <a:srgbClr val="FCBB04"/>
                </a:solidFill>
                <a:latin typeface="Courier"/>
                <a:cs typeface="Courier"/>
              </a:rPr>
              <a:t>~~~~~~~~~~~~~~</a:t>
            </a:r>
            <a:r>
              <a:rPr sz="800" dirty="0">
                <a:latin typeface="Courier"/>
                <a:cs typeface="Courier"/>
              </a:rPr>
              <a:t>TTAGATTTCTTCTCTTA</a:t>
            </a:r>
          </a:p>
          <a:p>
            <a:pPr marL="12700" marR="5080">
              <a:lnSpc>
                <a:spcPts val="690"/>
              </a:lnSpc>
              <a:spcBef>
                <a:spcPts val="50"/>
              </a:spcBef>
            </a:pPr>
            <a:r>
              <a:rPr sz="800" dirty="0">
                <a:latin typeface="Courier"/>
                <a:cs typeface="Courier"/>
              </a:rPr>
              <a:t>CTTTAATTCAGACA</a:t>
            </a:r>
            <a:r>
              <a:rPr sz="800" dirty="0">
                <a:solidFill>
                  <a:srgbClr val="EFAC4D"/>
                </a:solidFill>
                <a:latin typeface="Courier"/>
                <a:cs typeface="Courier"/>
              </a:rPr>
              <a:t>--------------</a:t>
            </a:r>
            <a:r>
              <a:rPr sz="800" dirty="0">
                <a:latin typeface="Courier"/>
                <a:cs typeface="Courier"/>
              </a:rPr>
              <a:t>TTAGATTTCTTCTCTTAACTGCTT  CTTTAATTCAGACA</a:t>
            </a:r>
            <a:r>
              <a:rPr lang="es-ES_tradnl" sz="800" dirty="0">
                <a:solidFill>
                  <a:srgbClr val="FCBB04"/>
                </a:solidFill>
                <a:latin typeface="Courier"/>
                <a:cs typeface="Courier"/>
              </a:rPr>
              <a:t>~~~~~~~~~~~~~~</a:t>
            </a:r>
            <a:r>
              <a:rPr sz="800" dirty="0">
                <a:latin typeface="Courier"/>
                <a:cs typeface="Courier"/>
              </a:rPr>
              <a:t>TTAGATTTCTTCT</a:t>
            </a:r>
            <a:r>
              <a:rPr sz="800" dirty="0">
                <a:solidFill>
                  <a:srgbClr val="FCBB04"/>
                </a:solidFill>
                <a:latin typeface="Courier"/>
                <a:cs typeface="Courier"/>
              </a:rPr>
              <a:t>A</a:t>
            </a:r>
            <a:r>
              <a:rPr sz="800" dirty="0">
                <a:latin typeface="Courier"/>
                <a:cs typeface="Courier"/>
              </a:rPr>
              <a:t>TTAACTGCTT</a:t>
            </a:r>
          </a:p>
          <a:p>
            <a:pPr marL="12700">
              <a:lnSpc>
                <a:spcPct val="100000"/>
              </a:lnSpc>
              <a:spcBef>
                <a:spcPts val="585"/>
              </a:spcBef>
            </a:pPr>
            <a:r>
              <a:rPr sz="800" dirty="0">
                <a:latin typeface="Courier"/>
                <a:cs typeface="Courier"/>
              </a:rPr>
              <a:t>CTTTAATTCAGACA</a:t>
            </a:r>
            <a:r>
              <a:rPr sz="800" dirty="0">
                <a:solidFill>
                  <a:srgbClr val="3379B6"/>
                </a:solidFill>
                <a:latin typeface="Courier"/>
                <a:cs typeface="Courier"/>
              </a:rPr>
              <a:t>TTAGATTTCTTCTC</a:t>
            </a:r>
            <a:r>
              <a:rPr sz="800" dirty="0">
                <a:solidFill>
                  <a:srgbClr val="5BB85B"/>
                </a:solidFill>
                <a:latin typeface="Courier"/>
                <a:cs typeface="Courier"/>
              </a:rPr>
              <a:t>TTAGATTTCTTCTC</a:t>
            </a:r>
            <a:r>
              <a:rPr sz="800" dirty="0">
                <a:latin typeface="Courier"/>
                <a:cs typeface="Courier"/>
              </a:rPr>
              <a:t>TTAACTGCTT</a:t>
            </a:r>
          </a:p>
        </p:txBody>
      </p:sp>
      <p:sp>
        <p:nvSpPr>
          <p:cNvPr id="6" name="Rectángulo 5"/>
          <p:cNvSpPr/>
          <p:nvPr/>
        </p:nvSpPr>
        <p:spPr>
          <a:xfrm>
            <a:off x="2381250" y="3101975"/>
            <a:ext cx="152400"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7391296"/>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Future </a:t>
            </a:r>
            <a:r>
              <a:rPr spc="-20" dirty="0">
                <a:latin typeface="Euphemia UCAS"/>
                <a:cs typeface="Euphemia UCAS"/>
              </a:rPr>
              <a:t>of </a:t>
            </a:r>
            <a:r>
              <a:rPr spc="-35" dirty="0">
                <a:latin typeface="Euphemia UCAS"/>
                <a:cs typeface="Euphemia UCAS"/>
              </a:rPr>
              <a:t>variant</a:t>
            </a:r>
            <a:r>
              <a:rPr lang="es-ES_tradnl" spc="229" dirty="0">
                <a:latin typeface="Euphemia UCAS"/>
                <a:cs typeface="Euphemia UCAS"/>
              </a:rPr>
              <a:t> </a:t>
            </a:r>
            <a:r>
              <a:rPr spc="-35" dirty="0">
                <a:latin typeface="Euphemia UCAS"/>
                <a:cs typeface="Euphemia UCAS"/>
              </a:rPr>
              <a:t>calling</a:t>
            </a:r>
          </a:p>
        </p:txBody>
      </p:sp>
      <p:sp>
        <p:nvSpPr>
          <p:cNvPr id="3" name="object 3"/>
          <p:cNvSpPr txBox="1"/>
          <p:nvPr/>
        </p:nvSpPr>
        <p:spPr>
          <a:xfrm>
            <a:off x="347294" y="419265"/>
            <a:ext cx="4262806" cy="1532385"/>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Current</a:t>
            </a:r>
            <a:r>
              <a:rPr sz="800" spc="-25" dirty="0">
                <a:latin typeface="Euphemia UCAS"/>
                <a:cs typeface="Euphemia UCAS"/>
              </a:rPr>
              <a:t> </a:t>
            </a:r>
            <a:r>
              <a:rPr sz="800" spc="-30" dirty="0">
                <a:latin typeface="Euphemia UCAS"/>
                <a:cs typeface="Euphemia UCAS"/>
              </a:rPr>
              <a:t>approaches</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10" dirty="0">
                <a:latin typeface="Euphemia UCAS"/>
                <a:cs typeface="Euphemia UCAS"/>
              </a:rPr>
              <a:t>rely </a:t>
            </a:r>
            <a:r>
              <a:rPr sz="800" spc="-25" dirty="0">
                <a:latin typeface="Euphemia UCAS"/>
                <a:cs typeface="Euphemia UCAS"/>
              </a:rPr>
              <a:t>heavily </a:t>
            </a:r>
            <a:r>
              <a:rPr sz="800" spc="-15" dirty="0">
                <a:latin typeface="Euphemia UCAS"/>
                <a:cs typeface="Euphemia UCAS"/>
              </a:rPr>
              <a:t>on </a:t>
            </a:r>
            <a:r>
              <a:rPr sz="800" spc="-5" dirty="0">
                <a:latin typeface="Euphemia UCAS"/>
                <a:cs typeface="Euphemia UCAS"/>
              </a:rPr>
              <a:t>the </a:t>
            </a:r>
            <a:r>
              <a:rPr sz="800" spc="-20" dirty="0">
                <a:latin typeface="Euphemia UCAS"/>
                <a:cs typeface="Euphemia UCAS"/>
              </a:rPr>
              <a:t>supplied </a:t>
            </a:r>
            <a:r>
              <a:rPr sz="800" dirty="0">
                <a:latin typeface="Euphemia UCAS"/>
                <a:cs typeface="Euphemia UCAS"/>
              </a:rPr>
              <a:t>alignment, </a:t>
            </a:r>
            <a:r>
              <a:rPr sz="800" spc="15" dirty="0">
                <a:latin typeface="Euphemia UCAS"/>
                <a:cs typeface="Euphemia UCAS"/>
              </a:rPr>
              <a:t>but </a:t>
            </a:r>
            <a:r>
              <a:rPr sz="800" spc="-20" dirty="0">
                <a:latin typeface="Euphemia UCAS"/>
                <a:cs typeface="Euphemia UCAS"/>
              </a:rPr>
              <a:t>aligners </a:t>
            </a:r>
            <a:r>
              <a:rPr sz="800" spc="-75" dirty="0">
                <a:latin typeface="Euphemia UCAS"/>
                <a:cs typeface="Euphemia UCAS"/>
              </a:rPr>
              <a:t>see </a:t>
            </a:r>
            <a:r>
              <a:rPr sz="800" spc="-35" dirty="0">
                <a:latin typeface="Euphemia UCAS"/>
                <a:cs typeface="Euphemia UCAS"/>
              </a:rPr>
              <a:t>one </a:t>
            </a:r>
            <a:r>
              <a:rPr sz="800" spc="-25" dirty="0">
                <a:latin typeface="Euphemia UCAS"/>
                <a:cs typeface="Euphemia UCAS"/>
              </a:rPr>
              <a:t>read </a:t>
            </a:r>
            <a:r>
              <a:rPr sz="800" spc="20" dirty="0">
                <a:latin typeface="Euphemia UCAS"/>
                <a:cs typeface="Euphemia UCAS"/>
              </a:rPr>
              <a:t>at </a:t>
            </a:r>
            <a:r>
              <a:rPr sz="800" spc="-40" dirty="0">
                <a:latin typeface="Euphemia UCAS"/>
                <a:cs typeface="Euphemia UCAS"/>
              </a:rPr>
              <a:t>a </a:t>
            </a:r>
            <a:r>
              <a:rPr sz="800" dirty="0">
                <a:latin typeface="Euphemia UCAS"/>
                <a:cs typeface="Euphemia UCAS"/>
              </a:rPr>
              <a:t>time</a:t>
            </a:r>
          </a:p>
          <a:p>
            <a:pPr marL="227329" indent="-100330">
              <a:lnSpc>
                <a:spcPts val="955"/>
              </a:lnSpc>
              <a:buSzPct val="62500"/>
              <a:buFont typeface="Arial"/>
              <a:buChar char="•"/>
              <a:tabLst>
                <a:tab pos="227965" algn="l"/>
              </a:tabLst>
            </a:pPr>
            <a:r>
              <a:rPr sz="800" spc="-15" dirty="0">
                <a:latin typeface="Euphemia UCAS"/>
                <a:cs typeface="Euphemia UCAS"/>
              </a:rPr>
              <a:t>largely </a:t>
            </a:r>
            <a:r>
              <a:rPr sz="800" spc="-10" dirty="0">
                <a:latin typeface="Euphemia UCAS"/>
                <a:cs typeface="Euphemia UCAS"/>
              </a:rPr>
              <a:t>site </a:t>
            </a:r>
            <a:r>
              <a:rPr sz="800" spc="-40" dirty="0">
                <a:latin typeface="Euphemia UCAS"/>
                <a:cs typeface="Euphemia UCAS"/>
              </a:rPr>
              <a:t>based, </a:t>
            </a:r>
            <a:r>
              <a:rPr sz="800" spc="-20" dirty="0">
                <a:latin typeface="Euphemia UCAS"/>
                <a:cs typeface="Euphemia UCAS"/>
              </a:rPr>
              <a:t>do </a:t>
            </a:r>
            <a:r>
              <a:rPr sz="800" spc="15" dirty="0">
                <a:latin typeface="Euphemia UCAS"/>
                <a:cs typeface="Euphemia UCAS"/>
              </a:rPr>
              <a:t>not </a:t>
            </a:r>
            <a:r>
              <a:rPr sz="800" spc="-25" dirty="0">
                <a:latin typeface="Euphemia UCAS"/>
                <a:cs typeface="Euphemia UCAS"/>
              </a:rPr>
              <a:t>examine </a:t>
            </a:r>
            <a:r>
              <a:rPr sz="800" spc="-5" dirty="0">
                <a:latin typeface="Euphemia UCAS"/>
                <a:cs typeface="Euphemia UCAS"/>
              </a:rPr>
              <a:t>local </a:t>
            </a:r>
            <a:r>
              <a:rPr sz="800" spc="-10" dirty="0">
                <a:latin typeface="Euphemia UCAS"/>
                <a:cs typeface="Euphemia UCAS"/>
              </a:rPr>
              <a:t>haplotype </a:t>
            </a:r>
            <a:r>
              <a:rPr sz="800" spc="-20" dirty="0">
                <a:latin typeface="Euphemia UCAS"/>
                <a:cs typeface="Euphemia UCAS"/>
              </a:rPr>
              <a:t>and </a:t>
            </a:r>
            <a:r>
              <a:rPr sz="800" spc="-10" dirty="0">
                <a:latin typeface="Euphemia UCAS"/>
                <a:cs typeface="Euphemia UCAS"/>
              </a:rPr>
              <a:t>linked</a:t>
            </a:r>
            <a:r>
              <a:rPr sz="800" spc="114" dirty="0">
                <a:latin typeface="Euphemia UCAS"/>
                <a:cs typeface="Euphemia UCAS"/>
              </a:rPr>
              <a:t> </a:t>
            </a:r>
            <a:r>
              <a:rPr sz="800" spc="-25" dirty="0">
                <a:latin typeface="Euphemia UCAS"/>
                <a:cs typeface="Euphemia UCAS"/>
              </a:rPr>
              <a:t>sites</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5" dirty="0">
                <a:latin typeface="Euphemia UCAS"/>
                <a:cs typeface="Euphemia UCAS"/>
              </a:rPr>
              <a:t>Local </a:t>
            </a:r>
            <a:r>
              <a:rPr sz="800" i="1" spc="-45" dirty="0">
                <a:latin typeface="Euphemia UCAS"/>
                <a:cs typeface="Euphemia UCAS"/>
              </a:rPr>
              <a:t>de </a:t>
            </a:r>
            <a:r>
              <a:rPr sz="800" i="1" spc="-25" dirty="0">
                <a:latin typeface="Euphemia UCAS"/>
                <a:cs typeface="Euphemia UCAS"/>
              </a:rPr>
              <a:t>novo </a:t>
            </a:r>
            <a:r>
              <a:rPr sz="800" spc="-35" dirty="0">
                <a:latin typeface="Euphemia UCAS"/>
                <a:cs typeface="Euphemia UCAS"/>
              </a:rPr>
              <a:t>assembly </a:t>
            </a:r>
            <a:r>
              <a:rPr sz="800" spc="-50" dirty="0">
                <a:latin typeface="Euphemia UCAS"/>
                <a:cs typeface="Euphemia UCAS"/>
              </a:rPr>
              <a:t>based </a:t>
            </a:r>
            <a:r>
              <a:rPr sz="800" spc="-5" dirty="0">
                <a:latin typeface="Euphemia UCAS"/>
                <a:cs typeface="Euphemia UCAS"/>
              </a:rPr>
              <a:t>variant</a:t>
            </a:r>
            <a:r>
              <a:rPr sz="800" spc="25" dirty="0">
                <a:latin typeface="Euphemia UCAS"/>
                <a:cs typeface="Euphemia UCAS"/>
              </a:rPr>
              <a:t> </a:t>
            </a:r>
            <a:r>
              <a:rPr sz="800" spc="-20" dirty="0">
                <a:latin typeface="Euphemia UCAS"/>
                <a:cs typeface="Euphemia UCAS"/>
              </a:rPr>
              <a:t>callers</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call </a:t>
            </a:r>
            <a:r>
              <a:rPr sz="800" spc="-20" dirty="0">
                <a:latin typeface="Euphemia UCAS"/>
                <a:cs typeface="Euphemia UCAS"/>
              </a:rPr>
              <a:t>SNPs, indels, </a:t>
            </a:r>
            <a:r>
              <a:rPr sz="800" spc="5" dirty="0">
                <a:latin typeface="Euphemia UCAS"/>
                <a:cs typeface="Euphemia UCAS"/>
              </a:rPr>
              <a:t>MNPs </a:t>
            </a:r>
            <a:r>
              <a:rPr sz="800" spc="-20" dirty="0">
                <a:latin typeface="Euphemia UCAS"/>
                <a:cs typeface="Euphemia UCAS"/>
              </a:rPr>
              <a:t>and </a:t>
            </a:r>
            <a:r>
              <a:rPr sz="800" spc="-15" dirty="0">
                <a:latin typeface="Euphemia UCAS"/>
                <a:cs typeface="Euphemia UCAS"/>
              </a:rPr>
              <a:t>small </a:t>
            </a:r>
            <a:r>
              <a:rPr sz="800" spc="-20" dirty="0">
                <a:latin typeface="Euphemia UCAS"/>
                <a:cs typeface="Euphemia UCAS"/>
              </a:rPr>
              <a:t>SV </a:t>
            </a:r>
            <a:r>
              <a:rPr sz="800" spc="-15" dirty="0">
                <a:latin typeface="Euphemia UCAS"/>
                <a:cs typeface="Euphemia UCAS"/>
              </a:rPr>
              <a:t>simultaneously</a:t>
            </a:r>
            <a:endParaRPr sz="800" dirty="0">
              <a:latin typeface="Euphemia UCAS"/>
              <a:cs typeface="Euphemia UCAS"/>
            </a:endParaRPr>
          </a:p>
          <a:p>
            <a:pPr marL="227329" indent="-100330">
              <a:lnSpc>
                <a:spcPts val="944"/>
              </a:lnSpc>
              <a:buSzPct val="62500"/>
              <a:buFont typeface="Arial"/>
              <a:buChar char="•"/>
              <a:tabLst>
                <a:tab pos="227965" algn="l"/>
              </a:tabLst>
            </a:pPr>
            <a:r>
              <a:rPr sz="800" spc="-25" dirty="0">
                <a:latin typeface="Euphemia UCAS"/>
                <a:cs typeface="Euphemia UCAS"/>
              </a:rPr>
              <a:t>can remove </a:t>
            </a:r>
            <a:r>
              <a:rPr sz="800" spc="-5" dirty="0">
                <a:latin typeface="Euphemia UCAS"/>
                <a:cs typeface="Euphemia UCAS"/>
              </a:rPr>
              <a:t>alignment </a:t>
            </a:r>
            <a:r>
              <a:rPr sz="800" spc="-10" dirty="0">
                <a:latin typeface="Euphemia UCAS"/>
                <a:cs typeface="Euphemia UCAS"/>
              </a:rPr>
              <a:t>artefacts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i="1" spc="-50" dirty="0">
                <a:latin typeface="Euphemia UCAS"/>
                <a:cs typeface="Euphemia UCAS"/>
              </a:rPr>
              <a:t>e</a:t>
            </a:r>
            <a:r>
              <a:rPr sz="800" i="1" spc="-50" dirty="0">
                <a:latin typeface="Euphemia UCAS"/>
                <a:cs typeface="Euphemia UCAS"/>
              </a:rPr>
              <a:t>g</a:t>
            </a:r>
            <a:r>
              <a:rPr sz="800" spc="-50" dirty="0">
                <a:latin typeface="Euphemia UCAS"/>
                <a:cs typeface="Euphemia UCAS"/>
              </a:rPr>
              <a:t> </a:t>
            </a:r>
            <a:r>
              <a:rPr sz="800" spc="5" dirty="0">
                <a:latin typeface="Euphemia UCAS"/>
                <a:cs typeface="Euphemia UCAS"/>
              </a:rPr>
              <a:t>GATK </a:t>
            </a:r>
            <a:r>
              <a:rPr sz="800" spc="-10" dirty="0">
                <a:latin typeface="Euphemia UCAS"/>
                <a:cs typeface="Euphemia UCAS"/>
              </a:rPr>
              <a:t>haplotype caller, </a:t>
            </a:r>
            <a:r>
              <a:rPr sz="800" spc="-20" dirty="0">
                <a:latin typeface="Euphemia UCAS"/>
                <a:cs typeface="Euphemia UCAS"/>
              </a:rPr>
              <a:t>Scalpel, </a:t>
            </a:r>
            <a:r>
              <a:rPr sz="800" spc="-15" dirty="0">
                <a:latin typeface="Euphemia UCAS"/>
                <a:cs typeface="Euphemia UCAS"/>
              </a:rPr>
              <a:t>Octopus</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dirty="0">
                <a:latin typeface="Euphemia UCAS"/>
                <a:cs typeface="Euphemia UCAS"/>
              </a:rPr>
              <a:t>Variation</a:t>
            </a:r>
            <a:r>
              <a:rPr sz="800" spc="10" dirty="0">
                <a:latin typeface="Euphemia UCAS"/>
                <a:cs typeface="Euphemia UCAS"/>
              </a:rPr>
              <a:t> </a:t>
            </a:r>
            <a:r>
              <a:rPr sz="800" spc="-25" dirty="0">
                <a:latin typeface="Euphemia UCAS"/>
                <a:cs typeface="Euphemia UCAS"/>
              </a:rPr>
              <a:t>graphs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align </a:t>
            </a:r>
            <a:r>
              <a:rPr sz="800" spc="25" dirty="0">
                <a:latin typeface="Euphemia UCAS"/>
                <a:cs typeface="Euphemia UCAS"/>
              </a:rPr>
              <a:t>to </a:t>
            </a:r>
            <a:r>
              <a:rPr sz="800" spc="-40" dirty="0">
                <a:latin typeface="Euphemia UCAS"/>
                <a:cs typeface="Euphemia UCAS"/>
              </a:rPr>
              <a:t>a </a:t>
            </a:r>
            <a:r>
              <a:rPr sz="800" spc="-15" dirty="0">
                <a:latin typeface="Euphemia UCAS"/>
                <a:cs typeface="Euphemia UCAS"/>
              </a:rPr>
              <a:t>graph </a:t>
            </a:r>
            <a:r>
              <a:rPr sz="800" dirty="0">
                <a:latin typeface="Euphemia UCAS"/>
                <a:cs typeface="Euphemia UCAS"/>
              </a:rPr>
              <a:t>rather than </a:t>
            </a:r>
            <a:r>
              <a:rPr sz="800" spc="-40" dirty="0">
                <a:latin typeface="Euphemia UCAS"/>
                <a:cs typeface="Euphemia UCAS"/>
              </a:rPr>
              <a:t>a </a:t>
            </a:r>
            <a:r>
              <a:rPr sz="800" spc="-15" dirty="0">
                <a:latin typeface="Euphemia UCAS"/>
                <a:cs typeface="Euphemia UCAS"/>
              </a:rPr>
              <a:t>linear </a:t>
            </a:r>
            <a:r>
              <a:rPr sz="800" spc="-45" dirty="0">
                <a:latin typeface="Euphemia UCAS"/>
                <a:cs typeface="Euphemia UCAS"/>
              </a:rPr>
              <a:t>sequence</a:t>
            </a:r>
            <a:endParaRPr sz="800" dirty="0">
              <a:latin typeface="Euphemia UCAS"/>
              <a:cs typeface="Euphemia UCAS"/>
            </a:endParaRPr>
          </a:p>
        </p:txBody>
      </p:sp>
      <p:sp>
        <p:nvSpPr>
          <p:cNvPr id="4" name="object 4"/>
          <p:cNvSpPr/>
          <p:nvPr/>
        </p:nvSpPr>
        <p:spPr>
          <a:xfrm>
            <a:off x="1332001" y="2001913"/>
            <a:ext cx="1943938" cy="113897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647990" y="3184880"/>
            <a:ext cx="1571460" cy="92333"/>
          </a:xfrm>
          <a:prstGeom prst="rect">
            <a:avLst/>
          </a:prstGeom>
        </p:spPr>
        <p:txBody>
          <a:bodyPr vert="horz" wrap="square" lIns="0" tIns="0" rIns="0" bIns="0" rtlCol="0">
            <a:spAutoFit/>
          </a:bodyPr>
          <a:lstStyle/>
          <a:p>
            <a:pPr marL="12700">
              <a:lnSpc>
                <a:spcPct val="100000"/>
              </a:lnSpc>
            </a:pPr>
            <a:r>
              <a:rPr sz="600" spc="-5" dirty="0">
                <a:latin typeface="Euphemia UCAS"/>
                <a:cs typeface="Euphemia UCAS"/>
              </a:rPr>
              <a:t>Iqbal </a:t>
            </a:r>
            <a:r>
              <a:rPr sz="600" i="1" spc="5" dirty="0">
                <a:latin typeface="Euphemia UCAS"/>
                <a:cs typeface="Euphemia UCAS"/>
              </a:rPr>
              <a:t>et </a:t>
            </a:r>
            <a:r>
              <a:rPr sz="600" i="1" spc="-5" dirty="0">
                <a:latin typeface="Euphemia UCAS"/>
                <a:cs typeface="Euphemia UCAS"/>
              </a:rPr>
              <a:t>al</a:t>
            </a:r>
            <a:r>
              <a:rPr sz="600" spc="-5" dirty="0">
                <a:latin typeface="Euphemia UCAS"/>
                <a:cs typeface="Euphemia UCAS"/>
              </a:rPr>
              <a:t> </a:t>
            </a:r>
            <a:r>
              <a:rPr sz="600" dirty="0">
                <a:latin typeface="Euphemia UCAS"/>
                <a:cs typeface="Euphemia UCAS"/>
              </a:rPr>
              <a:t>(2012) </a:t>
            </a:r>
            <a:r>
              <a:rPr sz="600" i="1" spc="15" dirty="0">
                <a:latin typeface="Euphemia UCAS"/>
                <a:cs typeface="Euphemia UCAS"/>
              </a:rPr>
              <a:t>Nat </a:t>
            </a:r>
            <a:r>
              <a:rPr sz="600" i="1" spc="-35" dirty="0">
                <a:latin typeface="Euphemia UCAS"/>
                <a:cs typeface="Euphemia UCAS"/>
              </a:rPr>
              <a:t>Gen</a:t>
            </a:r>
            <a:r>
              <a:rPr lang="es-ES_tradnl" sz="600" i="1" spc="-35" dirty="0">
                <a:latin typeface="Euphemia UCAS"/>
                <a:cs typeface="Euphemia UCAS"/>
              </a:rPr>
              <a:t>et</a:t>
            </a:r>
            <a:r>
              <a:rPr sz="600" spc="-15" dirty="0">
                <a:latin typeface="Euphemia UCAS"/>
                <a:cs typeface="Euphemia UCAS"/>
              </a:rPr>
              <a:t> </a:t>
            </a:r>
            <a:r>
              <a:rPr sz="600" b="1" dirty="0">
                <a:latin typeface="Euphemia UCAS"/>
                <a:cs typeface="Euphemia UCAS"/>
              </a:rPr>
              <a:t>44</a:t>
            </a:r>
            <a:r>
              <a:rPr sz="600" dirty="0">
                <a:latin typeface="Euphemia UCAS"/>
                <a:cs typeface="Euphemia UCAS"/>
              </a:rPr>
              <a:t>(2):226</a:t>
            </a: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45" dirty="0" err="1">
                <a:latin typeface="Euphemia UCAS"/>
                <a:cs typeface="Euphemia UCAS"/>
              </a:rPr>
              <a:t>Functional</a:t>
            </a:r>
            <a:r>
              <a:rPr lang="es-ES" spc="-45" dirty="0">
                <a:latin typeface="Euphemia UCAS"/>
                <a:cs typeface="Euphemia UCAS"/>
              </a:rPr>
              <a:t> </a:t>
            </a:r>
            <a:r>
              <a:rPr lang="es-ES" spc="-45" dirty="0" err="1">
                <a:latin typeface="Euphemia UCAS"/>
                <a:cs typeface="Euphemia UCAS"/>
              </a:rPr>
              <a:t>annotation</a:t>
            </a:r>
            <a:endParaRPr spc="-35" dirty="0">
              <a:latin typeface="Euphemia UCAS"/>
              <a:cs typeface="Euphemia UCAS"/>
            </a:endParaRPr>
          </a:p>
        </p:txBody>
      </p:sp>
      <p:sp>
        <p:nvSpPr>
          <p:cNvPr id="3" name="object 3"/>
          <p:cNvSpPr txBox="1"/>
          <p:nvPr/>
        </p:nvSpPr>
        <p:spPr>
          <a:xfrm>
            <a:off x="347294" y="419265"/>
            <a:ext cx="4262806" cy="1271567"/>
          </a:xfrm>
          <a:prstGeom prst="rect">
            <a:avLst/>
          </a:prstGeom>
        </p:spPr>
        <p:txBody>
          <a:bodyPr vert="horz" wrap="square" lIns="0" tIns="0" rIns="0" bIns="0" rtlCol="0">
            <a:spAutoFit/>
          </a:bodyPr>
          <a:lstStyle/>
          <a:p>
            <a:pPr marL="12700">
              <a:lnSpc>
                <a:spcPts val="1000"/>
              </a:lnSpc>
            </a:pPr>
            <a:r>
              <a:rPr lang="es-ES" sz="800" spc="-5" dirty="0">
                <a:latin typeface="Euphemia UCAS"/>
                <a:cs typeface="Euphemia UCAS"/>
              </a:rPr>
              <a:t>VCF can store </a:t>
            </a:r>
            <a:r>
              <a:rPr lang="es-ES" sz="800" spc="-5" dirty="0" err="1">
                <a:latin typeface="Euphemia UCAS"/>
                <a:cs typeface="Euphemia UCAS"/>
              </a:rPr>
              <a:t>arbitrary</a:t>
            </a:r>
            <a:r>
              <a:rPr lang="es-ES" sz="800" spc="-5" dirty="0">
                <a:latin typeface="Euphemia UCAS"/>
                <a:cs typeface="Euphemia UCAS"/>
              </a:rPr>
              <a:t> INFO </a:t>
            </a:r>
            <a:r>
              <a:rPr lang="es-ES" sz="800" spc="-5" dirty="0" err="1">
                <a:latin typeface="Euphemia UCAS"/>
                <a:cs typeface="Euphemia UCAS"/>
              </a:rPr>
              <a:t>tags</a:t>
            </a:r>
            <a:r>
              <a:rPr lang="es-ES" sz="800" spc="-5" dirty="0">
                <a:latin typeface="Euphemia UCAS"/>
                <a:cs typeface="Euphemia UCAS"/>
              </a:rPr>
              <a:t> (per </a:t>
            </a:r>
            <a:r>
              <a:rPr lang="es-ES" sz="800" spc="-5" dirty="0" err="1">
                <a:latin typeface="Euphemia UCAS"/>
                <a:cs typeface="Euphemia UCAS"/>
              </a:rPr>
              <a:t>site</a:t>
            </a:r>
            <a:r>
              <a:rPr lang="es-ES" sz="800" spc="-5" dirty="0">
                <a:latin typeface="Euphemia UCAS"/>
                <a:cs typeface="Euphemia UCAS"/>
              </a:rPr>
              <a:t>) and FORMAT </a:t>
            </a:r>
            <a:r>
              <a:rPr lang="es-ES" sz="800" spc="-5" dirty="0" err="1">
                <a:latin typeface="Euphemia UCAS"/>
                <a:cs typeface="Euphemia UCAS"/>
              </a:rPr>
              <a:t>tags</a:t>
            </a:r>
            <a:r>
              <a:rPr lang="es-ES" sz="800" spc="-5" dirty="0">
                <a:latin typeface="Euphemia UCAS"/>
                <a:cs typeface="Euphemia UCAS"/>
              </a:rPr>
              <a:t> (per </a:t>
            </a:r>
            <a:r>
              <a:rPr lang="es-ES" sz="800" spc="-5" dirty="0" err="1">
                <a:latin typeface="Euphemia UCAS"/>
                <a:cs typeface="Euphemia UCAS"/>
              </a:rPr>
              <a:t>sample</a:t>
            </a:r>
            <a:r>
              <a:rPr lang="es-ES" sz="800" spc="-5" dirty="0">
                <a:latin typeface="Euphemia UCAS"/>
                <a:cs typeface="Euphemia UCAS"/>
              </a:rPr>
              <a:t>)</a:t>
            </a:r>
          </a:p>
          <a:p>
            <a:pPr marL="12700">
              <a:lnSpc>
                <a:spcPts val="1000"/>
              </a:lnSpc>
            </a:pPr>
            <a:endParaRPr lang="es-ES" sz="800" spc="-5" dirty="0">
              <a:latin typeface="Euphemia UCAS"/>
              <a:cs typeface="Euphemia UCAS"/>
            </a:endParaRPr>
          </a:p>
          <a:p>
            <a:pPr marL="184150" indent="-171450">
              <a:lnSpc>
                <a:spcPts val="1000"/>
              </a:lnSpc>
              <a:buFontTx/>
              <a:buChar char="-"/>
            </a:pPr>
            <a:r>
              <a:rPr lang="es-ES" sz="800" spc="-5" dirty="0">
                <a:latin typeface="Euphemia UCAS"/>
                <a:cs typeface="Euphemia UCAS"/>
              </a:rPr>
              <a:t>Describe </a:t>
            </a:r>
            <a:r>
              <a:rPr lang="es-ES" sz="800" spc="-5" dirty="0" err="1">
                <a:latin typeface="Euphemia UCAS"/>
                <a:cs typeface="Euphemia UCAS"/>
              </a:rPr>
              <a:t>genomic</a:t>
            </a:r>
            <a:r>
              <a:rPr lang="es-ES" sz="800" spc="-5" dirty="0">
                <a:latin typeface="Euphemia UCAS"/>
                <a:cs typeface="Euphemia UCAS"/>
              </a:rPr>
              <a:t> </a:t>
            </a:r>
            <a:r>
              <a:rPr lang="es-ES" sz="800" spc="-5" dirty="0" err="1">
                <a:latin typeface="Euphemia UCAS"/>
                <a:cs typeface="Euphemia UCAS"/>
              </a:rPr>
              <a:t>context</a:t>
            </a:r>
            <a:r>
              <a:rPr lang="es-ES" sz="800" spc="-5" dirty="0">
                <a:latin typeface="Euphemia UCAS"/>
                <a:cs typeface="Euphemia UCAS"/>
              </a:rPr>
              <a:t> of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variant</a:t>
            </a:r>
            <a:r>
              <a:rPr lang="es-ES" sz="800" spc="-5" dirty="0">
                <a:latin typeface="Euphemia UCAS"/>
                <a:cs typeface="Euphemia UCAS"/>
              </a:rPr>
              <a:t> (</a:t>
            </a:r>
            <a:r>
              <a:rPr lang="es-ES" sz="800" spc="-5" dirty="0" err="1">
                <a:latin typeface="Euphemia UCAS"/>
                <a:cs typeface="Euphemia UCAS"/>
              </a:rPr>
              <a:t>e.g</a:t>
            </a:r>
            <a:r>
              <a:rPr lang="es-ES" sz="800" spc="-5" dirty="0">
                <a:latin typeface="Euphemia UCAS"/>
                <a:cs typeface="Euphemia UCAS"/>
              </a:rPr>
              <a:t>. </a:t>
            </a:r>
            <a:r>
              <a:rPr lang="es-ES" sz="800" spc="-5" dirty="0" err="1">
                <a:latin typeface="Euphemia UCAS"/>
                <a:cs typeface="Euphemia UCAS"/>
              </a:rPr>
              <a:t>coding</a:t>
            </a:r>
            <a:r>
              <a:rPr lang="es-ES" sz="800" spc="-5" dirty="0">
                <a:latin typeface="Euphemia UCAS"/>
                <a:cs typeface="Euphemia UCAS"/>
              </a:rPr>
              <a:t>, </a:t>
            </a:r>
            <a:r>
              <a:rPr lang="es-ES" sz="800" spc="-5" dirty="0" err="1">
                <a:latin typeface="Euphemia UCAS"/>
                <a:cs typeface="Euphemia UCAS"/>
              </a:rPr>
              <a:t>intronic</a:t>
            </a:r>
            <a:r>
              <a:rPr lang="es-ES" sz="800" spc="-5" dirty="0">
                <a:latin typeface="Euphemia UCAS"/>
                <a:cs typeface="Euphemia UCAS"/>
              </a:rPr>
              <a:t>, UTR)</a:t>
            </a:r>
          </a:p>
          <a:p>
            <a:pPr marL="184150" indent="-171450">
              <a:lnSpc>
                <a:spcPts val="1000"/>
              </a:lnSpc>
              <a:buFontTx/>
              <a:buChar char="-"/>
            </a:pPr>
            <a:r>
              <a:rPr lang="es-ES" sz="800" spc="-5" dirty="0" err="1">
                <a:latin typeface="Euphemia UCAS"/>
                <a:cs typeface="Euphemia UCAS"/>
              </a:rPr>
              <a:t>Predict</a:t>
            </a:r>
            <a:r>
              <a:rPr lang="es-ES" sz="800" spc="-5" dirty="0">
                <a:latin typeface="Euphemia UCAS"/>
                <a:cs typeface="Euphemia UCAS"/>
              </a:rPr>
              <a:t> </a:t>
            </a:r>
            <a:r>
              <a:rPr lang="es-ES" sz="800" spc="-5" dirty="0" err="1">
                <a:latin typeface="Euphemia UCAS"/>
                <a:cs typeface="Euphemia UCAS"/>
              </a:rPr>
              <a:t>functional</a:t>
            </a:r>
            <a:r>
              <a:rPr lang="es-ES" sz="800" spc="-5" dirty="0">
                <a:latin typeface="Euphemia UCAS"/>
                <a:cs typeface="Euphemia UCAS"/>
              </a:rPr>
              <a:t> </a:t>
            </a:r>
            <a:r>
              <a:rPr lang="es-ES" sz="800" spc="-5" dirty="0" err="1">
                <a:latin typeface="Euphemia UCAS"/>
                <a:cs typeface="Euphemia UCAS"/>
              </a:rPr>
              <a:t>consequence</a:t>
            </a:r>
            <a:r>
              <a:rPr lang="es-ES" sz="800" spc="-5" dirty="0">
                <a:latin typeface="Euphemia UCAS"/>
                <a:cs typeface="Euphemia UCAS"/>
              </a:rPr>
              <a:t> (</a:t>
            </a:r>
            <a:r>
              <a:rPr lang="es-ES" sz="800" spc="-5" dirty="0" err="1">
                <a:latin typeface="Euphemia UCAS"/>
                <a:cs typeface="Euphemia UCAS"/>
              </a:rPr>
              <a:t>e.g</a:t>
            </a:r>
            <a:r>
              <a:rPr lang="es-ES" sz="800" spc="-5" dirty="0">
                <a:latin typeface="Euphemia UCAS"/>
                <a:cs typeface="Euphemia UCAS"/>
              </a:rPr>
              <a:t>. </a:t>
            </a:r>
            <a:r>
              <a:rPr lang="es-ES" sz="800" spc="-5" dirty="0" err="1">
                <a:latin typeface="Euphemia UCAS"/>
                <a:cs typeface="Euphemia UCAS"/>
              </a:rPr>
              <a:t>synonymous</a:t>
            </a:r>
            <a:r>
              <a:rPr lang="es-ES" sz="800" spc="-5" dirty="0">
                <a:latin typeface="Euphemia UCAS"/>
                <a:cs typeface="Euphemia UCAS"/>
              </a:rPr>
              <a:t>, </a:t>
            </a:r>
            <a:r>
              <a:rPr lang="es-ES" sz="800" spc="-5" dirty="0" err="1">
                <a:latin typeface="Euphemia UCAS"/>
                <a:cs typeface="Euphemia UCAS"/>
              </a:rPr>
              <a:t>missense</a:t>
            </a:r>
            <a:r>
              <a:rPr lang="es-ES" sz="800" spc="-5" dirty="0">
                <a:latin typeface="Euphemia UCAS"/>
                <a:cs typeface="Euphemia UCAS"/>
              </a:rPr>
              <a:t>, </a:t>
            </a:r>
            <a:r>
              <a:rPr lang="es-ES" sz="800" spc="-5" dirty="0" err="1">
                <a:latin typeface="Euphemia UCAS"/>
                <a:cs typeface="Euphemia UCAS"/>
              </a:rPr>
              <a:t>start</a:t>
            </a:r>
            <a:r>
              <a:rPr lang="es-ES" sz="800" spc="-5" dirty="0">
                <a:latin typeface="Euphemia UCAS"/>
                <a:cs typeface="Euphemia UCAS"/>
              </a:rPr>
              <a:t> </a:t>
            </a:r>
            <a:r>
              <a:rPr lang="es-ES" sz="800" spc="-5" dirty="0" err="1">
                <a:latin typeface="Euphemia UCAS"/>
                <a:cs typeface="Euphemia UCAS"/>
              </a:rPr>
              <a:t>lost</a:t>
            </a:r>
            <a:r>
              <a:rPr lang="es-ES" sz="800" spc="-5" dirty="0">
                <a:latin typeface="Euphemia UCAS"/>
                <a:cs typeface="Euphemia UCAS"/>
              </a:rPr>
              <a:t>)</a:t>
            </a:r>
          </a:p>
          <a:p>
            <a:pPr marL="12700">
              <a:lnSpc>
                <a:spcPts val="1000"/>
              </a:lnSpc>
            </a:pPr>
            <a:endParaRPr lang="es-ES" sz="800" spc="-5" dirty="0">
              <a:latin typeface="Euphemia UCAS"/>
              <a:cs typeface="Euphemia UCAS"/>
            </a:endParaRPr>
          </a:p>
          <a:p>
            <a:pPr marL="12700">
              <a:lnSpc>
                <a:spcPts val="1000"/>
              </a:lnSpc>
            </a:pPr>
            <a:endParaRPr lang="es-ES" sz="800" spc="-5" dirty="0">
              <a:latin typeface="Euphemia UCAS"/>
              <a:cs typeface="Euphemia UCAS"/>
            </a:endParaRPr>
          </a:p>
          <a:p>
            <a:pPr marL="12700">
              <a:lnSpc>
                <a:spcPts val="1000"/>
              </a:lnSpc>
            </a:pPr>
            <a:r>
              <a:rPr lang="es-ES" sz="800" spc="-5" dirty="0" err="1">
                <a:latin typeface="Euphemia UCAS"/>
                <a:cs typeface="Euphemia UCAS"/>
              </a:rPr>
              <a:t>Several</a:t>
            </a:r>
            <a:r>
              <a:rPr lang="es-ES" sz="800" spc="-5" dirty="0">
                <a:latin typeface="Euphemia UCAS"/>
                <a:cs typeface="Euphemia UCAS"/>
              </a:rPr>
              <a:t> </a:t>
            </a:r>
            <a:r>
              <a:rPr lang="es-ES" sz="800" spc="-5" dirty="0" err="1">
                <a:latin typeface="Euphemia UCAS"/>
                <a:cs typeface="Euphemia UCAS"/>
              </a:rPr>
              <a:t>tools</a:t>
            </a:r>
            <a:r>
              <a:rPr lang="es-ES" sz="800" spc="-5" dirty="0">
                <a:latin typeface="Euphemia UCAS"/>
                <a:cs typeface="Euphemia UCAS"/>
              </a:rPr>
              <a:t> </a:t>
            </a:r>
            <a:r>
              <a:rPr lang="es-ES" sz="800" spc="-5" dirty="0" err="1">
                <a:latin typeface="Euphemia UCAS"/>
                <a:cs typeface="Euphemia UCAS"/>
              </a:rPr>
              <a:t>for</a:t>
            </a:r>
            <a:r>
              <a:rPr lang="es-ES" sz="800" spc="-5" dirty="0">
                <a:latin typeface="Euphemia UCAS"/>
                <a:cs typeface="Euphemia UCAS"/>
              </a:rPr>
              <a:t> </a:t>
            </a:r>
            <a:r>
              <a:rPr lang="es-ES" sz="800" spc="-5" dirty="0" err="1">
                <a:latin typeface="Euphemia UCAS"/>
                <a:cs typeface="Euphemia UCAS"/>
              </a:rPr>
              <a:t>annotating</a:t>
            </a:r>
            <a:r>
              <a:rPr lang="es-ES" sz="800" spc="-5" dirty="0">
                <a:latin typeface="Euphemia UCAS"/>
                <a:cs typeface="Euphemia UCAS"/>
              </a:rPr>
              <a:t> a VCF, </a:t>
            </a:r>
            <a:r>
              <a:rPr lang="es-ES" sz="800" spc="-5" dirty="0" err="1">
                <a:latin typeface="Euphemia UCAS"/>
                <a:cs typeface="Euphemia UCAS"/>
              </a:rPr>
              <a:t>only</a:t>
            </a:r>
            <a:r>
              <a:rPr lang="es-ES" sz="800" spc="-5" dirty="0">
                <a:latin typeface="Euphemia UCAS"/>
                <a:cs typeface="Euphemia UCAS"/>
              </a:rPr>
              <a:t> </a:t>
            </a:r>
            <a:r>
              <a:rPr lang="es-ES" sz="800" spc="-5" dirty="0" err="1">
                <a:latin typeface="Euphemia UCAS"/>
                <a:cs typeface="Euphemia UCAS"/>
              </a:rPr>
              <a:t>few</a:t>
            </a:r>
            <a:r>
              <a:rPr lang="es-ES" sz="800" spc="-5" dirty="0">
                <a:latin typeface="Euphemia UCAS"/>
                <a:cs typeface="Euphemia UCAS"/>
              </a:rPr>
              <a:t> are </a:t>
            </a:r>
            <a:r>
              <a:rPr lang="es-ES" sz="800" spc="-5" dirty="0" err="1">
                <a:latin typeface="Euphemia UCAS"/>
                <a:cs typeface="Euphemia UCAS"/>
              </a:rPr>
              <a:t>haplotype-aware</a:t>
            </a:r>
            <a:endParaRPr lang="es-ES" sz="800" spc="-5" dirty="0">
              <a:latin typeface="Euphemia UCAS"/>
              <a:cs typeface="Euphemia UCAS"/>
            </a:endParaRPr>
          </a:p>
          <a:p>
            <a:pPr marL="184150" indent="-171450">
              <a:lnSpc>
                <a:spcPts val="1000"/>
              </a:lnSpc>
              <a:buFontTx/>
              <a:buChar char="-"/>
            </a:pPr>
            <a:r>
              <a:rPr lang="es-ES" sz="800" spc="-5" dirty="0" err="1">
                <a:latin typeface="Euphemia UCAS"/>
                <a:cs typeface="Euphemia UCAS"/>
              </a:rPr>
              <a:t>BCFtools</a:t>
            </a:r>
            <a:r>
              <a:rPr lang="es-ES" sz="800" spc="-5" dirty="0">
                <a:latin typeface="Euphemia UCAS"/>
                <a:cs typeface="Euphemia UCAS"/>
              </a:rPr>
              <a:t>/</a:t>
            </a:r>
            <a:r>
              <a:rPr lang="es-ES" sz="800" spc="-5" dirty="0" err="1">
                <a:latin typeface="Euphemia UCAS"/>
                <a:cs typeface="Euphemia UCAS"/>
              </a:rPr>
              <a:t>csq</a:t>
            </a:r>
            <a:r>
              <a:rPr lang="es-ES" sz="800" spc="-5" dirty="0">
                <a:latin typeface="Euphemia UCAS"/>
                <a:cs typeface="Euphemia UCAS"/>
              </a:rPr>
              <a:t>		</a:t>
            </a:r>
            <a:r>
              <a:rPr lang="es-ES" sz="800" spc="-5" dirty="0">
                <a:latin typeface="Euphemia UCAS"/>
                <a:cs typeface="Euphemia UCAS"/>
                <a:hlinkClick r:id="rId3"/>
              </a:rPr>
              <a:t>http://github.com/samtools/bcftools</a:t>
            </a:r>
            <a:endParaRPr lang="es-ES" sz="800" spc="-5" dirty="0">
              <a:latin typeface="Euphemia UCAS"/>
              <a:cs typeface="Euphemia UCAS"/>
            </a:endParaRPr>
          </a:p>
          <a:p>
            <a:pPr marL="184150" indent="-171450">
              <a:lnSpc>
                <a:spcPts val="1000"/>
              </a:lnSpc>
              <a:buFontTx/>
              <a:buChar char="-"/>
            </a:pPr>
            <a:r>
              <a:rPr lang="es-ES" sz="800" spc="-5" dirty="0">
                <a:latin typeface="Euphemia UCAS"/>
                <a:cs typeface="Euphemia UCAS"/>
              </a:rPr>
              <a:t>VEP </a:t>
            </a:r>
            <a:r>
              <a:rPr lang="es-ES" sz="800" spc="-5" dirty="0" err="1">
                <a:latin typeface="Euphemia UCAS"/>
                <a:cs typeface="Euphemia UCAS"/>
              </a:rPr>
              <a:t>Haplosaurus</a:t>
            </a:r>
            <a:r>
              <a:rPr lang="es-ES" sz="800" spc="-5" dirty="0">
                <a:latin typeface="Euphemia UCAS"/>
                <a:cs typeface="Euphemia UCAS"/>
              </a:rPr>
              <a:t>	</a:t>
            </a:r>
            <a:r>
              <a:rPr lang="es-ES" sz="800" spc="-5" dirty="0">
                <a:latin typeface="Euphemia UCAS"/>
                <a:cs typeface="Euphemia UCAS"/>
                <a:hlinkClick r:id="rId4"/>
              </a:rPr>
              <a:t>http://github.com/willmclaren/ensembl-vep</a:t>
            </a:r>
            <a:endParaRPr lang="es-ES" sz="800" spc="-5" dirty="0">
              <a:latin typeface="Euphemia UCAS"/>
              <a:cs typeface="Euphemia UCAS"/>
            </a:endParaRPr>
          </a:p>
          <a:p>
            <a:pPr marL="12700">
              <a:lnSpc>
                <a:spcPts val="1000"/>
              </a:lnSpc>
            </a:pPr>
            <a:endParaRPr sz="800" dirty="0">
              <a:latin typeface="Euphemia UCAS"/>
              <a:cs typeface="Euphemia UCAS"/>
            </a:endParaRPr>
          </a:p>
        </p:txBody>
      </p:sp>
      <p:pic>
        <p:nvPicPr>
          <p:cNvPr id="7" name="Picture 6">
            <a:extLst>
              <a:ext uri="{FF2B5EF4-FFF2-40B4-BE49-F238E27FC236}">
                <a16:creationId xmlns:a16="http://schemas.microsoft.com/office/drawing/2014/main" id="{1765E8DF-8000-7F4E-AF24-935669E145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 y="1629758"/>
            <a:ext cx="3078772" cy="1807507"/>
          </a:xfrm>
          <a:prstGeom prst="rect">
            <a:avLst/>
          </a:prstGeom>
        </p:spPr>
      </p:pic>
    </p:spTree>
    <p:extLst>
      <p:ext uri="{BB962C8B-B14F-4D97-AF65-F5344CB8AC3E}">
        <p14:creationId xmlns:p14="http://schemas.microsoft.com/office/powerpoint/2010/main" val="1456812036"/>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166526"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your VM</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a terminal window. </a:t>
            </a: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Go to </a:t>
            </a:r>
            <a:r>
              <a:rPr lang="en-GB" sz="1210" dirty="0" err="1">
                <a:latin typeface="Arimo"/>
                <a:ea typeface="Arimo"/>
                <a:cs typeface="Arimo"/>
                <a:sym typeface="Arimo"/>
              </a:rPr>
              <a:t>course_data</a:t>
            </a:r>
            <a:r>
              <a:rPr lang="en-GB" sz="1210" dirty="0">
                <a:latin typeface="Arimo"/>
                <a:ea typeface="Arimo"/>
                <a:cs typeface="Arimo"/>
                <a:sym typeface="Arimo"/>
              </a:rPr>
              <a:t>/</a:t>
            </a:r>
            <a:r>
              <a:rPr lang="en-GB" sz="1210" dirty="0" err="1">
                <a:latin typeface="Arimo"/>
                <a:ea typeface="Arimo"/>
                <a:cs typeface="Arimo"/>
                <a:sym typeface="Arimo"/>
              </a:rPr>
              <a:t>variant_calling</a:t>
            </a: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lvl="2">
              <a:lnSpc>
                <a:spcPct val="80000"/>
              </a:lnSpc>
              <a:buClr>
                <a:schemeClr val="dk1"/>
              </a:buClr>
              <a:buSzPts val="2400"/>
            </a:pPr>
            <a:r>
              <a:rPr lang="en-GB" sz="1210" dirty="0">
                <a:latin typeface="Courier" pitchFamily="2" charset="0"/>
                <a:ea typeface="Arimo"/>
                <a:cs typeface="Courier New" panose="02070309020205020404" pitchFamily="49" charset="0"/>
                <a:sym typeface="Arimo"/>
              </a:rPr>
              <a:t>cd </a:t>
            </a:r>
            <a:r>
              <a:rPr lang="en-GB" sz="1210" dirty="0" err="1">
                <a:latin typeface="Courier" pitchFamily="2" charset="0"/>
                <a:ea typeface="Arimo"/>
                <a:cs typeface="Arimo"/>
                <a:sym typeface="Arimo"/>
              </a:rPr>
              <a:t>course_data</a:t>
            </a:r>
            <a:r>
              <a:rPr lang="en-GB" sz="1210" dirty="0">
                <a:latin typeface="Courier" pitchFamily="2" charset="0"/>
                <a:ea typeface="Arimo"/>
                <a:cs typeface="Arimo"/>
                <a:sym typeface="Arimo"/>
              </a:rPr>
              <a:t>/</a:t>
            </a:r>
            <a:r>
              <a:rPr lang="en-GB" sz="1210" dirty="0" err="1">
                <a:latin typeface="Courier" pitchFamily="2" charset="0"/>
                <a:ea typeface="Arimo"/>
                <a:cs typeface="Arimo"/>
                <a:sym typeface="Arimo"/>
              </a:rPr>
              <a:t>variant_calling</a:t>
            </a:r>
            <a:r>
              <a:rPr lang="en-GB" sz="1210" dirty="0">
                <a:latin typeface="Courier" pitchFamily="2" charset="0"/>
                <a:ea typeface="Arimo"/>
                <a:cs typeface="Arimo"/>
                <a:sym typeface="Arimo"/>
              </a:rPr>
              <a:t>/</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the exercises, which are in </a:t>
            </a:r>
            <a:r>
              <a:rPr lang="en-GB" sz="1210" dirty="0" err="1">
                <a:latin typeface="Arimo"/>
                <a:ea typeface="Arimo"/>
                <a:cs typeface="Arimo"/>
                <a:sym typeface="Arimo"/>
              </a:rPr>
              <a:t>Github</a:t>
            </a:r>
            <a:r>
              <a:rPr lang="en-GB" sz="1210" dirty="0">
                <a:latin typeface="Arimo"/>
                <a:ea typeface="Arimo"/>
                <a:cs typeface="Arimo"/>
                <a:sym typeface="Arimo"/>
              </a:rPr>
              <a:t> or in:</a:t>
            </a:r>
          </a:p>
          <a:p>
            <a:pPr>
              <a:lnSpc>
                <a:spcPct val="150000"/>
              </a:lnSpc>
              <a:buClr>
                <a:schemeClr val="dk1"/>
              </a:buClr>
              <a:buSzPts val="2400"/>
            </a:pPr>
            <a:r>
              <a:rPr lang="en-GB" sz="800" dirty="0">
                <a:latin typeface="Courier" pitchFamily="2" charset="0"/>
                <a:ea typeface="Arimo"/>
                <a:cs typeface="Arimo"/>
                <a:sym typeface="Arimo"/>
              </a:rPr>
              <a:t>/home/manager/</a:t>
            </a:r>
            <a:r>
              <a:rPr lang="en-GB" sz="800" dirty="0" err="1">
                <a:latin typeface="Courier" pitchFamily="2" charset="0"/>
                <a:ea typeface="Arimo"/>
                <a:cs typeface="Arimo"/>
                <a:sym typeface="Arimo"/>
              </a:rPr>
              <a:t>course_data</a:t>
            </a:r>
            <a:r>
              <a:rPr lang="en-GB" sz="800" dirty="0">
                <a:latin typeface="Courier" pitchFamily="2" charset="0"/>
                <a:ea typeface="Arimo"/>
                <a:cs typeface="Arimo"/>
                <a:sym typeface="Arimo"/>
              </a:rPr>
              <a:t>/</a:t>
            </a:r>
            <a:r>
              <a:rPr lang="en-GB" sz="800" dirty="0" err="1">
                <a:latin typeface="Courier" pitchFamily="2" charset="0"/>
                <a:ea typeface="Arimo"/>
                <a:cs typeface="Arimo"/>
                <a:sym typeface="Arimo"/>
              </a:rPr>
              <a:t>variant_calling</a:t>
            </a:r>
            <a:r>
              <a:rPr lang="en-GB" sz="800" dirty="0">
                <a:latin typeface="Courier" pitchFamily="2" charset="0"/>
                <a:ea typeface="Arimo"/>
                <a:cs typeface="Arimo"/>
                <a:sym typeface="Arimo"/>
              </a:rPr>
              <a:t>/practical/ \</a:t>
            </a:r>
          </a:p>
          <a:p>
            <a:pPr>
              <a:lnSpc>
                <a:spcPct val="150000"/>
              </a:lnSpc>
              <a:buClr>
                <a:schemeClr val="dk1"/>
              </a:buClr>
              <a:buSzPts val="2400"/>
            </a:pPr>
            <a:r>
              <a:rPr lang="en-GB" sz="800" dirty="0" err="1">
                <a:latin typeface="Courier" pitchFamily="2" charset="0"/>
                <a:ea typeface="Arimo"/>
                <a:cs typeface="Arimo"/>
                <a:sym typeface="Arimo"/>
              </a:rPr>
              <a:t>variant_calling.pdf</a:t>
            </a:r>
            <a:endParaRPr lang="en-GB" sz="800" dirty="0">
              <a:latin typeface="Courier" pitchFamily="2" charset="0"/>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Follow the instructions!</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
        <p:nvSpPr>
          <p:cNvPr id="4" name="object 2">
            <a:extLst>
              <a:ext uri="{FF2B5EF4-FFF2-40B4-BE49-F238E27FC236}">
                <a16:creationId xmlns:a16="http://schemas.microsoft.com/office/drawing/2014/main" id="{84322C5E-9D5A-F055-C16A-2706CD7FCBD6}"/>
              </a:ext>
            </a:extLst>
          </p:cNvPr>
          <p:cNvSpPr txBox="1">
            <a:spLocks/>
          </p:cNvSpPr>
          <p:nvPr/>
        </p:nvSpPr>
        <p:spPr>
          <a:xfrm>
            <a:off x="95300" y="58547"/>
            <a:ext cx="4419498" cy="276999"/>
          </a:xfrm>
          <a:prstGeom prst="rect">
            <a:avLst/>
          </a:prstGeom>
        </p:spPr>
        <p:txBody>
          <a:bodyPr vert="horz" wrap="square" lIns="0" tIns="0" rIns="0" bIns="0" rtlCol="0">
            <a:spAutoFit/>
          </a:bodyPr>
          <a:lstStyle>
            <a:lvl1pPr>
              <a:defRPr>
                <a:latin typeface="+mj-lt"/>
                <a:ea typeface="+mj-ea"/>
                <a:cs typeface="+mj-cs"/>
              </a:defRPr>
            </a:lvl1pPr>
          </a:lstStyle>
          <a:p>
            <a:pPr marL="12700" defTabSz="914400"/>
            <a:r>
              <a:rPr lang="es-ES" kern="0" spc="-45" dirty="0" err="1">
                <a:solidFill>
                  <a:sysClr val="windowText" lastClr="000000"/>
                </a:solidFill>
                <a:latin typeface="Euphemia UCAS"/>
                <a:cs typeface="Euphemia UCAS"/>
              </a:rPr>
              <a:t>Excercise</a:t>
            </a:r>
            <a:r>
              <a:rPr lang="es-ES" kern="0" spc="-45" dirty="0">
                <a:solidFill>
                  <a:sysClr val="windowText" lastClr="000000"/>
                </a:solidFill>
                <a:latin typeface="Euphemia UCAS"/>
                <a:cs typeface="Euphemia UCAS"/>
              </a:rPr>
              <a:t> time!</a:t>
            </a:r>
            <a:endParaRPr lang="es-ES" kern="0" spc="-35" dirty="0">
              <a:solidFill>
                <a:sysClr val="windowText" lastClr="000000"/>
              </a:solidFill>
              <a:latin typeface="Euphemia UCAS"/>
              <a:cs typeface="Euphemia UCAS"/>
            </a:endParaRPr>
          </a:p>
        </p:txBody>
      </p:sp>
    </p:spTree>
    <p:extLst>
      <p:ext uri="{BB962C8B-B14F-4D97-AF65-F5344CB8AC3E}">
        <p14:creationId xmlns:p14="http://schemas.microsoft.com/office/powerpoint/2010/main" val="369499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Germline </a:t>
            </a:r>
            <a:r>
              <a:rPr spc="-90" dirty="0">
                <a:latin typeface="Euphemia UCAS"/>
                <a:cs typeface="Euphemia UCAS"/>
              </a:rPr>
              <a:t>vs </a:t>
            </a:r>
            <a:r>
              <a:rPr spc="-45" dirty="0">
                <a:latin typeface="Euphemia UCAS"/>
                <a:cs typeface="Euphemia UCAS"/>
              </a:rPr>
              <a:t>somatic</a:t>
            </a:r>
            <a:r>
              <a:rPr spc="85" dirty="0">
                <a:latin typeface="Euphemia UCAS"/>
                <a:cs typeface="Euphemia UCAS"/>
              </a:rPr>
              <a:t> </a:t>
            </a:r>
            <a:r>
              <a:rPr spc="-15" dirty="0">
                <a:latin typeface="Euphemia UCAS"/>
                <a:cs typeface="Euphemia UCAS"/>
              </a:rPr>
              <a:t>mutation</a:t>
            </a:r>
          </a:p>
        </p:txBody>
      </p:sp>
      <p:sp>
        <p:nvSpPr>
          <p:cNvPr id="3" name="object 3"/>
          <p:cNvSpPr txBox="1"/>
          <p:nvPr/>
        </p:nvSpPr>
        <p:spPr>
          <a:xfrm>
            <a:off x="347294" y="433298"/>
            <a:ext cx="3867785" cy="913070"/>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Germline</a:t>
            </a:r>
            <a:r>
              <a:rPr sz="800" spc="-10" dirty="0">
                <a:latin typeface="Euphemia UCAS"/>
                <a:cs typeface="Euphemia UCAS"/>
              </a:rPr>
              <a:t> </a:t>
            </a:r>
            <a:r>
              <a:rPr sz="800" spc="10" dirty="0">
                <a:latin typeface="Euphemia UCAS"/>
                <a:cs typeface="Euphemia UCAS"/>
              </a:rPr>
              <a:t>mutation</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0" dirty="0">
                <a:latin typeface="Euphemia UCAS"/>
                <a:cs typeface="Euphemia UCAS"/>
              </a:rPr>
              <a:t>heritable </a:t>
            </a:r>
            <a:r>
              <a:rPr sz="800" spc="-5" dirty="0">
                <a:latin typeface="Euphemia UCAS"/>
                <a:cs typeface="Euphemia UCAS"/>
              </a:rPr>
              <a:t>variation </a:t>
            </a:r>
            <a:r>
              <a:rPr sz="800" spc="5" dirty="0">
                <a:latin typeface="Euphemia UCAS"/>
                <a:cs typeface="Euphemia UCAS"/>
              </a:rPr>
              <a:t>in </a:t>
            </a:r>
            <a:r>
              <a:rPr sz="800" spc="-5" dirty="0">
                <a:latin typeface="Euphemia UCAS"/>
                <a:cs typeface="Euphemia UCAS"/>
              </a:rPr>
              <a:t>the </a:t>
            </a:r>
            <a:r>
              <a:rPr sz="800" spc="-20" dirty="0">
                <a:latin typeface="Euphemia UCAS"/>
                <a:cs typeface="Euphemia UCAS"/>
              </a:rPr>
              <a:t>germ </a:t>
            </a:r>
            <a:r>
              <a:rPr sz="800" spc="-25" dirty="0">
                <a:latin typeface="Euphemia UCAS"/>
                <a:cs typeface="Euphemia UCAS"/>
              </a:rPr>
              <a:t>cells</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5" dirty="0">
                <a:latin typeface="Euphemia UCAS"/>
                <a:cs typeface="Euphemia UCAS"/>
              </a:rPr>
              <a:t>Somatic</a:t>
            </a:r>
            <a:r>
              <a:rPr sz="800" spc="-45" dirty="0">
                <a:latin typeface="Euphemia UCAS"/>
                <a:cs typeface="Euphemia UCAS"/>
              </a:rPr>
              <a:t> </a:t>
            </a:r>
            <a:r>
              <a:rPr sz="800" spc="10" dirty="0">
                <a:latin typeface="Euphemia UCAS"/>
                <a:cs typeface="Euphemia UCAS"/>
              </a:rPr>
              <a:t>mutation</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variation </a:t>
            </a:r>
            <a:r>
              <a:rPr sz="800" spc="5" dirty="0">
                <a:latin typeface="Euphemia UCAS"/>
                <a:cs typeface="Euphemia UCAS"/>
              </a:rPr>
              <a:t>in </a:t>
            </a:r>
            <a:r>
              <a:rPr sz="800" spc="-20" dirty="0">
                <a:latin typeface="Euphemia UCAS"/>
                <a:cs typeface="Euphemia UCAS"/>
              </a:rPr>
              <a:t>non-germline </a:t>
            </a:r>
            <a:r>
              <a:rPr sz="800" spc="-25" dirty="0">
                <a:latin typeface="Euphemia UCAS"/>
                <a:cs typeface="Euphemia UCAS"/>
              </a:rPr>
              <a:t>tissue, </a:t>
            </a:r>
            <a:r>
              <a:rPr sz="800" spc="-5" dirty="0">
                <a:latin typeface="Euphemia UCAS"/>
                <a:cs typeface="Euphemia UCAS"/>
              </a:rPr>
              <a:t>tumors. </a:t>
            </a:r>
            <a:r>
              <a:rPr sz="800" spc="10" dirty="0">
                <a:latin typeface="Euphemia UCAS"/>
                <a:cs typeface="Euphemia UCAS"/>
              </a:rPr>
              <a:t>.</a:t>
            </a:r>
            <a:r>
              <a:rPr sz="800" spc="5" dirty="0">
                <a:latin typeface="Euphemia UCAS"/>
                <a:cs typeface="Euphemia UCAS"/>
              </a:rPr>
              <a:t> </a:t>
            </a:r>
            <a:r>
              <a:rPr sz="800" spc="10" dirty="0">
                <a:latin typeface="Euphemia UCAS"/>
                <a:cs typeface="Euphemia UCAS"/>
              </a:rPr>
              <a:t>.</a:t>
            </a:r>
            <a:endParaRPr sz="800" dirty="0">
              <a:latin typeface="Euphemia UCAS"/>
              <a:cs typeface="Euphemia UCAS"/>
            </a:endParaRPr>
          </a:p>
          <a:p>
            <a:pPr>
              <a:lnSpc>
                <a:spcPct val="100000"/>
              </a:lnSpc>
              <a:spcBef>
                <a:spcPts val="9"/>
              </a:spcBef>
              <a:buFont typeface="Arial"/>
              <a:buChar char="•"/>
            </a:pPr>
            <a:endParaRPr sz="1150" dirty="0">
              <a:latin typeface="Euphemia UCAS"/>
              <a:cs typeface="Euphemia UCAS"/>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Germline </a:t>
            </a:r>
            <a:r>
              <a:rPr spc="-90" dirty="0">
                <a:latin typeface="Euphemia UCAS"/>
                <a:cs typeface="Euphemia UCAS"/>
              </a:rPr>
              <a:t>vs </a:t>
            </a:r>
            <a:r>
              <a:rPr spc="-45" dirty="0">
                <a:latin typeface="Euphemia UCAS"/>
                <a:cs typeface="Euphemia UCAS"/>
              </a:rPr>
              <a:t>somatic</a:t>
            </a:r>
            <a:r>
              <a:rPr spc="85" dirty="0">
                <a:latin typeface="Euphemia UCAS"/>
                <a:cs typeface="Euphemia UCAS"/>
              </a:rPr>
              <a:t> </a:t>
            </a:r>
            <a:r>
              <a:rPr spc="-15" dirty="0">
                <a:latin typeface="Euphemia UCAS"/>
                <a:cs typeface="Euphemia UCAS"/>
              </a:rPr>
              <a:t>mutation</a:t>
            </a:r>
          </a:p>
        </p:txBody>
      </p:sp>
      <p:sp>
        <p:nvSpPr>
          <p:cNvPr id="3" name="object 3"/>
          <p:cNvSpPr txBox="1"/>
          <p:nvPr/>
        </p:nvSpPr>
        <p:spPr>
          <a:xfrm>
            <a:off x="347294" y="433298"/>
            <a:ext cx="3867785" cy="2036284"/>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Germline</a:t>
            </a:r>
            <a:r>
              <a:rPr sz="800" spc="-10" dirty="0">
                <a:latin typeface="Euphemia UCAS"/>
                <a:cs typeface="Euphemia UCAS"/>
              </a:rPr>
              <a:t> </a:t>
            </a:r>
            <a:r>
              <a:rPr sz="800" spc="10" dirty="0">
                <a:latin typeface="Euphemia UCAS"/>
                <a:cs typeface="Euphemia UCAS"/>
              </a:rPr>
              <a:t>mutation</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0" dirty="0">
                <a:latin typeface="Euphemia UCAS"/>
                <a:cs typeface="Euphemia UCAS"/>
              </a:rPr>
              <a:t>heritable </a:t>
            </a:r>
            <a:r>
              <a:rPr sz="800" spc="-5" dirty="0">
                <a:latin typeface="Euphemia UCAS"/>
                <a:cs typeface="Euphemia UCAS"/>
              </a:rPr>
              <a:t>variation </a:t>
            </a:r>
            <a:r>
              <a:rPr sz="800" spc="5" dirty="0">
                <a:latin typeface="Euphemia UCAS"/>
                <a:cs typeface="Euphemia UCAS"/>
              </a:rPr>
              <a:t>in </a:t>
            </a:r>
            <a:r>
              <a:rPr sz="800" spc="-5" dirty="0">
                <a:latin typeface="Euphemia UCAS"/>
                <a:cs typeface="Euphemia UCAS"/>
              </a:rPr>
              <a:t>the </a:t>
            </a:r>
            <a:r>
              <a:rPr sz="800" spc="-20" dirty="0">
                <a:latin typeface="Euphemia UCAS"/>
                <a:cs typeface="Euphemia UCAS"/>
              </a:rPr>
              <a:t>germ </a:t>
            </a:r>
            <a:r>
              <a:rPr sz="800" spc="-25" dirty="0">
                <a:latin typeface="Euphemia UCAS"/>
                <a:cs typeface="Euphemia UCAS"/>
              </a:rPr>
              <a:t>cells</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5" dirty="0">
                <a:latin typeface="Euphemia UCAS"/>
                <a:cs typeface="Euphemia UCAS"/>
              </a:rPr>
              <a:t>Somatic</a:t>
            </a:r>
            <a:r>
              <a:rPr sz="800" spc="-45" dirty="0">
                <a:latin typeface="Euphemia UCAS"/>
                <a:cs typeface="Euphemia UCAS"/>
              </a:rPr>
              <a:t> </a:t>
            </a:r>
            <a:r>
              <a:rPr sz="800" spc="10" dirty="0">
                <a:latin typeface="Euphemia UCAS"/>
                <a:cs typeface="Euphemia UCAS"/>
              </a:rPr>
              <a:t>mutation</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variation </a:t>
            </a:r>
            <a:r>
              <a:rPr sz="800" spc="5" dirty="0">
                <a:latin typeface="Euphemia UCAS"/>
                <a:cs typeface="Euphemia UCAS"/>
              </a:rPr>
              <a:t>in </a:t>
            </a:r>
            <a:r>
              <a:rPr sz="800" spc="-20" dirty="0">
                <a:latin typeface="Euphemia UCAS"/>
                <a:cs typeface="Euphemia UCAS"/>
              </a:rPr>
              <a:t>non-germline </a:t>
            </a:r>
            <a:r>
              <a:rPr sz="800" spc="-25" dirty="0">
                <a:latin typeface="Euphemia UCAS"/>
                <a:cs typeface="Euphemia UCAS"/>
              </a:rPr>
              <a:t>tissue, </a:t>
            </a:r>
            <a:r>
              <a:rPr sz="800" spc="-5" dirty="0">
                <a:latin typeface="Euphemia UCAS"/>
                <a:cs typeface="Euphemia UCAS"/>
              </a:rPr>
              <a:t>tumors. </a:t>
            </a:r>
            <a:r>
              <a:rPr sz="800" spc="10" dirty="0">
                <a:latin typeface="Euphemia UCAS"/>
                <a:cs typeface="Euphemia UCAS"/>
              </a:rPr>
              <a:t>.</a:t>
            </a:r>
            <a:r>
              <a:rPr sz="800" spc="5" dirty="0">
                <a:latin typeface="Euphemia UCAS"/>
                <a:cs typeface="Euphemia UCAS"/>
              </a:rPr>
              <a:t> </a:t>
            </a:r>
            <a:r>
              <a:rPr sz="800" spc="10" dirty="0">
                <a:latin typeface="Euphemia UCAS"/>
                <a:cs typeface="Euphemia UCAS"/>
              </a:rPr>
              <a:t>.</a:t>
            </a:r>
            <a:endParaRPr sz="800" dirty="0">
              <a:latin typeface="Euphemia UCAS"/>
              <a:cs typeface="Euphemia UCAS"/>
            </a:endParaRPr>
          </a:p>
          <a:p>
            <a:pPr>
              <a:lnSpc>
                <a:spcPct val="100000"/>
              </a:lnSpc>
              <a:spcBef>
                <a:spcPts val="9"/>
              </a:spcBef>
              <a:buFont typeface="Arial"/>
              <a:buChar char="•"/>
            </a:pPr>
            <a:endParaRPr sz="1150" dirty="0">
              <a:latin typeface="Euphemia UCAS"/>
              <a:cs typeface="Euphemia UCAS"/>
            </a:endParaRPr>
          </a:p>
          <a:p>
            <a:pPr marL="12700">
              <a:lnSpc>
                <a:spcPct val="100000"/>
              </a:lnSpc>
            </a:pPr>
            <a:r>
              <a:rPr sz="800" spc="-20" dirty="0">
                <a:latin typeface="Euphemia UCAS"/>
                <a:cs typeface="Euphemia UCAS"/>
              </a:rPr>
              <a:t>Germline </a:t>
            </a:r>
            <a:r>
              <a:rPr sz="800" spc="-5" dirty="0">
                <a:latin typeface="Euphemia UCAS"/>
                <a:cs typeface="Euphemia UCAS"/>
              </a:rPr>
              <a:t>variant</a:t>
            </a:r>
            <a:r>
              <a:rPr sz="800" spc="125" dirty="0">
                <a:latin typeface="Euphemia UCAS"/>
                <a:cs typeface="Euphemia UCAS"/>
              </a:rPr>
              <a:t> </a:t>
            </a:r>
            <a:r>
              <a:rPr sz="800" spc="-5" dirty="0">
                <a:latin typeface="Euphemia UCAS"/>
                <a:cs typeface="Euphemia UCAS"/>
              </a:rPr>
              <a:t>calling</a:t>
            </a:r>
            <a:endParaRPr sz="800" dirty="0">
              <a:latin typeface="Euphemia UCAS"/>
              <a:cs typeface="Euphemia UCAS"/>
            </a:endParaRPr>
          </a:p>
          <a:p>
            <a:pPr marL="227329" indent="-100330">
              <a:lnSpc>
                <a:spcPct val="100000"/>
              </a:lnSpc>
              <a:spcBef>
                <a:spcPts val="335"/>
              </a:spcBef>
              <a:buSzPct val="62500"/>
              <a:buFont typeface="Arial"/>
              <a:buChar char="•"/>
              <a:tabLst>
                <a:tab pos="227965" algn="l"/>
              </a:tabLst>
            </a:pPr>
            <a:r>
              <a:rPr sz="800" spc="-15" dirty="0">
                <a:latin typeface="Euphemia UCAS"/>
                <a:cs typeface="Euphemia UCAS"/>
              </a:rPr>
              <a:t>expect </a:t>
            </a:r>
            <a:r>
              <a:rPr sz="800" spc="-5" dirty="0">
                <a:latin typeface="Euphemia UCAS"/>
                <a:cs typeface="Euphemia UCAS"/>
              </a:rPr>
              <a:t>the following fractions </a:t>
            </a:r>
            <a:r>
              <a:rPr sz="800" spc="5" dirty="0">
                <a:latin typeface="Euphemia UCAS"/>
                <a:cs typeface="Euphemia UCAS"/>
              </a:rPr>
              <a:t>of </a:t>
            </a:r>
            <a:r>
              <a:rPr sz="800" spc="-5" dirty="0">
                <a:latin typeface="Euphemia UCAS"/>
                <a:cs typeface="Euphemia UCAS"/>
              </a:rPr>
              <a:t>alternate </a:t>
            </a:r>
            <a:r>
              <a:rPr sz="800" spc="-30" dirty="0">
                <a:latin typeface="Euphemia UCAS"/>
                <a:cs typeface="Euphemia UCAS"/>
              </a:rPr>
              <a:t>alleles </a:t>
            </a:r>
            <a:r>
              <a:rPr sz="800" spc="5" dirty="0">
                <a:latin typeface="Euphemia UCAS"/>
                <a:cs typeface="Euphemia UCAS"/>
              </a:rPr>
              <a:t>in </a:t>
            </a:r>
            <a:r>
              <a:rPr sz="800" spc="-5" dirty="0">
                <a:latin typeface="Euphemia UCAS"/>
                <a:cs typeface="Euphemia UCAS"/>
              </a:rPr>
              <a:t>the</a:t>
            </a:r>
            <a:r>
              <a:rPr sz="800" spc="10" dirty="0">
                <a:latin typeface="Euphemia UCAS"/>
                <a:cs typeface="Euphemia UCAS"/>
              </a:rPr>
              <a:t> </a:t>
            </a:r>
            <a:r>
              <a:rPr sz="800" spc="-10" dirty="0">
                <a:latin typeface="Euphemia UCAS"/>
                <a:cs typeface="Euphemia UCAS"/>
              </a:rPr>
              <a:t>pileup:</a:t>
            </a:r>
            <a:endParaRPr sz="800" dirty="0">
              <a:latin typeface="Euphemia UCAS"/>
              <a:cs typeface="Euphemia UCAS"/>
            </a:endParaRPr>
          </a:p>
          <a:p>
            <a:pPr marL="415925">
              <a:lnSpc>
                <a:spcPct val="100000"/>
              </a:lnSpc>
              <a:spcBef>
                <a:spcPts val="10"/>
              </a:spcBef>
            </a:pPr>
            <a:r>
              <a:rPr sz="700" spc="-10" dirty="0">
                <a:latin typeface="Euphemia UCAS"/>
                <a:cs typeface="Euphemia UCAS"/>
              </a:rPr>
              <a:t>0.0 </a:t>
            </a:r>
            <a:r>
              <a:rPr sz="700" dirty="0">
                <a:latin typeface="Euphemia UCAS"/>
                <a:cs typeface="Euphemia UCAS"/>
              </a:rPr>
              <a:t>for </a:t>
            </a:r>
            <a:r>
              <a:rPr sz="700" spc="-35" dirty="0">
                <a:latin typeface="Euphemia UCAS"/>
                <a:cs typeface="Euphemia UCAS"/>
              </a:rPr>
              <a:t>RR </a:t>
            </a:r>
            <a:r>
              <a:rPr sz="700" spc="-20" dirty="0">
                <a:latin typeface="Euphemia UCAS"/>
                <a:cs typeface="Euphemia UCAS"/>
              </a:rPr>
              <a:t>genotype </a:t>
            </a:r>
            <a:r>
              <a:rPr sz="700" spc="-5" dirty="0">
                <a:latin typeface="Euphemia UCAS"/>
                <a:cs typeface="Euphemia UCAS"/>
              </a:rPr>
              <a:t>(plus </a:t>
            </a:r>
            <a:r>
              <a:rPr sz="700" spc="-25" dirty="0">
                <a:latin typeface="Euphemia UCAS"/>
                <a:cs typeface="Euphemia UCAS"/>
              </a:rPr>
              <a:t>sequencing </a:t>
            </a:r>
            <a:r>
              <a:rPr sz="700" spc="-10" dirty="0">
                <a:latin typeface="Euphemia UCAS"/>
                <a:cs typeface="Euphemia UCAS"/>
              </a:rPr>
              <a:t>errors)</a:t>
            </a:r>
            <a:endParaRPr sz="700" dirty="0">
              <a:latin typeface="Euphemia UCAS"/>
              <a:cs typeface="Euphemia UCAS"/>
            </a:endParaRPr>
          </a:p>
          <a:p>
            <a:pPr marL="415925">
              <a:lnSpc>
                <a:spcPct val="100000"/>
              </a:lnSpc>
              <a:spcBef>
                <a:spcPts val="30"/>
              </a:spcBef>
            </a:pPr>
            <a:r>
              <a:rPr sz="700" spc="-10" dirty="0">
                <a:latin typeface="Euphemia UCAS"/>
                <a:cs typeface="Euphemia UCAS"/>
              </a:rPr>
              <a:t>1.0 </a:t>
            </a:r>
            <a:r>
              <a:rPr sz="700" dirty="0">
                <a:latin typeface="Euphemia UCAS"/>
                <a:cs typeface="Euphemia UCAS"/>
              </a:rPr>
              <a:t>for </a:t>
            </a:r>
            <a:r>
              <a:rPr sz="700" spc="25" dirty="0">
                <a:latin typeface="Euphemia UCAS"/>
                <a:cs typeface="Euphemia UCAS"/>
              </a:rPr>
              <a:t>AA </a:t>
            </a:r>
            <a:r>
              <a:rPr sz="700" spc="-5" dirty="0">
                <a:latin typeface="Euphemia UCAS"/>
                <a:cs typeface="Euphemia UCAS"/>
              </a:rPr>
              <a:t>(plus </a:t>
            </a:r>
            <a:r>
              <a:rPr sz="700" spc="-25" dirty="0">
                <a:latin typeface="Euphemia UCAS"/>
                <a:cs typeface="Euphemia UCAS"/>
              </a:rPr>
              <a:t>sequencing </a:t>
            </a:r>
            <a:r>
              <a:rPr sz="700" spc="-10" dirty="0">
                <a:latin typeface="Euphemia UCAS"/>
                <a:cs typeface="Euphemia UCAS"/>
              </a:rPr>
              <a:t>errors)</a:t>
            </a:r>
            <a:endParaRPr sz="700" dirty="0">
              <a:latin typeface="Euphemia UCAS"/>
              <a:cs typeface="Euphemia UCAS"/>
            </a:endParaRPr>
          </a:p>
          <a:p>
            <a:pPr marL="415925">
              <a:lnSpc>
                <a:spcPct val="100000"/>
              </a:lnSpc>
              <a:spcBef>
                <a:spcPts val="30"/>
              </a:spcBef>
            </a:pPr>
            <a:r>
              <a:rPr sz="700" spc="-10" dirty="0">
                <a:latin typeface="Euphemia UCAS"/>
                <a:cs typeface="Euphemia UCAS"/>
              </a:rPr>
              <a:t>0.5 </a:t>
            </a:r>
            <a:r>
              <a:rPr sz="700" dirty="0">
                <a:latin typeface="Euphemia UCAS"/>
                <a:cs typeface="Euphemia UCAS"/>
              </a:rPr>
              <a:t>for </a:t>
            </a:r>
            <a:r>
              <a:rPr sz="700" spc="-5" dirty="0">
                <a:latin typeface="Euphemia UCAS"/>
                <a:cs typeface="Euphemia UCAS"/>
              </a:rPr>
              <a:t>RA </a:t>
            </a:r>
            <a:r>
              <a:rPr sz="700" dirty="0">
                <a:latin typeface="Euphemia UCAS"/>
                <a:cs typeface="Euphemia UCAS"/>
              </a:rPr>
              <a:t>(random </a:t>
            </a:r>
            <a:r>
              <a:rPr sz="700" spc="-5" dirty="0">
                <a:latin typeface="Euphemia UCAS"/>
                <a:cs typeface="Euphemia UCAS"/>
              </a:rPr>
              <a:t>variation </a:t>
            </a:r>
            <a:r>
              <a:rPr sz="700" spc="5" dirty="0">
                <a:latin typeface="Euphemia UCAS"/>
                <a:cs typeface="Euphemia UCAS"/>
              </a:rPr>
              <a:t>of </a:t>
            </a:r>
            <a:r>
              <a:rPr sz="700" spc="-5" dirty="0">
                <a:latin typeface="Euphemia UCAS"/>
                <a:cs typeface="Euphemia UCAS"/>
              </a:rPr>
              <a:t>binomial sampling)</a:t>
            </a:r>
            <a:endParaRPr sz="700" dirty="0">
              <a:latin typeface="Euphemia UCAS"/>
              <a:cs typeface="Euphemia UCAS"/>
            </a:endParaRPr>
          </a:p>
          <a:p>
            <a:pPr marL="12700">
              <a:lnSpc>
                <a:spcPct val="100000"/>
              </a:lnSpc>
              <a:spcBef>
                <a:spcPts val="505"/>
              </a:spcBef>
            </a:pPr>
            <a:r>
              <a:rPr sz="800" spc="-5" dirty="0">
                <a:latin typeface="Euphemia UCAS"/>
                <a:cs typeface="Euphemia UCAS"/>
              </a:rPr>
              <a:t>Somatic</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20" dirty="0">
                <a:latin typeface="Euphemia UCAS"/>
                <a:cs typeface="Euphemia UCAS"/>
              </a:rPr>
              <a:t>any </a:t>
            </a:r>
            <a:r>
              <a:rPr sz="800" spc="5" dirty="0">
                <a:latin typeface="Euphemia UCAS"/>
                <a:cs typeface="Euphemia UCAS"/>
              </a:rPr>
              <a:t>fraction of </a:t>
            </a:r>
            <a:r>
              <a:rPr sz="800" spc="20" dirty="0">
                <a:latin typeface="Euphemia UCAS"/>
                <a:cs typeface="Euphemia UCAS"/>
              </a:rPr>
              <a:t>alt </a:t>
            </a:r>
            <a:r>
              <a:rPr sz="800" spc="10" dirty="0">
                <a:latin typeface="Euphemia UCAS"/>
                <a:cs typeface="Euphemia UCAS"/>
              </a:rPr>
              <a:t>AF </a:t>
            </a:r>
            <a:r>
              <a:rPr sz="800" spc="-25" dirty="0">
                <a:latin typeface="Euphemia UCAS"/>
                <a:cs typeface="Euphemia UCAS"/>
              </a:rPr>
              <a:t>possible </a:t>
            </a:r>
            <a:r>
              <a:rPr sz="800" spc="15" dirty="0">
                <a:latin typeface="Euphemia UCAS"/>
                <a:cs typeface="Euphemia UCAS"/>
              </a:rPr>
              <a:t>- </a:t>
            </a:r>
            <a:r>
              <a:rPr sz="800" spc="-15" dirty="0">
                <a:latin typeface="Euphemia UCAS"/>
                <a:cs typeface="Euphemia UCAS"/>
              </a:rPr>
              <a:t>subclonal </a:t>
            </a:r>
            <a:r>
              <a:rPr sz="800" dirty="0">
                <a:latin typeface="Euphemia UCAS"/>
                <a:cs typeface="Euphemia UCAS"/>
              </a:rPr>
              <a:t>variation, admixture </a:t>
            </a:r>
            <a:r>
              <a:rPr sz="800" spc="5" dirty="0">
                <a:latin typeface="Euphemia UCAS"/>
                <a:cs typeface="Euphemia UCAS"/>
              </a:rPr>
              <a:t>of </a:t>
            </a:r>
            <a:r>
              <a:rPr sz="800" spc="-15" dirty="0">
                <a:latin typeface="Euphemia UCAS"/>
                <a:cs typeface="Euphemia UCAS"/>
              </a:rPr>
              <a:t>normal </a:t>
            </a:r>
            <a:r>
              <a:rPr sz="800" spc="-25" dirty="0">
                <a:latin typeface="Euphemia UCAS"/>
                <a:cs typeface="Euphemia UCAS"/>
              </a:rPr>
              <a:t>cells </a:t>
            </a:r>
            <a:r>
              <a:rPr sz="800" spc="5" dirty="0">
                <a:latin typeface="Euphemia UCAS"/>
                <a:cs typeface="Euphemia UCAS"/>
              </a:rPr>
              <a:t>in tumor</a:t>
            </a:r>
            <a:r>
              <a:rPr sz="800" spc="-5" dirty="0">
                <a:latin typeface="Euphemia UCAS"/>
                <a:cs typeface="Euphemia UCAS"/>
              </a:rPr>
              <a:t> </a:t>
            </a:r>
            <a:r>
              <a:rPr sz="800" spc="-30" dirty="0">
                <a:latin typeface="Euphemia UCAS"/>
                <a:cs typeface="Euphemia UCAS"/>
              </a:rPr>
              <a:t>sample</a:t>
            </a:r>
            <a:endParaRPr sz="800" dirty="0">
              <a:latin typeface="Euphemia UCAS"/>
              <a:cs typeface="Euphemia UCAS"/>
            </a:endParaRPr>
          </a:p>
        </p:txBody>
      </p:sp>
      <p:pic>
        <p:nvPicPr>
          <p:cNvPr id="10" name="Picture 9" descr="Shape, arrow&#10;&#10;Description automatically generated">
            <a:extLst>
              <a:ext uri="{FF2B5EF4-FFF2-40B4-BE49-F238E27FC236}">
                <a16:creationId xmlns:a16="http://schemas.microsoft.com/office/drawing/2014/main" id="{4283E1B0-4546-3049-8648-C8F499F21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50" y="2464714"/>
            <a:ext cx="2826183" cy="942061"/>
          </a:xfrm>
          <a:prstGeom prst="rect">
            <a:avLst/>
          </a:prstGeom>
        </p:spPr>
      </p:pic>
    </p:spTree>
    <p:extLst>
      <p:ext uri="{BB962C8B-B14F-4D97-AF65-F5344CB8AC3E}">
        <p14:creationId xmlns:p14="http://schemas.microsoft.com/office/powerpoint/2010/main" val="1681065784"/>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Naive </a:t>
            </a:r>
            <a:r>
              <a:rPr spc="-35" dirty="0">
                <a:latin typeface="Euphemia UCAS"/>
                <a:cs typeface="Euphemia UCAS"/>
              </a:rPr>
              <a:t>variant</a:t>
            </a:r>
            <a:r>
              <a:rPr lang="es-ES_tradnl" spc="135" dirty="0">
                <a:latin typeface="Euphemia UCAS"/>
                <a:cs typeface="Euphemia UCAS"/>
              </a:rPr>
              <a:t> </a:t>
            </a:r>
            <a:r>
              <a:rPr spc="-35" dirty="0">
                <a:latin typeface="Euphemia UCAS"/>
                <a:cs typeface="Euphemia UCAS"/>
              </a:rPr>
              <a:t>calling</a:t>
            </a:r>
          </a:p>
        </p:txBody>
      </p:sp>
      <p:sp>
        <p:nvSpPr>
          <p:cNvPr id="3" name="object 3"/>
          <p:cNvSpPr txBox="1"/>
          <p:nvPr/>
        </p:nvSpPr>
        <p:spPr>
          <a:xfrm>
            <a:off x="347294" y="335711"/>
            <a:ext cx="3405556" cy="123111"/>
          </a:xfrm>
          <a:prstGeom prst="rect">
            <a:avLst/>
          </a:prstGeom>
        </p:spPr>
        <p:txBody>
          <a:bodyPr vert="horz" wrap="square" lIns="0" tIns="0" rIns="0" bIns="0" rtlCol="0">
            <a:spAutoFit/>
          </a:bodyPr>
          <a:lstStyle/>
          <a:p>
            <a:pPr marL="12700">
              <a:lnSpc>
                <a:spcPct val="100000"/>
              </a:lnSpc>
            </a:pPr>
            <a:r>
              <a:rPr sz="800" spc="-50" dirty="0">
                <a:latin typeface="Euphemia UCAS"/>
                <a:cs typeface="Euphemia UCAS"/>
              </a:rPr>
              <a:t>Use </a:t>
            </a:r>
            <a:r>
              <a:rPr sz="800" spc="-10" dirty="0">
                <a:latin typeface="Euphemia UCAS"/>
                <a:cs typeface="Euphemia UCAS"/>
              </a:rPr>
              <a:t>fixed </a:t>
            </a:r>
            <a:r>
              <a:rPr sz="800" spc="-20" dirty="0">
                <a:latin typeface="Euphemia UCAS"/>
                <a:cs typeface="Euphemia UCAS"/>
              </a:rPr>
              <a:t>allele </a:t>
            </a:r>
            <a:r>
              <a:rPr sz="800" spc="-25" dirty="0">
                <a:latin typeface="Euphemia UCAS"/>
                <a:cs typeface="Euphemia UCAS"/>
              </a:rPr>
              <a:t>frequency </a:t>
            </a:r>
            <a:r>
              <a:rPr sz="800" spc="-15" dirty="0">
                <a:latin typeface="Euphemia UCAS"/>
                <a:cs typeface="Euphemia UCAS"/>
              </a:rPr>
              <a:t>threshold </a:t>
            </a:r>
            <a:r>
              <a:rPr sz="800" spc="25" dirty="0">
                <a:latin typeface="Euphemia UCAS"/>
                <a:cs typeface="Euphemia UCAS"/>
              </a:rPr>
              <a:t>to </a:t>
            </a:r>
            <a:r>
              <a:rPr sz="800" spc="-20" dirty="0">
                <a:latin typeface="Euphemia UCAS"/>
                <a:cs typeface="Euphemia UCAS"/>
              </a:rPr>
              <a:t>determine </a:t>
            </a:r>
            <a:r>
              <a:rPr sz="800" spc="-5" dirty="0">
                <a:latin typeface="Euphemia UCAS"/>
                <a:cs typeface="Euphemia UCAS"/>
              </a:rPr>
              <a:t>the </a:t>
            </a:r>
            <a:r>
              <a:rPr sz="800" spc="-20" dirty="0">
                <a:latin typeface="Euphemia UCAS"/>
                <a:cs typeface="Euphemia UCAS"/>
              </a:rPr>
              <a:t>genotype</a:t>
            </a:r>
            <a:endParaRPr sz="800" dirty="0">
              <a:latin typeface="Euphemia UCAS"/>
              <a:cs typeface="Euphemia UCAS"/>
            </a:endParaRPr>
          </a:p>
        </p:txBody>
      </p:sp>
      <p:sp>
        <p:nvSpPr>
          <p:cNvPr id="4" name="object 4"/>
          <p:cNvSpPr/>
          <p:nvPr/>
        </p:nvSpPr>
        <p:spPr>
          <a:xfrm>
            <a:off x="3722997" y="1036563"/>
            <a:ext cx="66675" cy="792480"/>
          </a:xfrm>
          <a:custGeom>
            <a:avLst/>
            <a:gdLst/>
            <a:ahLst/>
            <a:cxnLst/>
            <a:rect l="l" t="t" r="r" b="b"/>
            <a:pathLst>
              <a:path w="66675" h="792480">
                <a:moveTo>
                  <a:pt x="59491" y="0"/>
                </a:moveTo>
                <a:lnTo>
                  <a:pt x="6800" y="0"/>
                </a:lnTo>
                <a:lnTo>
                  <a:pt x="0" y="6800"/>
                </a:lnTo>
                <a:lnTo>
                  <a:pt x="0" y="785590"/>
                </a:lnTo>
                <a:lnTo>
                  <a:pt x="6800" y="792375"/>
                </a:lnTo>
                <a:lnTo>
                  <a:pt x="59491" y="792375"/>
                </a:lnTo>
                <a:lnTo>
                  <a:pt x="66291" y="785590"/>
                </a:lnTo>
                <a:lnTo>
                  <a:pt x="66291" y="6800"/>
                </a:lnTo>
                <a:lnTo>
                  <a:pt x="59491" y="0"/>
                </a:lnTo>
                <a:close/>
              </a:path>
            </a:pathLst>
          </a:custGeom>
          <a:solidFill>
            <a:srgbClr val="D8EDF6"/>
          </a:solidFill>
        </p:spPr>
        <p:txBody>
          <a:bodyPr wrap="square" lIns="0" tIns="0" rIns="0" bIns="0" rtlCol="0"/>
          <a:lstStyle/>
          <a:p>
            <a:endParaRPr/>
          </a:p>
        </p:txBody>
      </p:sp>
      <p:sp>
        <p:nvSpPr>
          <p:cNvPr id="5" name="object 5"/>
          <p:cNvSpPr txBox="1"/>
          <p:nvPr/>
        </p:nvSpPr>
        <p:spPr>
          <a:xfrm>
            <a:off x="476250" y="967040"/>
            <a:ext cx="597535" cy="100027"/>
          </a:xfrm>
          <a:prstGeom prst="rect">
            <a:avLst/>
          </a:prstGeom>
        </p:spPr>
        <p:txBody>
          <a:bodyPr vert="horz" wrap="square" lIns="0" tIns="0" rIns="0" bIns="0" rtlCol="0">
            <a:spAutoFit/>
          </a:bodyPr>
          <a:lstStyle/>
          <a:p>
            <a:pPr marL="12700">
              <a:lnSpc>
                <a:spcPct val="100000"/>
              </a:lnSpc>
            </a:pPr>
            <a:r>
              <a:rPr sz="650" spc="40" dirty="0">
                <a:latin typeface="Euphemia UCAS"/>
                <a:cs typeface="Euphemia UCAS"/>
              </a:rPr>
              <a:t>Aligned</a:t>
            </a:r>
            <a:r>
              <a:rPr sz="650" spc="-50" dirty="0">
                <a:latin typeface="Euphemia UCAS"/>
                <a:cs typeface="Euphemia UCAS"/>
              </a:rPr>
              <a:t> </a:t>
            </a:r>
            <a:r>
              <a:rPr sz="650" spc="35" dirty="0">
                <a:latin typeface="Euphemia UCAS"/>
                <a:cs typeface="Euphemia UCAS"/>
              </a:rPr>
              <a:t>reads</a:t>
            </a:r>
            <a:endParaRPr sz="650" dirty="0">
              <a:latin typeface="Euphemia UCAS"/>
              <a:cs typeface="Euphemia UCAS"/>
            </a:endParaRPr>
          </a:p>
        </p:txBody>
      </p:sp>
      <p:sp>
        <p:nvSpPr>
          <p:cNvPr id="6" name="object 6"/>
          <p:cNvSpPr/>
          <p:nvPr/>
        </p:nvSpPr>
        <p:spPr>
          <a:xfrm>
            <a:off x="1100563" y="772410"/>
            <a:ext cx="213995" cy="205104"/>
          </a:xfrm>
          <a:custGeom>
            <a:avLst/>
            <a:gdLst/>
            <a:ahLst/>
            <a:cxnLst/>
            <a:rect l="l" t="t" r="r" b="b"/>
            <a:pathLst>
              <a:path w="213994" h="205104">
                <a:moveTo>
                  <a:pt x="213906" y="0"/>
                </a:moveTo>
                <a:lnTo>
                  <a:pt x="0" y="204876"/>
                </a:lnTo>
              </a:path>
            </a:pathLst>
          </a:custGeom>
          <a:ln w="5965">
            <a:solidFill>
              <a:srgbClr val="000000"/>
            </a:solidFill>
          </a:ln>
        </p:spPr>
        <p:txBody>
          <a:bodyPr wrap="square" lIns="0" tIns="0" rIns="0" bIns="0" rtlCol="0"/>
          <a:lstStyle/>
          <a:p>
            <a:endParaRPr/>
          </a:p>
        </p:txBody>
      </p:sp>
      <p:sp>
        <p:nvSpPr>
          <p:cNvPr id="7" name="object 7"/>
          <p:cNvSpPr/>
          <p:nvPr/>
        </p:nvSpPr>
        <p:spPr>
          <a:xfrm>
            <a:off x="1100563" y="1088563"/>
            <a:ext cx="213995" cy="205104"/>
          </a:xfrm>
          <a:custGeom>
            <a:avLst/>
            <a:gdLst/>
            <a:ahLst/>
            <a:cxnLst/>
            <a:rect l="l" t="t" r="r" b="b"/>
            <a:pathLst>
              <a:path w="213994" h="205105">
                <a:moveTo>
                  <a:pt x="213906" y="204880"/>
                </a:moveTo>
                <a:lnTo>
                  <a:pt x="0" y="0"/>
                </a:lnTo>
              </a:path>
            </a:pathLst>
          </a:custGeom>
          <a:ln w="5965">
            <a:solidFill>
              <a:srgbClr val="000000"/>
            </a:solidFill>
          </a:ln>
        </p:spPr>
        <p:txBody>
          <a:bodyPr wrap="square" lIns="0" tIns="0" rIns="0" bIns="0" rtlCol="0"/>
          <a:lstStyle/>
          <a:p>
            <a:endParaRPr/>
          </a:p>
        </p:txBody>
      </p:sp>
      <p:sp>
        <p:nvSpPr>
          <p:cNvPr id="8" name="object 8"/>
          <p:cNvSpPr/>
          <p:nvPr/>
        </p:nvSpPr>
        <p:spPr>
          <a:xfrm>
            <a:off x="2469147" y="762243"/>
            <a:ext cx="66675" cy="1066800"/>
          </a:xfrm>
          <a:custGeom>
            <a:avLst/>
            <a:gdLst/>
            <a:ahLst/>
            <a:cxnLst/>
            <a:rect l="l" t="t" r="r" b="b"/>
            <a:pathLst>
              <a:path w="66675" h="1066800">
                <a:moveTo>
                  <a:pt x="45774" y="0"/>
                </a:moveTo>
                <a:lnTo>
                  <a:pt x="20520" y="0"/>
                </a:lnTo>
                <a:lnTo>
                  <a:pt x="12522" y="1606"/>
                </a:lnTo>
                <a:lnTo>
                  <a:pt x="6001" y="5992"/>
                </a:lnTo>
                <a:lnTo>
                  <a:pt x="1609" y="12508"/>
                </a:lnTo>
                <a:lnTo>
                  <a:pt x="0" y="20505"/>
                </a:lnTo>
                <a:lnTo>
                  <a:pt x="0" y="1046039"/>
                </a:lnTo>
                <a:lnTo>
                  <a:pt x="1609" y="1054035"/>
                </a:lnTo>
                <a:lnTo>
                  <a:pt x="6001" y="1060551"/>
                </a:lnTo>
                <a:lnTo>
                  <a:pt x="12522" y="1064938"/>
                </a:lnTo>
                <a:lnTo>
                  <a:pt x="20520" y="1066544"/>
                </a:lnTo>
                <a:lnTo>
                  <a:pt x="45774" y="1066544"/>
                </a:lnTo>
                <a:lnTo>
                  <a:pt x="53779" y="1064938"/>
                </a:lnTo>
                <a:lnTo>
                  <a:pt x="60300" y="1060551"/>
                </a:lnTo>
                <a:lnTo>
                  <a:pt x="64688" y="1054035"/>
                </a:lnTo>
                <a:lnTo>
                  <a:pt x="66295" y="1046039"/>
                </a:lnTo>
                <a:lnTo>
                  <a:pt x="66295" y="20505"/>
                </a:lnTo>
                <a:lnTo>
                  <a:pt x="64688" y="12508"/>
                </a:lnTo>
                <a:lnTo>
                  <a:pt x="60300" y="5992"/>
                </a:lnTo>
                <a:lnTo>
                  <a:pt x="53779" y="1606"/>
                </a:lnTo>
                <a:lnTo>
                  <a:pt x="45774" y="0"/>
                </a:lnTo>
                <a:close/>
              </a:path>
            </a:pathLst>
          </a:custGeom>
          <a:solidFill>
            <a:srgbClr val="D8EDF6"/>
          </a:solidFill>
        </p:spPr>
        <p:txBody>
          <a:bodyPr wrap="square" lIns="0" tIns="0" rIns="0" bIns="0" rtlCol="0"/>
          <a:lstStyle/>
          <a:p>
            <a:endParaRPr/>
          </a:p>
        </p:txBody>
      </p:sp>
      <p:sp>
        <p:nvSpPr>
          <p:cNvPr id="9" name="object 9"/>
          <p:cNvSpPr/>
          <p:nvPr/>
        </p:nvSpPr>
        <p:spPr>
          <a:xfrm>
            <a:off x="3225147" y="767958"/>
            <a:ext cx="66675" cy="1061085"/>
          </a:xfrm>
          <a:custGeom>
            <a:avLst/>
            <a:gdLst/>
            <a:ahLst/>
            <a:cxnLst/>
            <a:rect l="l" t="t" r="r" b="b"/>
            <a:pathLst>
              <a:path w="66675" h="1061085">
                <a:moveTo>
                  <a:pt x="45890" y="0"/>
                </a:moveTo>
                <a:lnTo>
                  <a:pt x="20389" y="0"/>
                </a:lnTo>
                <a:lnTo>
                  <a:pt x="12434" y="1596"/>
                </a:lnTo>
                <a:lnTo>
                  <a:pt x="5955" y="5955"/>
                </a:lnTo>
                <a:lnTo>
                  <a:pt x="1596" y="12434"/>
                </a:lnTo>
                <a:lnTo>
                  <a:pt x="0" y="20389"/>
                </a:lnTo>
                <a:lnTo>
                  <a:pt x="0" y="1040126"/>
                </a:lnTo>
                <a:lnTo>
                  <a:pt x="1596" y="1048079"/>
                </a:lnTo>
                <a:lnTo>
                  <a:pt x="5955" y="1054558"/>
                </a:lnTo>
                <a:lnTo>
                  <a:pt x="12434" y="1058919"/>
                </a:lnTo>
                <a:lnTo>
                  <a:pt x="20389" y="1060515"/>
                </a:lnTo>
                <a:lnTo>
                  <a:pt x="45890" y="1060515"/>
                </a:lnTo>
                <a:lnTo>
                  <a:pt x="53843" y="1058919"/>
                </a:lnTo>
                <a:lnTo>
                  <a:pt x="60321" y="1054558"/>
                </a:lnTo>
                <a:lnTo>
                  <a:pt x="64680" y="1048079"/>
                </a:lnTo>
                <a:lnTo>
                  <a:pt x="66276" y="1040126"/>
                </a:lnTo>
                <a:lnTo>
                  <a:pt x="66276" y="20389"/>
                </a:lnTo>
                <a:lnTo>
                  <a:pt x="64680" y="12434"/>
                </a:lnTo>
                <a:lnTo>
                  <a:pt x="60321" y="5955"/>
                </a:lnTo>
                <a:lnTo>
                  <a:pt x="53843" y="1596"/>
                </a:lnTo>
                <a:lnTo>
                  <a:pt x="45890" y="0"/>
                </a:lnTo>
                <a:close/>
              </a:path>
            </a:pathLst>
          </a:custGeom>
          <a:solidFill>
            <a:srgbClr val="D8EDF6"/>
          </a:solidFill>
        </p:spPr>
        <p:txBody>
          <a:bodyPr wrap="square" lIns="0" tIns="0" rIns="0" bIns="0" rtlCol="0"/>
          <a:lstStyle/>
          <a:p>
            <a:endParaRPr/>
          </a:p>
        </p:txBody>
      </p:sp>
      <p:sp>
        <p:nvSpPr>
          <p:cNvPr id="10" name="object 10"/>
          <p:cNvSpPr/>
          <p:nvPr/>
        </p:nvSpPr>
        <p:spPr>
          <a:xfrm>
            <a:off x="2137947" y="759068"/>
            <a:ext cx="66675" cy="1069975"/>
          </a:xfrm>
          <a:custGeom>
            <a:avLst/>
            <a:gdLst/>
            <a:ahLst/>
            <a:cxnLst/>
            <a:rect l="l" t="t" r="r" b="b"/>
            <a:pathLst>
              <a:path w="66675" h="1069975">
                <a:moveTo>
                  <a:pt x="45715" y="0"/>
                </a:moveTo>
                <a:lnTo>
                  <a:pt x="20579" y="0"/>
                </a:lnTo>
                <a:lnTo>
                  <a:pt x="12552" y="1611"/>
                </a:lnTo>
                <a:lnTo>
                  <a:pt x="6013" y="6011"/>
                </a:lnTo>
                <a:lnTo>
                  <a:pt x="1611" y="12546"/>
                </a:lnTo>
                <a:lnTo>
                  <a:pt x="0" y="20564"/>
                </a:lnTo>
                <a:lnTo>
                  <a:pt x="0" y="1048995"/>
                </a:lnTo>
                <a:lnTo>
                  <a:pt x="1611" y="1057014"/>
                </a:lnTo>
                <a:lnTo>
                  <a:pt x="6013" y="1063549"/>
                </a:lnTo>
                <a:lnTo>
                  <a:pt x="12552" y="1067949"/>
                </a:lnTo>
                <a:lnTo>
                  <a:pt x="20579" y="1069560"/>
                </a:lnTo>
                <a:lnTo>
                  <a:pt x="45715" y="1069560"/>
                </a:lnTo>
                <a:lnTo>
                  <a:pt x="53741" y="1067949"/>
                </a:lnTo>
                <a:lnTo>
                  <a:pt x="60280" y="1063549"/>
                </a:lnTo>
                <a:lnTo>
                  <a:pt x="64680" y="1057014"/>
                </a:lnTo>
                <a:lnTo>
                  <a:pt x="66291" y="1048995"/>
                </a:lnTo>
                <a:lnTo>
                  <a:pt x="66291" y="20564"/>
                </a:lnTo>
                <a:lnTo>
                  <a:pt x="64680" y="12546"/>
                </a:lnTo>
                <a:lnTo>
                  <a:pt x="60280" y="6011"/>
                </a:lnTo>
                <a:lnTo>
                  <a:pt x="53741" y="1611"/>
                </a:lnTo>
                <a:lnTo>
                  <a:pt x="45715" y="0"/>
                </a:lnTo>
                <a:close/>
              </a:path>
            </a:pathLst>
          </a:custGeom>
          <a:solidFill>
            <a:srgbClr val="D8EDF6"/>
          </a:solidFill>
        </p:spPr>
        <p:txBody>
          <a:bodyPr wrap="square" lIns="0" tIns="0" rIns="0" bIns="0" rtlCol="0"/>
          <a:lstStyle/>
          <a:p>
            <a:endParaRPr/>
          </a:p>
        </p:txBody>
      </p:sp>
      <p:sp>
        <p:nvSpPr>
          <p:cNvPr id="11" name="object 11"/>
          <p:cNvSpPr txBox="1"/>
          <p:nvPr/>
        </p:nvSpPr>
        <p:spPr>
          <a:xfrm>
            <a:off x="482275" y="1354774"/>
            <a:ext cx="620395" cy="100027"/>
          </a:xfrm>
          <a:prstGeom prst="rect">
            <a:avLst/>
          </a:prstGeom>
        </p:spPr>
        <p:txBody>
          <a:bodyPr vert="horz" wrap="square" lIns="0" tIns="0" rIns="0" bIns="0" rtlCol="0">
            <a:spAutoFit/>
          </a:bodyPr>
          <a:lstStyle/>
          <a:p>
            <a:pPr marL="12700">
              <a:lnSpc>
                <a:spcPct val="100000"/>
              </a:lnSpc>
            </a:pPr>
            <a:r>
              <a:rPr sz="650" spc="30" dirty="0">
                <a:latin typeface="Euphemia UCAS"/>
                <a:cs typeface="Euphemia UCAS"/>
              </a:rPr>
              <a:t>Reference</a:t>
            </a:r>
            <a:r>
              <a:rPr sz="650" spc="-55" dirty="0">
                <a:latin typeface="Euphemia UCAS"/>
                <a:cs typeface="Euphemia UCAS"/>
              </a:rPr>
              <a:t> </a:t>
            </a:r>
            <a:r>
              <a:rPr sz="650" spc="30" dirty="0">
                <a:latin typeface="Euphemia UCAS"/>
                <a:cs typeface="Euphemia UCAS"/>
              </a:rPr>
              <a:t>seq</a:t>
            </a:r>
            <a:endParaRPr sz="650">
              <a:latin typeface="Euphemia UCAS"/>
              <a:cs typeface="Euphemia UCAS"/>
            </a:endParaRPr>
          </a:p>
        </p:txBody>
      </p:sp>
      <p:sp>
        <p:nvSpPr>
          <p:cNvPr id="12" name="object 12"/>
          <p:cNvSpPr txBox="1"/>
          <p:nvPr/>
        </p:nvSpPr>
        <p:spPr>
          <a:xfrm>
            <a:off x="1378805" y="739775"/>
            <a:ext cx="3182392" cy="736099"/>
          </a:xfrm>
          <a:prstGeom prst="rect">
            <a:avLst/>
          </a:prstGeom>
        </p:spPr>
        <p:txBody>
          <a:bodyPr vert="horz" wrap="square" lIns="0" tIns="0" rIns="0" bIns="0" rtlCol="0">
            <a:spAutoFit/>
          </a:bodyPr>
          <a:lstStyle/>
          <a:p>
            <a:pPr marL="12700">
              <a:lnSpc>
                <a:spcPts val="610"/>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br>
              <a:rPr lang="es-ES_tradnl" sz="550" dirty="0">
                <a:latin typeface="Courier"/>
                <a:cs typeface="Courier"/>
              </a:rPr>
            </a:br>
            <a:r>
              <a:rPr lang="es-ES_tradnl" sz="550"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br>
              <a:rPr lang="es-ES_tradnl" sz="550" dirty="0">
                <a:latin typeface="Courier"/>
                <a:cs typeface="Courier"/>
              </a:rPr>
            </a:br>
            <a:r>
              <a:rPr lang="es-ES_tradnl" sz="550" dirty="0">
                <a:latin typeface="Courier"/>
                <a:cs typeface="Courier"/>
              </a:rPr>
              <a:t>        </a:t>
            </a:r>
            <a:r>
              <a:rPr sz="550" dirty="0">
                <a:latin typeface="Courier"/>
                <a:cs typeface="Courier"/>
              </a:rPr>
              <a:t>T T </a:t>
            </a:r>
            <a:r>
              <a:rPr sz="550" spc="-90" dirty="0">
                <a:latin typeface="Courier"/>
                <a:cs typeface="Courier"/>
              </a:rPr>
              <a:t>G G </a:t>
            </a:r>
            <a:r>
              <a:rPr sz="550" spc="-60" dirty="0">
                <a:latin typeface="Courier"/>
                <a:cs typeface="Courier"/>
              </a:rPr>
              <a:t>C </a:t>
            </a:r>
            <a:r>
              <a:rPr sz="550" b="1" dirty="0">
                <a:solidFill>
                  <a:srgbClr val="D43F3A"/>
                </a:solidFill>
                <a:latin typeface="Courier"/>
                <a:cs typeface="Courier"/>
              </a:rPr>
              <a:t>T </a:t>
            </a:r>
            <a:r>
              <a:rPr sz="550" spc="-60" dirty="0">
                <a:latin typeface="Courier"/>
                <a:cs typeface="Courier"/>
              </a:rPr>
              <a:t>C C C </a:t>
            </a:r>
            <a:r>
              <a:rPr sz="550" dirty="0">
                <a:latin typeface="Courier"/>
                <a:cs typeface="Courier"/>
              </a:rPr>
              <a:t>T </a:t>
            </a:r>
            <a:r>
              <a:rPr sz="550" spc="-60" dirty="0">
                <a:latin typeface="Courier"/>
                <a:cs typeface="Courier"/>
              </a:rPr>
              <a:t>C C C C </a:t>
            </a:r>
            <a:r>
              <a:rPr sz="550" spc="-30" dirty="0">
                <a:latin typeface="Courier"/>
                <a:cs typeface="Courier"/>
              </a:rPr>
              <a:t>A </a:t>
            </a:r>
            <a:r>
              <a:rPr sz="550" dirty="0">
                <a:latin typeface="Courier"/>
                <a:cs typeface="Courier"/>
              </a:rPr>
              <a:t>T T </a:t>
            </a:r>
            <a:r>
              <a:rPr sz="550" spc="-60" dirty="0">
                <a:latin typeface="Courier"/>
                <a:cs typeface="Courier"/>
              </a:rPr>
              <a:t>C </a:t>
            </a:r>
            <a:r>
              <a:rPr sz="550" b="1" spc="-60" dirty="0">
                <a:solidFill>
                  <a:srgbClr val="D43F3A"/>
                </a:solidFill>
                <a:latin typeface="Courier"/>
                <a:cs typeface="Courier"/>
              </a:rPr>
              <a:t>C </a:t>
            </a:r>
            <a:r>
              <a:rPr sz="550" spc="-30" dirty="0">
                <a:latin typeface="Courier"/>
                <a:cs typeface="Courier"/>
              </a:rPr>
              <a:t>A </a:t>
            </a:r>
            <a:r>
              <a:rPr sz="550" spc="-90" dirty="0">
                <a:latin typeface="Courier"/>
                <a:cs typeface="Courier"/>
              </a:rPr>
              <a:t>G G </a:t>
            </a:r>
            <a:r>
              <a:rPr sz="550" dirty="0">
                <a:latin typeface="Courier"/>
                <a:cs typeface="Courier"/>
              </a:rPr>
              <a:t>T </a:t>
            </a:r>
            <a:r>
              <a:rPr sz="550" spc="-60" dirty="0">
                <a:latin typeface="Courier"/>
                <a:cs typeface="Courier"/>
              </a:rPr>
              <a:t>C </a:t>
            </a:r>
            <a:r>
              <a:rPr sz="550" dirty="0">
                <a:latin typeface="Courier"/>
                <a:cs typeface="Courier"/>
              </a:rPr>
              <a:t>T T  </a:t>
            </a:r>
            <a:br>
              <a:rPr lang="es-ES_tradnl" sz="550" dirty="0">
                <a:latin typeface="Courier"/>
                <a:cs typeface="Courier"/>
              </a:rPr>
            </a:br>
            <a:r>
              <a:rPr lang="es-ES_tradnl" sz="550"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727075" marR="5080" indent="-165100">
              <a:lnSpc>
                <a:spcPts val="560"/>
              </a:lnSpc>
            </a:pPr>
            <a:r>
              <a:rPr lang="es-ES_tradnl" sz="550" spc="-60"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  </a:t>
            </a:r>
            <a:br>
              <a:rPr lang="es-ES_tradnl" sz="550" spc="-60" dirty="0">
                <a:latin typeface="Courier"/>
                <a:cs typeface="Courier"/>
              </a:rPr>
            </a:br>
            <a:r>
              <a:rPr lang="es-ES_tradnl" sz="550" spc="-60"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a:lnSpc>
                <a:spcPct val="100000"/>
              </a:lnSpc>
              <a:spcBef>
                <a:spcPts val="5"/>
              </a:spcBef>
            </a:pPr>
            <a:endParaRPr sz="400" dirty="0">
              <a:latin typeface="Courier"/>
              <a:cs typeface="Courier"/>
            </a:endParaRPr>
          </a:p>
          <a:p>
            <a:pPr marL="12700">
              <a:lnSpc>
                <a:spcPct val="100000"/>
              </a:lnSpc>
            </a:pP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endParaRPr sz="550" dirty="0">
              <a:latin typeface="Courier"/>
              <a:cs typeface="Courier"/>
            </a:endParaRPr>
          </a:p>
        </p:txBody>
      </p:sp>
      <p:sp>
        <p:nvSpPr>
          <p:cNvPr id="13" name="object 13"/>
          <p:cNvSpPr txBox="1"/>
          <p:nvPr/>
        </p:nvSpPr>
        <p:spPr>
          <a:xfrm>
            <a:off x="1125159" y="1529576"/>
            <a:ext cx="2932491" cy="276999"/>
          </a:xfrm>
          <a:prstGeom prst="rect">
            <a:avLst/>
          </a:prstGeom>
        </p:spPr>
        <p:txBody>
          <a:bodyPr vert="horz" wrap="square" lIns="0" tIns="0" rIns="0" bIns="0" rtlCol="0">
            <a:spAutoFit/>
          </a:bodyPr>
          <a:lstStyle/>
          <a:p>
            <a:pPr algn="ctr">
              <a:lnSpc>
                <a:spcPts val="610"/>
              </a:lnSpc>
            </a:pPr>
            <a:r>
              <a:rPr sz="550" spc="-60" dirty="0">
                <a:latin typeface="Courier"/>
                <a:cs typeface="Courier"/>
              </a:rPr>
              <a:t>R </a:t>
            </a:r>
            <a:r>
              <a:rPr sz="550" spc="185" dirty="0">
                <a:latin typeface="Courier"/>
                <a:cs typeface="Courier"/>
              </a:rPr>
              <a:t>:</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2</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2</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3</a:t>
            </a:r>
            <a:endParaRPr sz="550" dirty="0">
              <a:latin typeface="Courier"/>
              <a:cs typeface="Courier"/>
            </a:endParaRPr>
          </a:p>
          <a:p>
            <a:pPr algn="ctr">
              <a:lnSpc>
                <a:spcPts val="610"/>
              </a:lnSpc>
            </a:pPr>
            <a:r>
              <a:rPr sz="550" spc="-30" dirty="0">
                <a:latin typeface="Courier"/>
                <a:cs typeface="Courier"/>
              </a:rPr>
              <a:t>A</a:t>
            </a:r>
            <a:r>
              <a:rPr sz="550" spc="-60" dirty="0">
                <a:latin typeface="Courier"/>
                <a:cs typeface="Courier"/>
              </a:rPr>
              <a:t> </a:t>
            </a:r>
            <a:r>
              <a:rPr sz="550" spc="185" dirty="0">
                <a:latin typeface="Courier"/>
                <a:cs typeface="Courier"/>
              </a:rPr>
              <a:t>:</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a:p>
            <a:pPr marL="111760" algn="ctr">
              <a:lnSpc>
                <a:spcPct val="100000"/>
              </a:lnSpc>
              <a:spcBef>
                <a:spcPts val="280"/>
              </a:spcBef>
            </a:pPr>
            <a:r>
              <a:rPr lang="es-ES_tradnl" sz="550" spc="3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p:txBody>
      </p:sp>
      <p:sp>
        <p:nvSpPr>
          <p:cNvPr id="14" name="object 14"/>
          <p:cNvSpPr txBox="1"/>
          <p:nvPr/>
        </p:nvSpPr>
        <p:spPr>
          <a:xfrm>
            <a:off x="482275" y="1525459"/>
            <a:ext cx="746760" cy="292663"/>
          </a:xfrm>
          <a:prstGeom prst="rect">
            <a:avLst/>
          </a:prstGeom>
        </p:spPr>
        <p:txBody>
          <a:bodyPr vert="horz" wrap="square" lIns="0" tIns="0" rIns="0" bIns="0" rtlCol="0">
            <a:spAutoFit/>
          </a:bodyPr>
          <a:lstStyle/>
          <a:p>
            <a:pPr marL="12700" marR="5080" indent="5715">
              <a:lnSpc>
                <a:spcPct val="150500"/>
              </a:lnSpc>
            </a:pPr>
            <a:r>
              <a:rPr sz="650" spc="30" dirty="0">
                <a:latin typeface="Euphemia UCAS"/>
                <a:cs typeface="Euphemia UCAS"/>
              </a:rPr>
              <a:t>Allelic </a:t>
            </a:r>
            <a:r>
              <a:rPr sz="650" spc="40" dirty="0">
                <a:latin typeface="Euphemia UCAS"/>
                <a:cs typeface="Euphemia UCAS"/>
              </a:rPr>
              <a:t>counts  </a:t>
            </a:r>
            <a:r>
              <a:rPr sz="650" spc="30" dirty="0">
                <a:latin typeface="Euphemia UCAS"/>
                <a:cs typeface="Euphemia UCAS"/>
              </a:rPr>
              <a:t>Predicted</a:t>
            </a:r>
            <a:r>
              <a:rPr sz="650" spc="-25" dirty="0">
                <a:latin typeface="Euphemia UCAS"/>
                <a:cs typeface="Euphemia UCAS"/>
              </a:rPr>
              <a:t> </a:t>
            </a:r>
            <a:r>
              <a:rPr sz="650" spc="35" dirty="0">
                <a:latin typeface="Euphemia UCAS"/>
                <a:cs typeface="Euphemia UCAS"/>
              </a:rPr>
              <a:t>dosage</a:t>
            </a:r>
            <a:endParaRPr sz="650" dirty="0">
              <a:latin typeface="Euphemia UCAS"/>
              <a:cs typeface="Euphemia UCAS"/>
            </a:endParaRPr>
          </a:p>
        </p:txBody>
      </p:sp>
      <p:graphicFrame>
        <p:nvGraphicFramePr>
          <p:cNvPr id="15" name="object 15"/>
          <p:cNvGraphicFramePr>
            <a:graphicFrameLocks noGrp="1"/>
          </p:cNvGraphicFramePr>
          <p:nvPr>
            <p:extLst>
              <p:ext uri="{D42A27DB-BD31-4B8C-83A1-F6EECF244321}">
                <p14:modId xmlns:p14="http://schemas.microsoft.com/office/powerpoint/2010/main" val="3053127725"/>
              </p:ext>
            </p:extLst>
          </p:nvPr>
        </p:nvGraphicFramePr>
        <p:xfrm>
          <a:off x="2457450" y="2035175"/>
          <a:ext cx="1816365" cy="575978"/>
        </p:xfrm>
        <a:graphic>
          <a:graphicData uri="http://schemas.openxmlformats.org/drawingml/2006/table">
            <a:tbl>
              <a:tblPr firstRow="1" bandRow="1">
                <a:tableStyleId>{2D5ABB26-0587-4C30-8999-92F81FD0307C}</a:tableStyleId>
              </a:tblPr>
              <a:tblGrid>
                <a:gridCol w="520785">
                  <a:extLst>
                    <a:ext uri="{9D8B030D-6E8A-4147-A177-3AD203B41FA5}">
                      <a16:colId xmlns:a16="http://schemas.microsoft.com/office/drawing/2014/main" val="20000"/>
                    </a:ext>
                  </a:extLst>
                </a:gridCol>
                <a:gridCol w="215226">
                  <a:extLst>
                    <a:ext uri="{9D8B030D-6E8A-4147-A177-3AD203B41FA5}">
                      <a16:colId xmlns:a16="http://schemas.microsoft.com/office/drawing/2014/main" val="20001"/>
                    </a:ext>
                  </a:extLst>
                </a:gridCol>
                <a:gridCol w="88908">
                  <a:extLst>
                    <a:ext uri="{9D8B030D-6E8A-4147-A177-3AD203B41FA5}">
                      <a16:colId xmlns:a16="http://schemas.microsoft.com/office/drawing/2014/main" val="20002"/>
                    </a:ext>
                  </a:extLst>
                </a:gridCol>
                <a:gridCol w="516989">
                  <a:extLst>
                    <a:ext uri="{9D8B030D-6E8A-4147-A177-3AD203B41FA5}">
                      <a16:colId xmlns:a16="http://schemas.microsoft.com/office/drawing/2014/main" val="20003"/>
                    </a:ext>
                  </a:extLst>
                </a:gridCol>
                <a:gridCol w="474457">
                  <a:extLst>
                    <a:ext uri="{9D8B030D-6E8A-4147-A177-3AD203B41FA5}">
                      <a16:colId xmlns:a16="http://schemas.microsoft.com/office/drawing/2014/main" val="20004"/>
                    </a:ext>
                  </a:extLst>
                </a:gridCol>
              </a:tblGrid>
              <a:tr h="148355">
                <a:tc>
                  <a:txBody>
                    <a:bodyPr/>
                    <a:lstStyle/>
                    <a:p>
                      <a:pPr marR="90170" algn="ctr">
                        <a:lnSpc>
                          <a:spcPct val="100000"/>
                        </a:lnSpc>
                        <a:spcBef>
                          <a:spcPts val="190"/>
                        </a:spcBef>
                      </a:pPr>
                      <a:r>
                        <a:rPr sz="700" spc="20" dirty="0">
                          <a:latin typeface="Euphemia UCAS"/>
                          <a:cs typeface="Euphemia UCAS"/>
                        </a:rPr>
                        <a:t>alt</a:t>
                      </a:r>
                      <a:r>
                        <a:rPr sz="700" spc="-50" dirty="0">
                          <a:latin typeface="Euphemia UCAS"/>
                          <a:cs typeface="Euphemia UCAS"/>
                        </a:rPr>
                        <a:t> </a:t>
                      </a:r>
                      <a:r>
                        <a:rPr sz="700" spc="10" dirty="0">
                          <a:latin typeface="Euphemia UCAS"/>
                          <a:cs typeface="Euphemia UCAS"/>
                        </a:rPr>
                        <a:t>AF</a:t>
                      </a:r>
                      <a:endParaRPr sz="700" dirty="0">
                        <a:latin typeface="Euphemia UCAS"/>
                        <a:cs typeface="Euphemia UCAS"/>
                      </a:endParaRPr>
                    </a:p>
                  </a:txBody>
                  <a:tcPr marL="0" marR="0" marT="0" marB="0">
                    <a:lnL w="5054">
                      <a:solidFill>
                        <a:srgbClr val="000000"/>
                      </a:solidFill>
                      <a:prstDash val="solid"/>
                    </a:lnL>
                    <a:lnT w="5054">
                      <a:solidFill>
                        <a:srgbClr val="000000"/>
                      </a:solidFill>
                      <a:prstDash val="solid"/>
                    </a:lnT>
                    <a:lnB w="5054">
                      <a:solidFill>
                        <a:srgbClr val="000000"/>
                      </a:solidFill>
                      <a:prstDash val="solid"/>
                    </a:lnB>
                    <a:solidFill>
                      <a:srgbClr val="CCCCCC"/>
                    </a:solidFill>
                  </a:tcPr>
                </a:tc>
                <a:tc>
                  <a:txBody>
                    <a:bodyPr/>
                    <a:lstStyle/>
                    <a:p>
                      <a:endParaRPr sz="700">
                        <a:latin typeface="Euphemia UCAS"/>
                        <a:cs typeface="Euphemia UCAS"/>
                      </a:endParaRPr>
                    </a:p>
                  </a:txBody>
                  <a:tcPr marL="0" marR="0" marT="0" marB="0">
                    <a:lnT w="5054">
                      <a:solidFill>
                        <a:srgbClr val="000000"/>
                      </a:solidFill>
                      <a:prstDash val="solid"/>
                    </a:lnT>
                    <a:lnB w="5054">
                      <a:solidFill>
                        <a:srgbClr val="000000"/>
                      </a:solidFill>
                      <a:prstDash val="solid"/>
                    </a:lnB>
                    <a:solidFill>
                      <a:srgbClr val="CCCCCC"/>
                    </a:solidFill>
                  </a:tcPr>
                </a:tc>
                <a:tc gridSpan="3">
                  <a:txBody>
                    <a:bodyPr/>
                    <a:lstStyle/>
                    <a:p>
                      <a:pPr marL="48895">
                        <a:lnSpc>
                          <a:spcPct val="100000"/>
                        </a:lnSpc>
                        <a:spcBef>
                          <a:spcPts val="190"/>
                        </a:spcBef>
                      </a:pPr>
                      <a:r>
                        <a:rPr sz="700" spc="-20" dirty="0">
                          <a:latin typeface="Euphemia UCAS"/>
                          <a:cs typeface="Euphemia UCAS"/>
                        </a:rPr>
                        <a:t>genotype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lnB w="5054">
                      <a:solidFill>
                        <a:srgbClr val="000000"/>
                      </a:solidFill>
                      <a:prstDash val="solid"/>
                    </a:lnB>
                    <a:solidFill>
                      <a:srgbClr val="CCCCCC"/>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41984">
                <a:tc>
                  <a:txBody>
                    <a:bodyPr/>
                    <a:lstStyle/>
                    <a:p>
                      <a:pPr marR="61594" algn="ctr">
                        <a:lnSpc>
                          <a:spcPct val="100000"/>
                        </a:lnSpc>
                        <a:spcBef>
                          <a:spcPts val="190"/>
                        </a:spcBef>
                      </a:pPr>
                      <a:r>
                        <a:rPr sz="700" spc="25" dirty="0">
                          <a:latin typeface="Euphemia UCAS"/>
                          <a:cs typeface="Euphemia UCAS"/>
                        </a:rPr>
                        <a:t>[0</a:t>
                      </a:r>
                      <a:r>
                        <a:rPr sz="700" i="1" spc="25" dirty="0">
                          <a:latin typeface="Euphemia UCAS"/>
                          <a:cs typeface="Euphemia UCAS"/>
                        </a:rPr>
                        <a:t>,</a:t>
                      </a:r>
                      <a:r>
                        <a:rPr sz="700" i="1" spc="-140" dirty="0">
                          <a:latin typeface="Euphemia UCAS"/>
                          <a:cs typeface="Euphemia UCAS"/>
                        </a:rPr>
                        <a:t> </a:t>
                      </a:r>
                      <a:r>
                        <a:rPr sz="700" spc="30" dirty="0">
                          <a:latin typeface="Euphemia UCAS"/>
                          <a:cs typeface="Euphemia UCAS"/>
                        </a:rPr>
                        <a:t>0</a:t>
                      </a:r>
                      <a:r>
                        <a:rPr sz="700" i="1" spc="30" dirty="0">
                          <a:latin typeface="Euphemia UCAS"/>
                          <a:cs typeface="Euphemia UCAS"/>
                        </a:rPr>
                        <a:t>.</a:t>
                      </a:r>
                      <a:r>
                        <a:rPr sz="700" spc="30" dirty="0">
                          <a:latin typeface="Euphemia UCAS"/>
                          <a:cs typeface="Euphemia UCAS"/>
                        </a:rPr>
                        <a:t>2)</a:t>
                      </a:r>
                      <a:endParaRPr sz="700">
                        <a:latin typeface="Euphemia UCAS"/>
                        <a:cs typeface="Euphemia UCAS"/>
                      </a:endParaRPr>
                    </a:p>
                  </a:txBody>
                  <a:tcPr marL="0" marR="0" marT="0" marB="0">
                    <a:lnL w="5054">
                      <a:solidFill>
                        <a:srgbClr val="000000"/>
                      </a:solidFill>
                      <a:prstDash val="solid"/>
                    </a:lnL>
                    <a:lnT w="5054">
                      <a:solidFill>
                        <a:srgbClr val="000000"/>
                      </a:solidFill>
                      <a:prstDash val="solid"/>
                    </a:lnT>
                  </a:tcPr>
                </a:tc>
                <a:tc>
                  <a:txBody>
                    <a:bodyPr/>
                    <a:lstStyle/>
                    <a:p>
                      <a:pPr marR="9525" algn="r">
                        <a:lnSpc>
                          <a:spcPct val="100000"/>
                        </a:lnSpc>
                        <a:spcBef>
                          <a:spcPts val="190"/>
                        </a:spcBef>
                      </a:pPr>
                      <a:r>
                        <a:rPr sz="700" spc="-5" dirty="0">
                          <a:latin typeface="Euphemia UCAS"/>
                          <a:cs typeface="Euphemia UCAS"/>
                        </a:rPr>
                        <a:t>RR</a:t>
                      </a:r>
                      <a:endParaRPr sz="700">
                        <a:latin typeface="Euphemia UCAS"/>
                        <a:cs typeface="Euphemia UCAS"/>
                      </a:endParaRPr>
                    </a:p>
                  </a:txBody>
                  <a:tcPr marL="0" marR="0" marT="0" marB="0">
                    <a:lnT w="5054">
                      <a:solidFill>
                        <a:srgbClr val="000000"/>
                      </a:solidFill>
                      <a:prstDash val="solid"/>
                    </a:lnT>
                  </a:tcPr>
                </a:tc>
                <a:tc>
                  <a:txBody>
                    <a:bodyPr/>
                    <a:lstStyle/>
                    <a:p>
                      <a:pPr marR="14604" algn="r">
                        <a:lnSpc>
                          <a:spcPct val="100000"/>
                        </a:lnSpc>
                        <a:spcBef>
                          <a:spcPts val="190"/>
                        </a:spcBef>
                      </a:pPr>
                      <a:r>
                        <a:rPr sz="700" dirty="0">
                          <a:latin typeface="Euphemia UCAS"/>
                          <a:cs typeface="Euphemia UCAS"/>
                        </a:rPr>
                        <a:t>..</a:t>
                      </a:r>
                      <a:endParaRPr sz="700">
                        <a:latin typeface="Euphemia UCAS"/>
                        <a:cs typeface="Euphemia UCAS"/>
                      </a:endParaRPr>
                    </a:p>
                  </a:txBody>
                  <a:tcPr marL="0" marR="0" marT="0" marB="0">
                    <a:lnT w="5054">
                      <a:solidFill>
                        <a:srgbClr val="000000"/>
                      </a:solidFill>
                      <a:prstDash val="solid"/>
                    </a:lnT>
                  </a:tcPr>
                </a:tc>
                <a:tc>
                  <a:txBody>
                    <a:bodyPr/>
                    <a:lstStyle/>
                    <a:p>
                      <a:pPr marL="1270" algn="ctr">
                        <a:lnSpc>
                          <a:spcPct val="100000"/>
                        </a:lnSpc>
                        <a:spcBef>
                          <a:spcPts val="190"/>
                        </a:spcBef>
                      </a:pPr>
                      <a:r>
                        <a:rPr sz="700" spc="-5" dirty="0">
                          <a:latin typeface="Euphemia UCAS"/>
                          <a:cs typeface="Euphemia UCAS"/>
                        </a:rPr>
                        <a:t>hom</a:t>
                      </a:r>
                      <a:r>
                        <a:rPr sz="700" dirty="0">
                          <a:latin typeface="Euphemia UCAS"/>
                          <a:cs typeface="Euphemia UCAS"/>
                        </a:rPr>
                        <a:t>ozygous</a:t>
                      </a:r>
                      <a:endParaRPr sz="700">
                        <a:latin typeface="Euphemia UCAS"/>
                        <a:cs typeface="Euphemia UCAS"/>
                      </a:endParaRPr>
                    </a:p>
                  </a:txBody>
                  <a:tcPr marL="0" marR="0" marT="0" marB="0">
                    <a:lnT w="5054">
                      <a:solidFill>
                        <a:srgbClr val="000000"/>
                      </a:solidFill>
                      <a:prstDash val="solid"/>
                    </a:lnT>
                  </a:tcPr>
                </a:tc>
                <a:tc>
                  <a:txBody>
                    <a:bodyPr/>
                    <a:lstStyle/>
                    <a:p>
                      <a:pPr marL="13335">
                        <a:lnSpc>
                          <a:spcPct val="100000"/>
                        </a:lnSpc>
                        <a:spcBef>
                          <a:spcPts val="190"/>
                        </a:spcBef>
                      </a:pPr>
                      <a:r>
                        <a:rPr sz="700" spc="-25" dirty="0">
                          <a:latin typeface="Euphemia UCAS"/>
                          <a:cs typeface="Euphemia UCAS"/>
                        </a:rPr>
                        <a:t>reference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tcPr>
                </a:tc>
                <a:extLst>
                  <a:ext uri="{0D108BD9-81ED-4DB2-BD59-A6C34878D82A}">
                    <a16:rowId xmlns:a16="http://schemas.microsoft.com/office/drawing/2014/main" val="10001"/>
                  </a:ext>
                </a:extLst>
              </a:tr>
              <a:tr h="101225">
                <a:tc>
                  <a:txBody>
                    <a:bodyPr/>
                    <a:lstStyle/>
                    <a:p>
                      <a:pPr algn="ctr">
                        <a:lnSpc>
                          <a:spcPts val="730"/>
                        </a:lnSpc>
                      </a:pPr>
                      <a:r>
                        <a:rPr sz="700" spc="25" dirty="0">
                          <a:latin typeface="Euphemia UCAS"/>
                          <a:cs typeface="Euphemia UCAS"/>
                        </a:rPr>
                        <a:t>[0</a:t>
                      </a:r>
                      <a:r>
                        <a:rPr sz="700" i="1" spc="25" dirty="0">
                          <a:latin typeface="Euphemia UCAS"/>
                          <a:cs typeface="Euphemia UCAS"/>
                        </a:rPr>
                        <a:t>.</a:t>
                      </a:r>
                      <a:r>
                        <a:rPr sz="700" spc="25" dirty="0">
                          <a:latin typeface="Euphemia UCAS"/>
                          <a:cs typeface="Euphemia UCAS"/>
                        </a:rPr>
                        <a:t>2</a:t>
                      </a:r>
                      <a:r>
                        <a:rPr sz="700" i="1" spc="25" dirty="0">
                          <a:latin typeface="Euphemia UCAS"/>
                          <a:cs typeface="Euphemia UCAS"/>
                        </a:rPr>
                        <a:t>,</a:t>
                      </a:r>
                      <a:r>
                        <a:rPr sz="700" i="1" spc="-150" dirty="0">
                          <a:latin typeface="Euphemia UCAS"/>
                          <a:cs typeface="Euphemia UCAS"/>
                        </a:rPr>
                        <a:t> </a:t>
                      </a:r>
                      <a:r>
                        <a:rPr sz="700" spc="20" dirty="0">
                          <a:latin typeface="Euphemia UCAS"/>
                          <a:cs typeface="Euphemia UCAS"/>
                        </a:rPr>
                        <a:t>0</a:t>
                      </a:r>
                      <a:r>
                        <a:rPr sz="700" i="1" spc="20" dirty="0">
                          <a:latin typeface="Euphemia UCAS"/>
                          <a:cs typeface="Euphemia UCAS"/>
                        </a:rPr>
                        <a:t>.</a:t>
                      </a:r>
                      <a:r>
                        <a:rPr sz="700" spc="20" dirty="0">
                          <a:latin typeface="Euphemia UCAS"/>
                          <a:cs typeface="Euphemia UCAS"/>
                        </a:rPr>
                        <a:t>8]</a:t>
                      </a:r>
                      <a:endParaRPr sz="700">
                        <a:latin typeface="Euphemia UCAS"/>
                        <a:cs typeface="Euphemia UCAS"/>
                      </a:endParaRPr>
                    </a:p>
                  </a:txBody>
                  <a:tcPr marL="0" marR="0" marT="0" marB="0">
                    <a:lnL w="5054">
                      <a:solidFill>
                        <a:srgbClr val="000000"/>
                      </a:solidFill>
                      <a:prstDash val="solid"/>
                    </a:lnL>
                  </a:tcPr>
                </a:tc>
                <a:tc>
                  <a:txBody>
                    <a:bodyPr/>
                    <a:lstStyle/>
                    <a:p>
                      <a:pPr marR="7620" algn="r">
                        <a:lnSpc>
                          <a:spcPts val="730"/>
                        </a:lnSpc>
                      </a:pPr>
                      <a:r>
                        <a:rPr sz="700" spc="-5" dirty="0">
                          <a:latin typeface="Euphemia UCAS"/>
                          <a:cs typeface="Euphemia UCAS"/>
                        </a:rPr>
                        <a:t>RA</a:t>
                      </a:r>
                      <a:endParaRPr sz="700">
                        <a:latin typeface="Euphemia UCAS"/>
                        <a:cs typeface="Euphemia UCAS"/>
                      </a:endParaRPr>
                    </a:p>
                  </a:txBody>
                  <a:tcPr marL="0" marR="0" marT="0" marB="0"/>
                </a:tc>
                <a:tc>
                  <a:txBody>
                    <a:bodyPr/>
                    <a:lstStyle/>
                    <a:p>
                      <a:pPr marR="12700" algn="r">
                        <a:lnSpc>
                          <a:spcPts val="730"/>
                        </a:lnSpc>
                      </a:pPr>
                      <a:r>
                        <a:rPr sz="700" dirty="0">
                          <a:latin typeface="Euphemia UCAS"/>
                          <a:cs typeface="Euphemia UCAS"/>
                        </a:rPr>
                        <a:t>..</a:t>
                      </a:r>
                      <a:endParaRPr sz="700">
                        <a:latin typeface="Euphemia UCAS"/>
                        <a:cs typeface="Euphemia UCAS"/>
                      </a:endParaRPr>
                    </a:p>
                  </a:txBody>
                  <a:tcPr marL="0" marR="0" marT="0" marB="0"/>
                </a:tc>
                <a:tc>
                  <a:txBody>
                    <a:bodyPr/>
                    <a:lstStyle/>
                    <a:p>
                      <a:pPr algn="ctr">
                        <a:lnSpc>
                          <a:spcPts val="730"/>
                        </a:lnSpc>
                      </a:pPr>
                      <a:r>
                        <a:rPr sz="700" spc="-30" dirty="0">
                          <a:latin typeface="Euphemia UCAS"/>
                          <a:cs typeface="Euphemia UCAS"/>
                        </a:rPr>
                        <a:t>herezogyous</a:t>
                      </a:r>
                      <a:endParaRPr sz="700">
                        <a:latin typeface="Euphemia UCAS"/>
                        <a:cs typeface="Euphemia UCAS"/>
                      </a:endParaRPr>
                    </a:p>
                  </a:txBody>
                  <a:tcPr marL="0" marR="0" marT="0" marB="0"/>
                </a:tc>
                <a:tc>
                  <a:txBody>
                    <a:bodyPr/>
                    <a:lstStyle/>
                    <a:p>
                      <a:endParaRPr sz="700">
                        <a:latin typeface="Euphemia UCAS"/>
                        <a:cs typeface="Euphemia UCAS"/>
                      </a:endParaRPr>
                    </a:p>
                  </a:txBody>
                  <a:tcPr marL="0" marR="0" marT="0" marB="0">
                    <a:lnR w="5054">
                      <a:solidFill>
                        <a:srgbClr val="000000"/>
                      </a:solidFill>
                      <a:prstDash val="solid"/>
                    </a:lnR>
                  </a:tcPr>
                </a:tc>
                <a:extLst>
                  <a:ext uri="{0D108BD9-81ED-4DB2-BD59-A6C34878D82A}">
                    <a16:rowId xmlns:a16="http://schemas.microsoft.com/office/drawing/2014/main" val="10002"/>
                  </a:ext>
                </a:extLst>
              </a:tr>
              <a:tr h="107583">
                <a:tc>
                  <a:txBody>
                    <a:bodyPr/>
                    <a:lstStyle/>
                    <a:p>
                      <a:pPr marR="61594" algn="ctr">
                        <a:lnSpc>
                          <a:spcPts val="730"/>
                        </a:lnSpc>
                      </a:pPr>
                      <a:r>
                        <a:rPr sz="700" dirty="0">
                          <a:latin typeface="Euphemia UCAS"/>
                          <a:cs typeface="Euphemia UCAS"/>
                        </a:rPr>
                        <a:t>(0</a:t>
                      </a:r>
                      <a:r>
                        <a:rPr sz="700" i="1" dirty="0">
                          <a:latin typeface="Euphemia UCAS"/>
                          <a:cs typeface="Euphemia UCAS"/>
                        </a:rPr>
                        <a:t>.</a:t>
                      </a:r>
                      <a:r>
                        <a:rPr sz="700" dirty="0">
                          <a:latin typeface="Euphemia UCAS"/>
                          <a:cs typeface="Euphemia UCAS"/>
                        </a:rPr>
                        <a:t>8</a:t>
                      </a:r>
                      <a:r>
                        <a:rPr sz="700" i="1" dirty="0">
                          <a:latin typeface="Euphemia UCAS"/>
                          <a:cs typeface="Euphemia UCAS"/>
                        </a:rPr>
                        <a:t>,</a:t>
                      </a:r>
                      <a:r>
                        <a:rPr sz="700" i="1" spc="-60" dirty="0">
                          <a:latin typeface="Euphemia UCAS"/>
                          <a:cs typeface="Euphemia UCAS"/>
                        </a:rPr>
                        <a:t> </a:t>
                      </a:r>
                      <a:r>
                        <a:rPr sz="700" dirty="0">
                          <a:latin typeface="Euphemia UCAS"/>
                          <a:cs typeface="Euphemia UCAS"/>
                        </a:rPr>
                        <a:t>1]</a:t>
                      </a:r>
                      <a:endParaRPr sz="700">
                        <a:latin typeface="Euphemia UCAS"/>
                        <a:cs typeface="Euphemia UCAS"/>
                      </a:endParaRPr>
                    </a:p>
                  </a:txBody>
                  <a:tcPr marL="0" marR="0" marT="0" marB="0">
                    <a:lnL w="5054">
                      <a:solidFill>
                        <a:srgbClr val="000000"/>
                      </a:solidFill>
                      <a:prstDash val="solid"/>
                    </a:lnL>
                    <a:lnB w="5054">
                      <a:solidFill>
                        <a:srgbClr val="000000"/>
                      </a:solidFill>
                      <a:prstDash val="solid"/>
                    </a:lnB>
                  </a:tcPr>
                </a:tc>
                <a:tc>
                  <a:txBody>
                    <a:bodyPr/>
                    <a:lstStyle/>
                    <a:p>
                      <a:pPr marR="5715" algn="r">
                        <a:lnSpc>
                          <a:spcPts val="730"/>
                        </a:lnSpc>
                      </a:pPr>
                      <a:r>
                        <a:rPr sz="700" dirty="0">
                          <a:latin typeface="Euphemia UCAS"/>
                          <a:cs typeface="Euphemia UCAS"/>
                        </a:rPr>
                        <a:t>AA</a:t>
                      </a:r>
                      <a:endParaRPr sz="700">
                        <a:latin typeface="Euphemia UCAS"/>
                        <a:cs typeface="Euphemia UCAS"/>
                      </a:endParaRPr>
                    </a:p>
                  </a:txBody>
                  <a:tcPr marL="0" marR="0" marT="0" marB="0">
                    <a:lnB w="5054">
                      <a:solidFill>
                        <a:srgbClr val="000000"/>
                      </a:solidFill>
                      <a:prstDash val="solid"/>
                    </a:lnB>
                  </a:tcPr>
                </a:tc>
                <a:tc>
                  <a:txBody>
                    <a:bodyPr/>
                    <a:lstStyle/>
                    <a:p>
                      <a:pPr marR="11430" algn="r">
                        <a:lnSpc>
                          <a:spcPts val="730"/>
                        </a:lnSpc>
                      </a:pPr>
                      <a:r>
                        <a:rPr sz="700" dirty="0">
                          <a:latin typeface="Euphemia UCAS"/>
                          <a:cs typeface="Euphemia UCAS"/>
                        </a:rPr>
                        <a:t>..</a:t>
                      </a:r>
                    </a:p>
                  </a:txBody>
                  <a:tcPr marL="0" marR="0" marT="0" marB="0">
                    <a:lnB w="5054">
                      <a:solidFill>
                        <a:srgbClr val="000000"/>
                      </a:solidFill>
                      <a:prstDash val="solid"/>
                    </a:lnB>
                  </a:tcPr>
                </a:tc>
                <a:tc>
                  <a:txBody>
                    <a:bodyPr/>
                    <a:lstStyle/>
                    <a:p>
                      <a:pPr marL="8255" algn="ctr">
                        <a:lnSpc>
                          <a:spcPts val="730"/>
                        </a:lnSpc>
                      </a:pPr>
                      <a:r>
                        <a:rPr sz="700" spc="-30" dirty="0">
                          <a:latin typeface="Euphemia UCAS"/>
                          <a:cs typeface="Euphemia UCAS"/>
                        </a:rPr>
                        <a:t>homozygous</a:t>
                      </a:r>
                      <a:endParaRPr sz="700">
                        <a:latin typeface="Euphemia UCAS"/>
                        <a:cs typeface="Euphemia UCAS"/>
                      </a:endParaRPr>
                    </a:p>
                  </a:txBody>
                  <a:tcPr marL="0" marR="0" marT="0" marB="0">
                    <a:lnB w="5054">
                      <a:solidFill>
                        <a:srgbClr val="000000"/>
                      </a:solidFill>
                      <a:prstDash val="solid"/>
                    </a:lnB>
                  </a:tcPr>
                </a:tc>
                <a:tc>
                  <a:txBody>
                    <a:bodyPr/>
                    <a:lstStyle/>
                    <a:p>
                      <a:pPr marL="17145">
                        <a:lnSpc>
                          <a:spcPts val="730"/>
                        </a:lnSpc>
                      </a:pPr>
                      <a:r>
                        <a:rPr sz="700" spc="-5" dirty="0">
                          <a:latin typeface="Euphemia UCAS"/>
                          <a:cs typeface="Euphemia UCAS"/>
                        </a:rPr>
                        <a:t>variant</a:t>
                      </a:r>
                      <a:endParaRPr sz="700" dirty="0">
                        <a:latin typeface="Euphemia UCAS"/>
                        <a:cs typeface="Euphemia UCAS"/>
                      </a:endParaRPr>
                    </a:p>
                  </a:txBody>
                  <a:tcPr marL="0" marR="0" marT="0" marB="0">
                    <a:lnR w="5054">
                      <a:solidFill>
                        <a:srgbClr val="000000"/>
                      </a:solidFill>
                      <a:prstDash val="solid"/>
                    </a:lnR>
                    <a:lnB w="5054">
                      <a:solidFill>
                        <a:srgbClr val="000000"/>
                      </a:solidFill>
                      <a:prstDash val="solid"/>
                    </a:lnB>
                  </a:tcPr>
                </a:tc>
                <a:extLst>
                  <a:ext uri="{0D108BD9-81ED-4DB2-BD59-A6C34878D82A}">
                    <a16:rowId xmlns:a16="http://schemas.microsoft.com/office/drawing/2014/main" val="10003"/>
                  </a:ext>
                </a:extLst>
              </a:tr>
            </a:tbl>
          </a:graphicData>
        </a:graphic>
      </p:graphicFrame>
      <p:pic>
        <p:nvPicPr>
          <p:cNvPr id="17" name="Picture 16" descr="A picture containing diagram&#10;&#10;Description automatically generated">
            <a:extLst>
              <a:ext uri="{FF2B5EF4-FFF2-40B4-BE49-F238E27FC236}">
                <a16:creationId xmlns:a16="http://schemas.microsoft.com/office/drawing/2014/main" id="{A4210834-1B19-5941-8723-74B72B7D4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748"/>
            <a:ext cx="4606314" cy="3153600"/>
          </a:xfrm>
          <a:prstGeom prst="rect">
            <a:avLst/>
          </a:prstGeom>
        </p:spPr>
      </p:pic>
      <p:sp>
        <p:nvSpPr>
          <p:cNvPr id="18" name="Rectangle 17">
            <a:extLst>
              <a:ext uri="{FF2B5EF4-FFF2-40B4-BE49-F238E27FC236}">
                <a16:creationId xmlns:a16="http://schemas.microsoft.com/office/drawing/2014/main" id="{B37CCFF3-9B2A-6F4F-8375-411D49A01AEF}"/>
              </a:ext>
            </a:extLst>
          </p:cNvPr>
          <p:cNvSpPr/>
          <p:nvPr/>
        </p:nvSpPr>
        <p:spPr>
          <a:xfrm>
            <a:off x="3291822" y="2100121"/>
            <a:ext cx="539663" cy="8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6" name="TextBox 15">
            <a:extLst>
              <a:ext uri="{FF2B5EF4-FFF2-40B4-BE49-F238E27FC236}">
                <a16:creationId xmlns:a16="http://schemas.microsoft.com/office/drawing/2014/main" id="{E2218CCB-9D31-5345-B199-67BD5CD4F65E}"/>
              </a:ext>
            </a:extLst>
          </p:cNvPr>
          <p:cNvSpPr txBox="1"/>
          <p:nvPr/>
        </p:nvSpPr>
        <p:spPr>
          <a:xfrm>
            <a:off x="3231274" y="2042484"/>
            <a:ext cx="660758" cy="184666"/>
          </a:xfrm>
          <a:prstGeom prst="rect">
            <a:avLst/>
          </a:prstGeom>
          <a:noFill/>
        </p:spPr>
        <p:txBody>
          <a:bodyPr wrap="none" rtlCol="0">
            <a:spAutoFit/>
          </a:bodyPr>
          <a:lstStyle/>
          <a:p>
            <a:r>
              <a:rPr lang="en-MX" sz="600" dirty="0">
                <a:latin typeface="Euphemia UCAS" panose="020B0503040102020104" pitchFamily="34" charset="-79"/>
                <a:cs typeface="Euphemia UCAS" panose="020B0503040102020104" pitchFamily="34" charset="-79"/>
              </a:rPr>
              <a:t>heterozygous</a:t>
            </a: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10"/>
          <p:cNvSpPr/>
          <p:nvPr/>
        </p:nvSpPr>
        <p:spPr>
          <a:xfrm>
            <a:off x="1807200" y="739775"/>
            <a:ext cx="66675" cy="1069975"/>
          </a:xfrm>
          <a:custGeom>
            <a:avLst/>
            <a:gdLst/>
            <a:ahLst/>
            <a:cxnLst/>
            <a:rect l="l" t="t" r="r" b="b"/>
            <a:pathLst>
              <a:path w="66675" h="1069975">
                <a:moveTo>
                  <a:pt x="45715" y="0"/>
                </a:moveTo>
                <a:lnTo>
                  <a:pt x="20579" y="0"/>
                </a:lnTo>
                <a:lnTo>
                  <a:pt x="12552" y="1611"/>
                </a:lnTo>
                <a:lnTo>
                  <a:pt x="6013" y="6011"/>
                </a:lnTo>
                <a:lnTo>
                  <a:pt x="1611" y="12546"/>
                </a:lnTo>
                <a:lnTo>
                  <a:pt x="0" y="20564"/>
                </a:lnTo>
                <a:lnTo>
                  <a:pt x="0" y="1048995"/>
                </a:lnTo>
                <a:lnTo>
                  <a:pt x="1611" y="1057014"/>
                </a:lnTo>
                <a:lnTo>
                  <a:pt x="6013" y="1063549"/>
                </a:lnTo>
                <a:lnTo>
                  <a:pt x="12552" y="1067949"/>
                </a:lnTo>
                <a:lnTo>
                  <a:pt x="20579" y="1069560"/>
                </a:lnTo>
                <a:lnTo>
                  <a:pt x="45715" y="1069560"/>
                </a:lnTo>
                <a:lnTo>
                  <a:pt x="53741" y="1067949"/>
                </a:lnTo>
                <a:lnTo>
                  <a:pt x="60280" y="1063549"/>
                </a:lnTo>
                <a:lnTo>
                  <a:pt x="64680" y="1057014"/>
                </a:lnTo>
                <a:lnTo>
                  <a:pt x="66291" y="1048995"/>
                </a:lnTo>
                <a:lnTo>
                  <a:pt x="66291" y="20564"/>
                </a:lnTo>
                <a:lnTo>
                  <a:pt x="64680" y="12546"/>
                </a:lnTo>
                <a:lnTo>
                  <a:pt x="60280" y="6011"/>
                </a:lnTo>
                <a:lnTo>
                  <a:pt x="53741" y="1611"/>
                </a:lnTo>
                <a:lnTo>
                  <a:pt x="45715" y="0"/>
                </a:lnTo>
                <a:close/>
              </a:path>
            </a:pathLst>
          </a:custGeom>
          <a:solidFill>
            <a:srgbClr val="D8EDF6"/>
          </a:solidFill>
        </p:spPr>
        <p:txBody>
          <a:bodyPr wrap="square" lIns="0" tIns="0" rIns="0" bIns="0" rtlCol="0"/>
          <a:lstStyle/>
          <a:p>
            <a:endParaRPr/>
          </a:p>
        </p:txBody>
      </p:sp>
      <p:sp>
        <p:nvSpPr>
          <p:cNvPr id="10" name="object 10"/>
          <p:cNvSpPr/>
          <p:nvPr/>
        </p:nvSpPr>
        <p:spPr>
          <a:xfrm>
            <a:off x="1390650" y="815975"/>
            <a:ext cx="60325" cy="74930"/>
          </a:xfrm>
          <a:custGeom>
            <a:avLst/>
            <a:gdLst/>
            <a:ahLst/>
            <a:cxnLst/>
            <a:rect l="l" t="t" r="r" b="b"/>
            <a:pathLst>
              <a:path w="60325" h="74929">
                <a:moveTo>
                  <a:pt x="58969" y="0"/>
                </a:moveTo>
                <a:lnTo>
                  <a:pt x="1282" y="0"/>
                </a:lnTo>
                <a:lnTo>
                  <a:pt x="0" y="1282"/>
                </a:lnTo>
                <a:lnTo>
                  <a:pt x="0" y="73527"/>
                </a:lnTo>
                <a:lnTo>
                  <a:pt x="1282" y="74810"/>
                </a:lnTo>
                <a:lnTo>
                  <a:pt x="58969" y="74810"/>
                </a:lnTo>
                <a:lnTo>
                  <a:pt x="60247" y="73527"/>
                </a:lnTo>
                <a:lnTo>
                  <a:pt x="60247" y="1282"/>
                </a:lnTo>
                <a:lnTo>
                  <a:pt x="58969" y="0"/>
                </a:lnTo>
                <a:close/>
              </a:path>
            </a:pathLst>
          </a:custGeom>
          <a:solidFill>
            <a:srgbClr val="F2DDDD"/>
          </a:solidFill>
        </p:spPr>
        <p:txBody>
          <a:bodyPr wrap="square" lIns="0" tIns="0" rIns="0" bIns="0" rtlCol="0"/>
          <a:lstStyle/>
          <a:p>
            <a:endParaRPr/>
          </a:p>
        </p:txBody>
      </p:sp>
      <p:sp>
        <p:nvSpPr>
          <p:cNvPr id="19" name="object 19"/>
          <p:cNvSpPr/>
          <p:nvPr/>
        </p:nvSpPr>
        <p:spPr>
          <a:xfrm>
            <a:off x="476754" y="804850"/>
            <a:ext cx="593725" cy="106045"/>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20" name="object 20"/>
          <p:cNvSpPr txBox="1"/>
          <p:nvPr/>
        </p:nvSpPr>
        <p:spPr>
          <a:xfrm>
            <a:off x="476250" y="815975"/>
            <a:ext cx="589280" cy="76944"/>
          </a:xfrm>
          <a:prstGeom prst="rect">
            <a:avLst/>
          </a:prstGeom>
        </p:spPr>
        <p:txBody>
          <a:bodyPr vert="horz" wrap="square" lIns="0" tIns="0" rIns="0" bIns="0" rtlCol="0">
            <a:spAutoFit/>
          </a:bodyPr>
          <a:lstStyle/>
          <a:p>
            <a:pPr marL="12700">
              <a:lnSpc>
                <a:spcPct val="100000"/>
              </a:lnSpc>
            </a:pPr>
            <a:r>
              <a:rPr sz="500" spc="35" dirty="0">
                <a:latin typeface="Euphemia UCAS"/>
                <a:cs typeface="Euphemia UCAS"/>
              </a:rPr>
              <a:t>Low </a:t>
            </a:r>
            <a:r>
              <a:rPr sz="500" spc="40" dirty="0">
                <a:latin typeface="Euphemia UCAS"/>
                <a:cs typeface="Euphemia UCAS"/>
              </a:rPr>
              <a:t>base</a:t>
            </a:r>
            <a:r>
              <a:rPr sz="500" spc="-55" dirty="0">
                <a:latin typeface="Euphemia UCAS"/>
                <a:cs typeface="Euphemia UCAS"/>
              </a:rPr>
              <a:t> </a:t>
            </a:r>
            <a:r>
              <a:rPr sz="500" spc="45" dirty="0">
                <a:latin typeface="Euphemia UCAS"/>
                <a:cs typeface="Euphemia UCAS"/>
              </a:rPr>
              <a:t>quality</a:t>
            </a:r>
            <a:endParaRPr sz="500" dirty="0">
              <a:latin typeface="Euphemia UCAS"/>
              <a:cs typeface="Euphemia UCAS"/>
            </a:endParaRPr>
          </a:p>
        </p:txBody>
      </p:sp>
      <p:sp>
        <p:nvSpPr>
          <p:cNvPr id="21"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22"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23"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sp>
        <p:nvSpPr>
          <p:cNvPr id="24" name="object 24"/>
          <p:cNvSpPr/>
          <p:nvPr/>
        </p:nvSpPr>
        <p:spPr>
          <a:xfrm>
            <a:off x="2174392" y="1787708"/>
            <a:ext cx="2160013" cy="1542867"/>
          </a:xfrm>
          <a:prstGeom prst="rect">
            <a:avLst/>
          </a:prstGeom>
          <a:blipFill>
            <a:blip r:embed="rId3" cstate="print"/>
            <a:stretch>
              <a:fillRect/>
            </a:stretch>
          </a:blipFill>
        </p:spPr>
        <p:txBody>
          <a:bodyPr wrap="square" lIns="0" tIns="0" rIns="0" bIns="0" rtlCol="0"/>
          <a:lstStyle/>
          <a:p>
            <a:endParaRPr/>
          </a:p>
        </p:txBody>
      </p:sp>
      <p:sp>
        <p:nvSpPr>
          <p:cNvPr id="25" name="object 25"/>
          <p:cNvSpPr txBox="1"/>
          <p:nvPr/>
        </p:nvSpPr>
        <p:spPr>
          <a:xfrm>
            <a:off x="347294" y="1684620"/>
            <a:ext cx="3161030" cy="798573"/>
          </a:xfrm>
          <a:prstGeom prst="rect">
            <a:avLst/>
          </a:prstGeom>
        </p:spPr>
        <p:txBody>
          <a:bodyPr vert="horz" wrap="square" lIns="0" tIns="0" rIns="0" bIns="0" rtlCol="0">
            <a:spAutoFit/>
          </a:bodyPr>
          <a:lstStyle/>
          <a:p>
            <a:pPr>
              <a:lnSpc>
                <a:spcPct val="100000"/>
              </a:lnSpc>
            </a:pPr>
            <a:endParaRPr sz="600" dirty="0">
              <a:latin typeface="Euphemia UCAS"/>
              <a:cs typeface="Euphemia UCAS"/>
            </a:endParaRPr>
          </a:p>
          <a:p>
            <a:pPr>
              <a:lnSpc>
                <a:spcPct val="100000"/>
              </a:lnSpc>
            </a:pPr>
            <a:endParaRPr sz="600" dirty="0">
              <a:latin typeface="Euphemia UCAS"/>
              <a:cs typeface="Euphemia UCAS"/>
            </a:endParaRPr>
          </a:p>
          <a:p>
            <a:pPr marL="12700">
              <a:lnSpc>
                <a:spcPts val="955"/>
              </a:lnSpc>
              <a:spcBef>
                <a:spcPts val="465"/>
              </a:spcBef>
            </a:pPr>
            <a:r>
              <a:rPr sz="800" spc="20" dirty="0">
                <a:latin typeface="Euphemia UCAS"/>
                <a:cs typeface="Euphemia UCAS"/>
              </a:rPr>
              <a:t>1) </a:t>
            </a:r>
            <a:r>
              <a:rPr sz="800" spc="5" dirty="0">
                <a:latin typeface="Euphemia UCAS"/>
                <a:cs typeface="Euphemia UCAS"/>
              </a:rPr>
              <a:t>Filter </a:t>
            </a:r>
            <a:r>
              <a:rPr sz="800" spc="-55" dirty="0">
                <a:latin typeface="Euphemia UCAS"/>
                <a:cs typeface="Euphemia UCAS"/>
              </a:rPr>
              <a:t>base </a:t>
            </a:r>
            <a:r>
              <a:rPr sz="800" spc="-20" dirty="0">
                <a:latin typeface="Euphemia UCAS"/>
                <a:cs typeface="Euphemia UCAS"/>
              </a:rPr>
              <a:t>calls </a:t>
            </a:r>
            <a:r>
              <a:rPr sz="800" spc="-25" dirty="0">
                <a:latin typeface="Euphemia UCAS"/>
                <a:cs typeface="Euphemia UCAS"/>
              </a:rPr>
              <a:t>by</a:t>
            </a:r>
            <a:r>
              <a:rPr sz="800" spc="155" dirty="0">
                <a:latin typeface="Euphemia UCAS"/>
                <a:cs typeface="Euphemia UCAS"/>
              </a:rPr>
              <a:t> </a:t>
            </a:r>
            <a:r>
              <a:rPr sz="800" dirty="0">
                <a:latin typeface="Euphemia UCAS"/>
                <a:cs typeface="Euphemia UCAS"/>
              </a:rPr>
              <a:t>quality</a:t>
            </a:r>
          </a:p>
          <a:p>
            <a:pPr marL="227329">
              <a:lnSpc>
                <a:spcPts val="955"/>
              </a:lnSpc>
            </a:pPr>
            <a:r>
              <a:rPr sz="800" spc="-20" dirty="0">
                <a:latin typeface="Euphemia UCAS"/>
                <a:cs typeface="Euphemia UCAS"/>
              </a:rPr>
              <a:t>e.g. ignore </a:t>
            </a:r>
            <a:r>
              <a:rPr sz="800" spc="-65" dirty="0">
                <a:latin typeface="Euphemia UCAS"/>
                <a:cs typeface="Euphemia UCAS"/>
              </a:rPr>
              <a:t>bases </a:t>
            </a:r>
            <a:r>
              <a:rPr sz="800" spc="50" dirty="0">
                <a:latin typeface="Euphemia UCAS"/>
                <a:cs typeface="Euphemia UCAS"/>
              </a:rPr>
              <a:t> </a:t>
            </a:r>
            <a:r>
              <a:rPr sz="800" spc="30" dirty="0">
                <a:latin typeface="Euphemia UCAS"/>
                <a:cs typeface="Euphemia UCAS"/>
              </a:rPr>
              <a:t>Q&lt;20</a:t>
            </a:r>
            <a:endParaRPr sz="800" dirty="0">
              <a:latin typeface="Euphemia UCAS"/>
              <a:cs typeface="Euphemia UCAS"/>
            </a:endParaRPr>
          </a:p>
          <a:p>
            <a:pPr>
              <a:lnSpc>
                <a:spcPct val="100000"/>
              </a:lnSpc>
              <a:spcBef>
                <a:spcPts val="49"/>
              </a:spcBef>
            </a:pPr>
            <a:endParaRPr sz="600" dirty="0">
              <a:latin typeface="Euphemia UCAS"/>
              <a:cs typeface="Euphemia UCAS"/>
            </a:endParaRPr>
          </a:p>
          <a:p>
            <a:pPr marL="34925">
              <a:lnSpc>
                <a:spcPts val="819"/>
              </a:lnSpc>
            </a:pPr>
            <a:r>
              <a:rPr sz="700" b="1" spc="-30" dirty="0">
                <a:latin typeface="Euphemia UCAS"/>
                <a:cs typeface="Euphemia UCAS"/>
              </a:rPr>
              <a:t>Phred </a:t>
            </a:r>
            <a:r>
              <a:rPr sz="700" b="1" spc="-25" dirty="0">
                <a:latin typeface="Euphemia UCAS"/>
                <a:cs typeface="Euphemia UCAS"/>
              </a:rPr>
              <a:t>quality</a:t>
            </a:r>
            <a:r>
              <a:rPr sz="700" b="1" spc="-20" dirty="0">
                <a:latin typeface="Euphemia UCAS"/>
                <a:cs typeface="Euphemia UCAS"/>
              </a:rPr>
              <a:t> </a:t>
            </a:r>
            <a:r>
              <a:rPr sz="700" b="1" spc="-60" dirty="0">
                <a:latin typeface="Euphemia UCAS"/>
                <a:cs typeface="Euphemia UCAS"/>
              </a:rPr>
              <a:t>score</a:t>
            </a:r>
            <a:endParaRPr sz="700" dirty="0">
              <a:latin typeface="Euphemia UCAS"/>
              <a:cs typeface="Euphemia UCAS"/>
            </a:endParaRPr>
          </a:p>
          <a:p>
            <a:pPr marL="34925">
              <a:lnSpc>
                <a:spcPts val="819"/>
              </a:lnSpc>
            </a:pPr>
            <a:r>
              <a:rPr sz="700" dirty="0">
                <a:latin typeface="Euphemia UCAS"/>
                <a:cs typeface="Euphemia UCAS"/>
              </a:rPr>
              <a:t>Q </a:t>
            </a:r>
            <a:r>
              <a:rPr sz="700" spc="200" dirty="0">
                <a:latin typeface="Euphemia UCAS"/>
                <a:cs typeface="Euphemia UCAS"/>
              </a:rPr>
              <a:t>=</a:t>
            </a:r>
            <a:r>
              <a:rPr sz="700" spc="-100" dirty="0">
                <a:latin typeface="Euphemia UCAS"/>
                <a:cs typeface="Euphemia UCAS"/>
              </a:rPr>
              <a:t> </a:t>
            </a:r>
            <a:r>
              <a:rPr sz="700" i="1" spc="20" dirty="0">
                <a:latin typeface="Euphemia UCAS"/>
                <a:cs typeface="Euphemia UCAS"/>
              </a:rPr>
              <a:t>−</a:t>
            </a:r>
            <a:r>
              <a:rPr sz="700" spc="20" dirty="0">
                <a:latin typeface="Euphemia UCAS"/>
                <a:cs typeface="Euphemia UCAS"/>
              </a:rPr>
              <a:t>10 </a:t>
            </a:r>
            <a:r>
              <a:rPr sz="700" spc="40" dirty="0">
                <a:latin typeface="Euphemia UCAS"/>
                <a:cs typeface="Euphemia UCAS"/>
              </a:rPr>
              <a:t>log</a:t>
            </a:r>
            <a:r>
              <a:rPr sz="750" spc="60" baseline="-22222" dirty="0">
                <a:latin typeface="Euphemia UCAS"/>
                <a:cs typeface="Euphemia UCAS"/>
              </a:rPr>
              <a:t>10 </a:t>
            </a:r>
            <a:r>
              <a:rPr sz="700" i="1" spc="5" dirty="0">
                <a:latin typeface="Euphemia UCAS"/>
                <a:cs typeface="Euphemia UCAS"/>
              </a:rPr>
              <a:t>P</a:t>
            </a:r>
            <a:r>
              <a:rPr sz="1050" spc="7" baseline="-7936" dirty="0">
                <a:latin typeface="Euphemia UCAS"/>
                <a:cs typeface="Euphemia UCAS"/>
              </a:rPr>
              <a:t>err</a:t>
            </a:r>
            <a:endParaRPr sz="1050" baseline="-7936" dirty="0">
              <a:latin typeface="Euphemia UCAS"/>
              <a:cs typeface="Euphemia UCAS"/>
            </a:endParaRPr>
          </a:p>
        </p:txBody>
      </p:sp>
      <p:graphicFrame>
        <p:nvGraphicFramePr>
          <p:cNvPr id="26" name="object 26"/>
          <p:cNvGraphicFramePr>
            <a:graphicFrameLocks noGrp="1"/>
          </p:cNvGraphicFramePr>
          <p:nvPr>
            <p:extLst>
              <p:ext uri="{D42A27DB-BD31-4B8C-83A1-F6EECF244321}">
                <p14:modId xmlns:p14="http://schemas.microsoft.com/office/powerpoint/2010/main" val="4293933094"/>
              </p:ext>
            </p:extLst>
          </p:nvPr>
        </p:nvGraphicFramePr>
        <p:xfrm>
          <a:off x="370484" y="2613546"/>
          <a:ext cx="1510089" cy="557179"/>
        </p:xfrm>
        <a:graphic>
          <a:graphicData uri="http://schemas.openxmlformats.org/drawingml/2006/table">
            <a:tbl>
              <a:tblPr firstRow="1" bandRow="1">
                <a:tableStyleId>{2D5ABB26-0587-4C30-8999-92F81FD0307C}</a:tableStyleId>
              </a:tblPr>
              <a:tblGrid>
                <a:gridCol w="408657">
                  <a:extLst>
                    <a:ext uri="{9D8B030D-6E8A-4147-A177-3AD203B41FA5}">
                      <a16:colId xmlns:a16="http://schemas.microsoft.com/office/drawing/2014/main" val="20000"/>
                    </a:ext>
                  </a:extLst>
                </a:gridCol>
                <a:gridCol w="698973">
                  <a:extLst>
                    <a:ext uri="{9D8B030D-6E8A-4147-A177-3AD203B41FA5}">
                      <a16:colId xmlns:a16="http://schemas.microsoft.com/office/drawing/2014/main" val="20001"/>
                    </a:ext>
                  </a:extLst>
                </a:gridCol>
                <a:gridCol w="402459">
                  <a:extLst>
                    <a:ext uri="{9D8B030D-6E8A-4147-A177-3AD203B41FA5}">
                      <a16:colId xmlns:a16="http://schemas.microsoft.com/office/drawing/2014/main" val="20002"/>
                    </a:ext>
                  </a:extLst>
                </a:gridCol>
              </a:tblGrid>
              <a:tr h="145742">
                <a:tc>
                  <a:txBody>
                    <a:bodyPr/>
                    <a:lstStyle/>
                    <a:p>
                      <a:pPr marR="113664" algn="ctr">
                        <a:lnSpc>
                          <a:spcPct val="100000"/>
                        </a:lnSpc>
                        <a:spcBef>
                          <a:spcPts val="370"/>
                        </a:spcBef>
                      </a:pPr>
                      <a:r>
                        <a:rPr sz="600" dirty="0">
                          <a:latin typeface="Euphemia UCAS"/>
                          <a:cs typeface="Euphemia UCAS"/>
                        </a:rPr>
                        <a:t>Quality</a:t>
                      </a:r>
                    </a:p>
                  </a:txBody>
                  <a:tcPr marL="0" marR="0" marT="0" marB="0"/>
                </a:tc>
                <a:tc>
                  <a:txBody>
                    <a:bodyPr/>
                    <a:lstStyle/>
                    <a:p>
                      <a:pPr marL="75565">
                        <a:lnSpc>
                          <a:spcPct val="100000"/>
                        </a:lnSpc>
                        <a:spcBef>
                          <a:spcPts val="370"/>
                        </a:spcBef>
                      </a:pPr>
                      <a:r>
                        <a:rPr sz="600" spc="-5" dirty="0">
                          <a:latin typeface="Euphemia UCAS"/>
                          <a:cs typeface="Euphemia UCAS"/>
                        </a:rPr>
                        <a:t>Error</a:t>
                      </a:r>
                      <a:r>
                        <a:rPr sz="600" spc="-15" dirty="0">
                          <a:latin typeface="Euphemia UCAS"/>
                          <a:cs typeface="Euphemia UCAS"/>
                        </a:rPr>
                        <a:t> </a:t>
                      </a:r>
                      <a:r>
                        <a:rPr sz="600" dirty="0">
                          <a:latin typeface="Euphemia UCAS"/>
                          <a:cs typeface="Euphemia UCAS"/>
                        </a:rPr>
                        <a:t>probability</a:t>
                      </a:r>
                      <a:endParaRPr sz="600">
                        <a:latin typeface="Euphemia UCAS"/>
                        <a:cs typeface="Euphemia UCAS"/>
                      </a:endParaRPr>
                    </a:p>
                  </a:txBody>
                  <a:tcPr marL="0" marR="0" marT="0" marB="0"/>
                </a:tc>
                <a:tc>
                  <a:txBody>
                    <a:bodyPr/>
                    <a:lstStyle/>
                    <a:p>
                      <a:pPr marL="75565">
                        <a:lnSpc>
                          <a:spcPct val="100000"/>
                        </a:lnSpc>
                        <a:spcBef>
                          <a:spcPts val="370"/>
                        </a:spcBef>
                      </a:pPr>
                      <a:r>
                        <a:rPr sz="600" spc="-10" dirty="0">
                          <a:latin typeface="Euphemia UCAS"/>
                          <a:cs typeface="Euphemia UCAS"/>
                        </a:rPr>
                        <a:t>Accuracy</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9">
                <a:tc>
                  <a:txBody>
                    <a:bodyPr/>
                    <a:lstStyle/>
                    <a:p>
                      <a:pPr marR="45720" algn="ctr">
                        <a:lnSpc>
                          <a:spcPts val="640"/>
                        </a:lnSpc>
                      </a:pPr>
                      <a:r>
                        <a:rPr sz="600" spc="-20" dirty="0">
                          <a:latin typeface="Euphemia UCAS"/>
                          <a:cs typeface="Euphemia UCAS"/>
                        </a:rPr>
                        <a:t>10</a:t>
                      </a:r>
                      <a:r>
                        <a:rPr sz="600" spc="-35" dirty="0">
                          <a:latin typeface="Euphemia UCAS"/>
                          <a:cs typeface="Euphemia UCAS"/>
                        </a:rPr>
                        <a:t> </a:t>
                      </a:r>
                      <a:r>
                        <a:rPr sz="600" spc="10" dirty="0">
                          <a:latin typeface="Euphemia UCAS"/>
                          <a:cs typeface="Euphemia UCAS"/>
                        </a:rPr>
                        <a:t>(Q10)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15" dirty="0">
                          <a:latin typeface="Euphemia UCAS"/>
                          <a:cs typeface="Euphemia UCAS"/>
                        </a:rPr>
                        <a:t> </a:t>
                      </a:r>
                      <a:r>
                        <a:rPr sz="600" spc="-20" dirty="0">
                          <a:latin typeface="Euphemia UCAS"/>
                          <a:cs typeface="Euphemia UCAS"/>
                        </a:rPr>
                        <a:t>10</a:t>
                      </a:r>
                      <a:endParaRPr sz="600" dirty="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90%</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9">
                <a:tc>
                  <a:txBody>
                    <a:bodyPr/>
                    <a:lstStyle/>
                    <a:p>
                      <a:pPr marR="45720" algn="ctr">
                        <a:lnSpc>
                          <a:spcPts val="640"/>
                        </a:lnSpc>
                      </a:pPr>
                      <a:r>
                        <a:rPr sz="600" spc="-20" dirty="0">
                          <a:latin typeface="Euphemia UCAS"/>
                          <a:cs typeface="Euphemia UCAS"/>
                        </a:rPr>
                        <a:t>20</a:t>
                      </a:r>
                      <a:r>
                        <a:rPr sz="600" spc="-35" dirty="0">
                          <a:latin typeface="Euphemia UCAS"/>
                          <a:cs typeface="Euphemia UCAS"/>
                        </a:rPr>
                        <a:t> </a:t>
                      </a:r>
                      <a:r>
                        <a:rPr sz="600" spc="10" dirty="0">
                          <a:latin typeface="Euphemia UCAS"/>
                          <a:cs typeface="Euphemia UCAS"/>
                        </a:rPr>
                        <a:t>(Q20)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0" dirty="0">
                          <a:latin typeface="Euphemia UCAS"/>
                          <a:cs typeface="Euphemia UCAS"/>
                        </a:rPr>
                        <a:t> </a:t>
                      </a:r>
                      <a:r>
                        <a:rPr sz="600" spc="-20" dirty="0">
                          <a:latin typeface="Euphemia UCAS"/>
                          <a:cs typeface="Euphemia UCAS"/>
                        </a:rPr>
                        <a:t>100</a:t>
                      </a:r>
                      <a:endParaRPr sz="600" dirty="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99%</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3">
                <a:tc>
                  <a:txBody>
                    <a:bodyPr/>
                    <a:lstStyle/>
                    <a:p>
                      <a:pPr marR="45720" algn="ctr">
                        <a:lnSpc>
                          <a:spcPts val="640"/>
                        </a:lnSpc>
                      </a:pPr>
                      <a:r>
                        <a:rPr sz="600" spc="-20" dirty="0">
                          <a:latin typeface="Euphemia UCAS"/>
                          <a:cs typeface="Euphemia UCAS"/>
                        </a:rPr>
                        <a:t>30</a:t>
                      </a:r>
                      <a:r>
                        <a:rPr sz="600" spc="-35" dirty="0">
                          <a:latin typeface="Euphemia UCAS"/>
                          <a:cs typeface="Euphemia UCAS"/>
                        </a:rPr>
                        <a:t> </a:t>
                      </a:r>
                      <a:r>
                        <a:rPr sz="600" spc="10" dirty="0">
                          <a:latin typeface="Euphemia UCAS"/>
                          <a:cs typeface="Euphemia UCAS"/>
                        </a:rPr>
                        <a:t>(Q30)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a:t>
                      </a:r>
                      <a:endParaRPr sz="600" dirty="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a:t>
                      </a:r>
                      <a:endParaRPr sz="600">
                        <a:latin typeface="Euphemia UCAS"/>
                        <a:cs typeface="Euphemia UCAS"/>
                      </a:endParaRPr>
                    </a:p>
                  </a:txBody>
                  <a:tcPr marL="0" marR="0" marT="0" marB="0"/>
                </a:tc>
                <a:extLst>
                  <a:ext uri="{0D108BD9-81ED-4DB2-BD59-A6C34878D82A}">
                    <a16:rowId xmlns:a16="http://schemas.microsoft.com/office/drawing/2014/main" val="10003"/>
                  </a:ext>
                </a:extLst>
              </a:tr>
              <a:tr h="145736">
                <a:tc>
                  <a:txBody>
                    <a:bodyPr/>
                    <a:lstStyle/>
                    <a:p>
                      <a:pPr marR="45720" algn="ctr">
                        <a:lnSpc>
                          <a:spcPts val="640"/>
                        </a:lnSpc>
                      </a:pPr>
                      <a:r>
                        <a:rPr sz="600" spc="-20" dirty="0">
                          <a:latin typeface="Euphemia UCAS"/>
                          <a:cs typeface="Euphemia UCAS"/>
                        </a:rPr>
                        <a:t>40</a:t>
                      </a:r>
                      <a:r>
                        <a:rPr sz="600" spc="-35" dirty="0">
                          <a:latin typeface="Euphemia UCAS"/>
                          <a:cs typeface="Euphemia UCAS"/>
                        </a:rPr>
                        <a:t> </a:t>
                      </a:r>
                      <a:r>
                        <a:rPr sz="600" spc="10" dirty="0">
                          <a:latin typeface="Euphemia UCAS"/>
                          <a:cs typeface="Euphemia UCAS"/>
                        </a:rPr>
                        <a:t>(Q40)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99.99%</a:t>
                      </a:r>
                      <a:endParaRPr sz="600" dirty="0">
                        <a:latin typeface="Euphemia UCAS"/>
                        <a:cs typeface="Euphemia UCAS"/>
                      </a:endParaRPr>
                    </a:p>
                  </a:txBody>
                  <a:tcPr marL="0" marR="0" marT="0" marB="0"/>
                </a:tc>
                <a:extLst>
                  <a:ext uri="{0D108BD9-81ED-4DB2-BD59-A6C34878D82A}">
                    <a16:rowId xmlns:a16="http://schemas.microsoft.com/office/drawing/2014/main" val="10004"/>
                  </a:ext>
                </a:extLst>
              </a:tr>
            </a:tbl>
          </a:graphicData>
        </a:graphic>
      </p:graphicFrame>
      <p:sp>
        <p:nvSpPr>
          <p:cNvPr id="42" name="object 8"/>
          <p:cNvSpPr/>
          <p:nvPr/>
        </p:nvSpPr>
        <p:spPr>
          <a:xfrm>
            <a:off x="2469147" y="739775"/>
            <a:ext cx="66675" cy="1066800"/>
          </a:xfrm>
          <a:custGeom>
            <a:avLst/>
            <a:gdLst/>
            <a:ahLst/>
            <a:cxnLst/>
            <a:rect l="l" t="t" r="r" b="b"/>
            <a:pathLst>
              <a:path w="66675" h="1066800">
                <a:moveTo>
                  <a:pt x="45774" y="0"/>
                </a:moveTo>
                <a:lnTo>
                  <a:pt x="20520" y="0"/>
                </a:lnTo>
                <a:lnTo>
                  <a:pt x="12522" y="1606"/>
                </a:lnTo>
                <a:lnTo>
                  <a:pt x="6001" y="5992"/>
                </a:lnTo>
                <a:lnTo>
                  <a:pt x="1609" y="12508"/>
                </a:lnTo>
                <a:lnTo>
                  <a:pt x="0" y="20505"/>
                </a:lnTo>
                <a:lnTo>
                  <a:pt x="0" y="1046039"/>
                </a:lnTo>
                <a:lnTo>
                  <a:pt x="1609" y="1054035"/>
                </a:lnTo>
                <a:lnTo>
                  <a:pt x="6001" y="1060551"/>
                </a:lnTo>
                <a:lnTo>
                  <a:pt x="12522" y="1064938"/>
                </a:lnTo>
                <a:lnTo>
                  <a:pt x="20520" y="1066544"/>
                </a:lnTo>
                <a:lnTo>
                  <a:pt x="45774" y="1066544"/>
                </a:lnTo>
                <a:lnTo>
                  <a:pt x="53779" y="1064938"/>
                </a:lnTo>
                <a:lnTo>
                  <a:pt x="60300" y="1060551"/>
                </a:lnTo>
                <a:lnTo>
                  <a:pt x="64688" y="1054035"/>
                </a:lnTo>
                <a:lnTo>
                  <a:pt x="66295" y="1046039"/>
                </a:lnTo>
                <a:lnTo>
                  <a:pt x="66295" y="20505"/>
                </a:lnTo>
                <a:lnTo>
                  <a:pt x="64688" y="12508"/>
                </a:lnTo>
                <a:lnTo>
                  <a:pt x="60300" y="5992"/>
                </a:lnTo>
                <a:lnTo>
                  <a:pt x="53779" y="1606"/>
                </a:lnTo>
                <a:lnTo>
                  <a:pt x="45774" y="0"/>
                </a:lnTo>
                <a:close/>
              </a:path>
            </a:pathLst>
          </a:custGeom>
          <a:solidFill>
            <a:srgbClr val="D8EDF6"/>
          </a:solidFill>
        </p:spPr>
        <p:txBody>
          <a:bodyPr wrap="square" lIns="0" tIns="0" rIns="0" bIns="0" rtlCol="0"/>
          <a:lstStyle/>
          <a:p>
            <a:endParaRPr/>
          </a:p>
        </p:txBody>
      </p:sp>
      <p:sp>
        <p:nvSpPr>
          <p:cNvPr id="43" name="object 9"/>
          <p:cNvSpPr/>
          <p:nvPr/>
        </p:nvSpPr>
        <p:spPr>
          <a:xfrm>
            <a:off x="3225147" y="739775"/>
            <a:ext cx="66675" cy="1061085"/>
          </a:xfrm>
          <a:custGeom>
            <a:avLst/>
            <a:gdLst/>
            <a:ahLst/>
            <a:cxnLst/>
            <a:rect l="l" t="t" r="r" b="b"/>
            <a:pathLst>
              <a:path w="66675" h="1061085">
                <a:moveTo>
                  <a:pt x="45890" y="0"/>
                </a:moveTo>
                <a:lnTo>
                  <a:pt x="20389" y="0"/>
                </a:lnTo>
                <a:lnTo>
                  <a:pt x="12434" y="1596"/>
                </a:lnTo>
                <a:lnTo>
                  <a:pt x="5955" y="5955"/>
                </a:lnTo>
                <a:lnTo>
                  <a:pt x="1596" y="12434"/>
                </a:lnTo>
                <a:lnTo>
                  <a:pt x="0" y="20389"/>
                </a:lnTo>
                <a:lnTo>
                  <a:pt x="0" y="1040126"/>
                </a:lnTo>
                <a:lnTo>
                  <a:pt x="1596" y="1048079"/>
                </a:lnTo>
                <a:lnTo>
                  <a:pt x="5955" y="1054558"/>
                </a:lnTo>
                <a:lnTo>
                  <a:pt x="12434" y="1058919"/>
                </a:lnTo>
                <a:lnTo>
                  <a:pt x="20389" y="1060515"/>
                </a:lnTo>
                <a:lnTo>
                  <a:pt x="45890" y="1060515"/>
                </a:lnTo>
                <a:lnTo>
                  <a:pt x="53843" y="1058919"/>
                </a:lnTo>
                <a:lnTo>
                  <a:pt x="60321" y="1054558"/>
                </a:lnTo>
                <a:lnTo>
                  <a:pt x="64680" y="1048079"/>
                </a:lnTo>
                <a:lnTo>
                  <a:pt x="66276" y="1040126"/>
                </a:lnTo>
                <a:lnTo>
                  <a:pt x="66276" y="20389"/>
                </a:lnTo>
                <a:lnTo>
                  <a:pt x="64680" y="12434"/>
                </a:lnTo>
                <a:lnTo>
                  <a:pt x="60321" y="5955"/>
                </a:lnTo>
                <a:lnTo>
                  <a:pt x="53843" y="1596"/>
                </a:lnTo>
                <a:lnTo>
                  <a:pt x="45890" y="0"/>
                </a:lnTo>
                <a:close/>
              </a:path>
            </a:pathLst>
          </a:custGeom>
          <a:solidFill>
            <a:srgbClr val="D8EDF6"/>
          </a:solidFill>
        </p:spPr>
        <p:txBody>
          <a:bodyPr wrap="square" lIns="0" tIns="0" rIns="0" bIns="0" rtlCol="0"/>
          <a:lstStyle/>
          <a:p>
            <a:endParaRPr/>
          </a:p>
        </p:txBody>
      </p:sp>
      <p:sp>
        <p:nvSpPr>
          <p:cNvPr id="44" name="object 10"/>
          <p:cNvSpPr/>
          <p:nvPr/>
        </p:nvSpPr>
        <p:spPr>
          <a:xfrm>
            <a:off x="2137947" y="739775"/>
            <a:ext cx="66675" cy="1069975"/>
          </a:xfrm>
          <a:custGeom>
            <a:avLst/>
            <a:gdLst/>
            <a:ahLst/>
            <a:cxnLst/>
            <a:rect l="l" t="t" r="r" b="b"/>
            <a:pathLst>
              <a:path w="66675" h="1069975">
                <a:moveTo>
                  <a:pt x="45715" y="0"/>
                </a:moveTo>
                <a:lnTo>
                  <a:pt x="20579" y="0"/>
                </a:lnTo>
                <a:lnTo>
                  <a:pt x="12552" y="1611"/>
                </a:lnTo>
                <a:lnTo>
                  <a:pt x="6013" y="6011"/>
                </a:lnTo>
                <a:lnTo>
                  <a:pt x="1611" y="12546"/>
                </a:lnTo>
                <a:lnTo>
                  <a:pt x="0" y="20564"/>
                </a:lnTo>
                <a:lnTo>
                  <a:pt x="0" y="1048995"/>
                </a:lnTo>
                <a:lnTo>
                  <a:pt x="1611" y="1057014"/>
                </a:lnTo>
                <a:lnTo>
                  <a:pt x="6013" y="1063549"/>
                </a:lnTo>
                <a:lnTo>
                  <a:pt x="12552" y="1067949"/>
                </a:lnTo>
                <a:lnTo>
                  <a:pt x="20579" y="1069560"/>
                </a:lnTo>
                <a:lnTo>
                  <a:pt x="45715" y="1069560"/>
                </a:lnTo>
                <a:lnTo>
                  <a:pt x="53741" y="1067949"/>
                </a:lnTo>
                <a:lnTo>
                  <a:pt x="60280" y="1063549"/>
                </a:lnTo>
                <a:lnTo>
                  <a:pt x="64680" y="1057014"/>
                </a:lnTo>
                <a:lnTo>
                  <a:pt x="66291" y="1048995"/>
                </a:lnTo>
                <a:lnTo>
                  <a:pt x="66291" y="20564"/>
                </a:lnTo>
                <a:lnTo>
                  <a:pt x="64680" y="12546"/>
                </a:lnTo>
                <a:lnTo>
                  <a:pt x="60280" y="6011"/>
                </a:lnTo>
                <a:lnTo>
                  <a:pt x="53741" y="1611"/>
                </a:lnTo>
                <a:lnTo>
                  <a:pt x="45715" y="0"/>
                </a:lnTo>
                <a:close/>
              </a:path>
            </a:pathLst>
          </a:custGeom>
          <a:solidFill>
            <a:srgbClr val="D8EDF6"/>
          </a:solidFill>
        </p:spPr>
        <p:txBody>
          <a:bodyPr wrap="square" lIns="0" tIns="0" rIns="0" bIns="0" rtlCol="0"/>
          <a:lstStyle/>
          <a:p>
            <a:endParaRPr/>
          </a:p>
        </p:txBody>
      </p:sp>
      <p:sp>
        <p:nvSpPr>
          <p:cNvPr id="45" name="object 11"/>
          <p:cNvSpPr txBox="1"/>
          <p:nvPr/>
        </p:nvSpPr>
        <p:spPr>
          <a:xfrm>
            <a:off x="482275" y="1354774"/>
            <a:ext cx="620395" cy="100027"/>
          </a:xfrm>
          <a:prstGeom prst="rect">
            <a:avLst/>
          </a:prstGeom>
        </p:spPr>
        <p:txBody>
          <a:bodyPr vert="horz" wrap="square" lIns="0" tIns="0" rIns="0" bIns="0" rtlCol="0">
            <a:spAutoFit/>
          </a:bodyPr>
          <a:lstStyle/>
          <a:p>
            <a:pPr marL="12700">
              <a:lnSpc>
                <a:spcPct val="100000"/>
              </a:lnSpc>
            </a:pPr>
            <a:r>
              <a:rPr sz="650" spc="30" dirty="0">
                <a:latin typeface="Euphemia UCAS"/>
                <a:cs typeface="Euphemia UCAS"/>
              </a:rPr>
              <a:t>Reference</a:t>
            </a:r>
            <a:r>
              <a:rPr sz="650" spc="-55" dirty="0">
                <a:latin typeface="Euphemia UCAS"/>
                <a:cs typeface="Euphemia UCAS"/>
              </a:rPr>
              <a:t> </a:t>
            </a:r>
            <a:r>
              <a:rPr sz="650" spc="30" dirty="0">
                <a:latin typeface="Euphemia UCAS"/>
                <a:cs typeface="Euphemia UCAS"/>
              </a:rPr>
              <a:t>seq</a:t>
            </a:r>
            <a:endParaRPr sz="650">
              <a:latin typeface="Euphemia UCAS"/>
              <a:cs typeface="Euphemia UCAS"/>
            </a:endParaRPr>
          </a:p>
        </p:txBody>
      </p:sp>
      <p:sp>
        <p:nvSpPr>
          <p:cNvPr id="47" name="object 13"/>
          <p:cNvSpPr txBox="1"/>
          <p:nvPr/>
        </p:nvSpPr>
        <p:spPr>
          <a:xfrm>
            <a:off x="1125159" y="1529576"/>
            <a:ext cx="2932491" cy="276999"/>
          </a:xfrm>
          <a:prstGeom prst="rect">
            <a:avLst/>
          </a:prstGeom>
        </p:spPr>
        <p:txBody>
          <a:bodyPr vert="horz" wrap="square" lIns="0" tIns="0" rIns="0" bIns="0" rtlCol="0">
            <a:spAutoFit/>
          </a:bodyPr>
          <a:lstStyle/>
          <a:p>
            <a:pPr algn="ctr">
              <a:lnSpc>
                <a:spcPts val="610"/>
              </a:lnSpc>
            </a:pPr>
            <a:r>
              <a:rPr sz="550" spc="-60" dirty="0">
                <a:latin typeface="Courier"/>
                <a:cs typeface="Courier"/>
              </a:rPr>
              <a:t>R </a:t>
            </a:r>
            <a:r>
              <a:rPr sz="550" spc="185" dirty="0">
                <a:latin typeface="Courier"/>
                <a:cs typeface="Courier"/>
              </a:rPr>
              <a:t>:</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5</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2</a:t>
            </a:r>
            <a:r>
              <a:rPr sz="550" spc="-60" dirty="0">
                <a:latin typeface="Courier"/>
                <a:cs typeface="Courier"/>
              </a:rPr>
              <a:t> </a:t>
            </a:r>
            <a:r>
              <a:rPr sz="550" spc="30" dirty="0">
                <a:latin typeface="Courier"/>
                <a:cs typeface="Courier"/>
              </a:rPr>
              <a:t>7</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8</a:t>
            </a:r>
            <a:r>
              <a:rPr sz="550" spc="-60" dirty="0">
                <a:latin typeface="Courier"/>
                <a:cs typeface="Courier"/>
              </a:rPr>
              <a:t> </a:t>
            </a:r>
            <a:r>
              <a:rPr lang="es-ES_tradnl" sz="550" spc="30" dirty="0">
                <a:latin typeface="Courier"/>
                <a:cs typeface="Courier"/>
              </a:rPr>
              <a:t>7</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8</a:t>
            </a:r>
            <a:r>
              <a:rPr sz="550" spc="-60" dirty="0">
                <a:latin typeface="Courier"/>
                <a:cs typeface="Courier"/>
              </a:rPr>
              <a:t> </a:t>
            </a:r>
            <a:r>
              <a:rPr sz="550" spc="30" dirty="0">
                <a:latin typeface="Courier"/>
                <a:cs typeface="Courier"/>
              </a:rPr>
              <a:t>2</a:t>
            </a:r>
            <a:r>
              <a:rPr sz="550" spc="-60" dirty="0">
                <a:latin typeface="Courier"/>
                <a:cs typeface="Courier"/>
              </a:rPr>
              <a:t> </a:t>
            </a:r>
            <a:r>
              <a:rPr sz="550" spc="30" dirty="0">
                <a:latin typeface="Courier"/>
                <a:cs typeface="Courier"/>
              </a:rPr>
              <a:t>7</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6</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3</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sz="550" spc="30" dirty="0">
                <a:latin typeface="Courier"/>
                <a:cs typeface="Courier"/>
              </a:rPr>
              <a:t>3</a:t>
            </a:r>
            <a:endParaRPr sz="550" dirty="0">
              <a:latin typeface="Courier"/>
              <a:cs typeface="Courier"/>
            </a:endParaRPr>
          </a:p>
          <a:p>
            <a:pPr algn="ctr">
              <a:lnSpc>
                <a:spcPts val="610"/>
              </a:lnSpc>
            </a:pPr>
            <a:r>
              <a:rPr sz="550" spc="-30" dirty="0">
                <a:latin typeface="Courier"/>
                <a:cs typeface="Courier"/>
              </a:rPr>
              <a:t>A</a:t>
            </a:r>
            <a:r>
              <a:rPr sz="550" spc="-60" dirty="0">
                <a:latin typeface="Courier"/>
                <a:cs typeface="Courier"/>
              </a:rPr>
              <a:t> </a:t>
            </a:r>
            <a:r>
              <a:rPr sz="550" spc="185" dirty="0">
                <a:latin typeface="Courier"/>
                <a:cs typeface="Courier"/>
              </a:rPr>
              <a:t>:</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3</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a:p>
            <a:pPr marL="111760" algn="ctr">
              <a:lnSpc>
                <a:spcPct val="100000"/>
              </a:lnSpc>
              <a:spcBef>
                <a:spcPts val="280"/>
              </a:spcBef>
            </a:pPr>
            <a:r>
              <a:rPr lang="es-ES_tradnl" sz="550" spc="3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b="1" spc="30" dirty="0">
                <a:solidFill>
                  <a:srgbClr val="FF0000"/>
                </a:solidFill>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b="1" spc="30" dirty="0">
                <a:solidFill>
                  <a:srgbClr val="D43F3A"/>
                </a:solidFill>
                <a:latin typeface="Courier"/>
                <a:cs typeface="Courier"/>
              </a:rPr>
              <a:t>1</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solidFill>
                  <a:srgbClr val="000000"/>
                </a:solidFill>
                <a:latin typeface="Courier"/>
                <a:cs typeface="Courier"/>
              </a:rPr>
              <a:t>0</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p:txBody>
      </p:sp>
      <p:sp>
        <p:nvSpPr>
          <p:cNvPr id="48" name="object 14"/>
          <p:cNvSpPr txBox="1"/>
          <p:nvPr/>
        </p:nvSpPr>
        <p:spPr>
          <a:xfrm>
            <a:off x="482275" y="1525459"/>
            <a:ext cx="746760" cy="292663"/>
          </a:xfrm>
          <a:prstGeom prst="rect">
            <a:avLst/>
          </a:prstGeom>
        </p:spPr>
        <p:txBody>
          <a:bodyPr vert="horz" wrap="square" lIns="0" tIns="0" rIns="0" bIns="0" rtlCol="0">
            <a:spAutoFit/>
          </a:bodyPr>
          <a:lstStyle/>
          <a:p>
            <a:pPr marL="12700" marR="5080" indent="5715">
              <a:lnSpc>
                <a:spcPct val="150500"/>
              </a:lnSpc>
            </a:pPr>
            <a:r>
              <a:rPr sz="650" spc="30" dirty="0">
                <a:latin typeface="Euphemia UCAS"/>
                <a:cs typeface="Euphemia UCAS"/>
              </a:rPr>
              <a:t>Allelic </a:t>
            </a:r>
            <a:r>
              <a:rPr sz="650" spc="40" dirty="0">
                <a:latin typeface="Euphemia UCAS"/>
                <a:cs typeface="Euphemia UCAS"/>
              </a:rPr>
              <a:t>counts  </a:t>
            </a:r>
            <a:r>
              <a:rPr sz="650" spc="30" dirty="0">
                <a:latin typeface="Euphemia UCAS"/>
                <a:cs typeface="Euphemia UCAS"/>
              </a:rPr>
              <a:t>Predicted</a:t>
            </a:r>
            <a:r>
              <a:rPr sz="650" spc="-25" dirty="0">
                <a:latin typeface="Euphemia UCAS"/>
                <a:cs typeface="Euphemia UCAS"/>
              </a:rPr>
              <a:t> </a:t>
            </a:r>
            <a:r>
              <a:rPr sz="650" spc="35" dirty="0">
                <a:latin typeface="Euphemia UCAS"/>
                <a:cs typeface="Euphemia UCAS"/>
              </a:rPr>
              <a:t>dosage</a:t>
            </a:r>
            <a:endParaRPr sz="650" dirty="0">
              <a:latin typeface="Euphemia UCAS"/>
              <a:cs typeface="Euphemia UCAS"/>
            </a:endParaRPr>
          </a:p>
        </p:txBody>
      </p:sp>
      <p:sp>
        <p:nvSpPr>
          <p:cNvPr id="50"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Naive </a:t>
            </a:r>
            <a:r>
              <a:rPr spc="-35" dirty="0">
                <a:latin typeface="Euphemia UCAS"/>
                <a:cs typeface="Euphemia UCAS"/>
              </a:rPr>
              <a:t>variant</a:t>
            </a:r>
            <a:r>
              <a:rPr lang="es-ES_tradnl" spc="135" dirty="0">
                <a:latin typeface="Euphemia UCAS"/>
                <a:cs typeface="Euphemia UCAS"/>
              </a:rPr>
              <a:t> </a:t>
            </a:r>
            <a:r>
              <a:rPr spc="-35" dirty="0">
                <a:latin typeface="Euphemia UCAS"/>
                <a:cs typeface="Euphemia UCAS"/>
              </a:rPr>
              <a:t>calling</a:t>
            </a:r>
          </a:p>
        </p:txBody>
      </p:sp>
      <p:sp>
        <p:nvSpPr>
          <p:cNvPr id="51" name="object 3"/>
          <p:cNvSpPr txBox="1"/>
          <p:nvPr/>
        </p:nvSpPr>
        <p:spPr>
          <a:xfrm>
            <a:off x="347294" y="335711"/>
            <a:ext cx="3405556" cy="123111"/>
          </a:xfrm>
          <a:prstGeom prst="rect">
            <a:avLst/>
          </a:prstGeom>
        </p:spPr>
        <p:txBody>
          <a:bodyPr vert="horz" wrap="square" lIns="0" tIns="0" rIns="0" bIns="0" rtlCol="0">
            <a:spAutoFit/>
          </a:bodyPr>
          <a:lstStyle/>
          <a:p>
            <a:pPr marL="12700">
              <a:lnSpc>
                <a:spcPct val="100000"/>
              </a:lnSpc>
            </a:pPr>
            <a:r>
              <a:rPr sz="800" spc="-50" dirty="0">
                <a:latin typeface="Euphemia UCAS"/>
                <a:cs typeface="Euphemia UCAS"/>
              </a:rPr>
              <a:t>Use </a:t>
            </a:r>
            <a:r>
              <a:rPr sz="800" spc="-10" dirty="0">
                <a:latin typeface="Euphemia UCAS"/>
                <a:cs typeface="Euphemia UCAS"/>
              </a:rPr>
              <a:t>fixed </a:t>
            </a:r>
            <a:r>
              <a:rPr sz="800" spc="-20" dirty="0">
                <a:latin typeface="Euphemia UCAS"/>
                <a:cs typeface="Euphemia UCAS"/>
              </a:rPr>
              <a:t>allele </a:t>
            </a:r>
            <a:r>
              <a:rPr sz="800" spc="-25" dirty="0">
                <a:latin typeface="Euphemia UCAS"/>
                <a:cs typeface="Euphemia UCAS"/>
              </a:rPr>
              <a:t>frequency </a:t>
            </a:r>
            <a:r>
              <a:rPr sz="800" spc="-15" dirty="0">
                <a:latin typeface="Euphemia UCAS"/>
                <a:cs typeface="Euphemia UCAS"/>
              </a:rPr>
              <a:t>threshold </a:t>
            </a:r>
            <a:r>
              <a:rPr sz="800" spc="25" dirty="0">
                <a:latin typeface="Euphemia UCAS"/>
                <a:cs typeface="Euphemia UCAS"/>
              </a:rPr>
              <a:t>to </a:t>
            </a:r>
            <a:r>
              <a:rPr sz="800" spc="-20" dirty="0">
                <a:latin typeface="Euphemia UCAS"/>
                <a:cs typeface="Euphemia UCAS"/>
              </a:rPr>
              <a:t>determine </a:t>
            </a:r>
            <a:r>
              <a:rPr sz="800" spc="-5" dirty="0">
                <a:latin typeface="Euphemia UCAS"/>
                <a:cs typeface="Euphemia UCAS"/>
              </a:rPr>
              <a:t>the </a:t>
            </a:r>
            <a:r>
              <a:rPr sz="800" spc="-20" dirty="0">
                <a:latin typeface="Euphemia UCAS"/>
                <a:cs typeface="Euphemia UCAS"/>
              </a:rPr>
              <a:t>genotype</a:t>
            </a:r>
            <a:endParaRPr sz="800" dirty="0">
              <a:latin typeface="Euphemia UCAS"/>
              <a:cs typeface="Euphemia UCAS"/>
            </a:endParaRPr>
          </a:p>
        </p:txBody>
      </p:sp>
      <p:sp>
        <p:nvSpPr>
          <p:cNvPr id="4" name="object 4"/>
          <p:cNvSpPr/>
          <p:nvPr/>
        </p:nvSpPr>
        <p:spPr>
          <a:xfrm>
            <a:off x="3819600" y="1094400"/>
            <a:ext cx="51435" cy="74930"/>
          </a:xfrm>
          <a:custGeom>
            <a:avLst/>
            <a:gdLst/>
            <a:ahLst/>
            <a:cxnLst/>
            <a:rect l="l" t="t" r="r" b="b"/>
            <a:pathLst>
              <a:path w="51435" h="74930">
                <a:moveTo>
                  <a:pt x="49935" y="0"/>
                </a:moveTo>
                <a:lnTo>
                  <a:pt x="1278" y="0"/>
                </a:lnTo>
                <a:lnTo>
                  <a:pt x="0" y="1282"/>
                </a:lnTo>
                <a:lnTo>
                  <a:pt x="0" y="73516"/>
                </a:lnTo>
                <a:lnTo>
                  <a:pt x="1278" y="74795"/>
                </a:lnTo>
                <a:lnTo>
                  <a:pt x="49935" y="74795"/>
                </a:lnTo>
                <a:lnTo>
                  <a:pt x="51218" y="73516"/>
                </a:lnTo>
                <a:lnTo>
                  <a:pt x="51218" y="1282"/>
                </a:lnTo>
                <a:lnTo>
                  <a:pt x="49935" y="0"/>
                </a:lnTo>
                <a:close/>
              </a:path>
            </a:pathLst>
          </a:custGeom>
          <a:solidFill>
            <a:srgbClr val="F2DDDD"/>
          </a:solidFill>
        </p:spPr>
        <p:txBody>
          <a:bodyPr wrap="square" lIns="0" tIns="0" rIns="0" bIns="0" rtlCol="0"/>
          <a:lstStyle/>
          <a:p>
            <a:endParaRPr/>
          </a:p>
        </p:txBody>
      </p:sp>
      <p:sp>
        <p:nvSpPr>
          <p:cNvPr id="5" name="object 5"/>
          <p:cNvSpPr/>
          <p:nvPr/>
        </p:nvSpPr>
        <p:spPr>
          <a:xfrm>
            <a:off x="2646000" y="815975"/>
            <a:ext cx="51435" cy="74930"/>
          </a:xfrm>
          <a:custGeom>
            <a:avLst/>
            <a:gdLst/>
            <a:ahLst/>
            <a:cxnLst/>
            <a:rect l="l" t="t" r="r" b="b"/>
            <a:pathLst>
              <a:path w="51435" h="74929">
                <a:moveTo>
                  <a:pt x="49920" y="0"/>
                </a:moveTo>
                <a:lnTo>
                  <a:pt x="1282" y="0"/>
                </a:lnTo>
                <a:lnTo>
                  <a:pt x="0" y="1282"/>
                </a:lnTo>
                <a:lnTo>
                  <a:pt x="0" y="73516"/>
                </a:lnTo>
                <a:lnTo>
                  <a:pt x="1282" y="74799"/>
                </a:lnTo>
                <a:lnTo>
                  <a:pt x="49920" y="74799"/>
                </a:lnTo>
                <a:lnTo>
                  <a:pt x="51203" y="73516"/>
                </a:lnTo>
                <a:lnTo>
                  <a:pt x="51203" y="1282"/>
                </a:lnTo>
                <a:lnTo>
                  <a:pt x="49920" y="0"/>
                </a:lnTo>
                <a:close/>
              </a:path>
            </a:pathLst>
          </a:custGeom>
          <a:solidFill>
            <a:srgbClr val="F2DDDD"/>
          </a:solidFill>
        </p:spPr>
        <p:txBody>
          <a:bodyPr wrap="square" lIns="0" tIns="0" rIns="0" bIns="0" rtlCol="0"/>
          <a:lstStyle/>
          <a:p>
            <a:endParaRPr/>
          </a:p>
        </p:txBody>
      </p:sp>
      <p:sp>
        <p:nvSpPr>
          <p:cNvPr id="7" name="object 7"/>
          <p:cNvSpPr/>
          <p:nvPr/>
        </p:nvSpPr>
        <p:spPr>
          <a:xfrm>
            <a:off x="2314800" y="961200"/>
            <a:ext cx="51435" cy="74930"/>
          </a:xfrm>
          <a:custGeom>
            <a:avLst/>
            <a:gdLst/>
            <a:ahLst/>
            <a:cxnLst/>
            <a:rect l="l" t="t" r="r" b="b"/>
            <a:pathLst>
              <a:path w="51435" h="74930">
                <a:moveTo>
                  <a:pt x="49939" y="0"/>
                </a:moveTo>
                <a:lnTo>
                  <a:pt x="1282" y="0"/>
                </a:lnTo>
                <a:lnTo>
                  <a:pt x="0" y="1278"/>
                </a:lnTo>
                <a:lnTo>
                  <a:pt x="0" y="73512"/>
                </a:lnTo>
                <a:lnTo>
                  <a:pt x="1282" y="74810"/>
                </a:lnTo>
                <a:lnTo>
                  <a:pt x="49939" y="74810"/>
                </a:lnTo>
                <a:lnTo>
                  <a:pt x="51221" y="73512"/>
                </a:lnTo>
                <a:lnTo>
                  <a:pt x="51221" y="1278"/>
                </a:lnTo>
                <a:lnTo>
                  <a:pt x="49939" y="0"/>
                </a:lnTo>
                <a:close/>
              </a:path>
            </a:pathLst>
          </a:custGeom>
          <a:solidFill>
            <a:srgbClr val="F2DDDD"/>
          </a:solidFill>
        </p:spPr>
        <p:txBody>
          <a:bodyPr wrap="square" lIns="0" tIns="0" rIns="0" bIns="0" rtlCol="0"/>
          <a:lstStyle/>
          <a:p>
            <a:endParaRPr/>
          </a:p>
        </p:txBody>
      </p:sp>
      <p:sp>
        <p:nvSpPr>
          <p:cNvPr id="8" name="object 8"/>
          <p:cNvSpPr/>
          <p:nvPr/>
        </p:nvSpPr>
        <p:spPr>
          <a:xfrm>
            <a:off x="1810800" y="1044575"/>
            <a:ext cx="51435" cy="74930"/>
          </a:xfrm>
          <a:custGeom>
            <a:avLst/>
            <a:gdLst/>
            <a:ahLst/>
            <a:cxnLst/>
            <a:rect l="l" t="t" r="r" b="b"/>
            <a:pathLst>
              <a:path w="51435" h="74929">
                <a:moveTo>
                  <a:pt x="49924" y="0"/>
                </a:moveTo>
                <a:lnTo>
                  <a:pt x="1282" y="0"/>
                </a:lnTo>
                <a:lnTo>
                  <a:pt x="0" y="1282"/>
                </a:lnTo>
                <a:lnTo>
                  <a:pt x="0" y="73516"/>
                </a:lnTo>
                <a:lnTo>
                  <a:pt x="1282" y="74810"/>
                </a:lnTo>
                <a:lnTo>
                  <a:pt x="49924" y="74810"/>
                </a:lnTo>
                <a:lnTo>
                  <a:pt x="51218" y="73516"/>
                </a:lnTo>
                <a:lnTo>
                  <a:pt x="51218" y="1282"/>
                </a:lnTo>
                <a:lnTo>
                  <a:pt x="49924" y="0"/>
                </a:lnTo>
                <a:close/>
              </a:path>
            </a:pathLst>
          </a:custGeom>
          <a:solidFill>
            <a:srgbClr val="F2DDDD"/>
          </a:solidFill>
        </p:spPr>
        <p:txBody>
          <a:bodyPr wrap="square" lIns="0" tIns="0" rIns="0" bIns="0" rtlCol="0"/>
          <a:lstStyle/>
          <a:p>
            <a:endParaRPr/>
          </a:p>
        </p:txBody>
      </p:sp>
      <p:sp>
        <p:nvSpPr>
          <p:cNvPr id="9" name="object 9"/>
          <p:cNvSpPr/>
          <p:nvPr/>
        </p:nvSpPr>
        <p:spPr>
          <a:xfrm>
            <a:off x="1810800" y="815975"/>
            <a:ext cx="51435" cy="74930"/>
          </a:xfrm>
          <a:custGeom>
            <a:avLst/>
            <a:gdLst/>
            <a:ahLst/>
            <a:cxnLst/>
            <a:rect l="l" t="t" r="r" b="b"/>
            <a:pathLst>
              <a:path w="51435" h="74930">
                <a:moveTo>
                  <a:pt x="49935" y="0"/>
                </a:moveTo>
                <a:lnTo>
                  <a:pt x="1282" y="0"/>
                </a:lnTo>
                <a:lnTo>
                  <a:pt x="0" y="1278"/>
                </a:lnTo>
                <a:lnTo>
                  <a:pt x="0" y="73512"/>
                </a:lnTo>
                <a:lnTo>
                  <a:pt x="1282" y="74795"/>
                </a:lnTo>
                <a:lnTo>
                  <a:pt x="49935" y="74795"/>
                </a:lnTo>
                <a:lnTo>
                  <a:pt x="51218" y="73512"/>
                </a:lnTo>
                <a:lnTo>
                  <a:pt x="51218" y="1278"/>
                </a:lnTo>
                <a:lnTo>
                  <a:pt x="49935" y="0"/>
                </a:lnTo>
                <a:close/>
              </a:path>
            </a:pathLst>
          </a:custGeom>
          <a:solidFill>
            <a:srgbClr val="F2DDDD"/>
          </a:solidFill>
        </p:spPr>
        <p:txBody>
          <a:bodyPr wrap="square" lIns="0" tIns="0" rIns="0" bIns="0" rtlCol="0"/>
          <a:lstStyle/>
          <a:p>
            <a:endParaRPr/>
          </a:p>
        </p:txBody>
      </p:sp>
      <p:sp>
        <p:nvSpPr>
          <p:cNvPr id="11" name="object 11"/>
          <p:cNvSpPr/>
          <p:nvPr/>
        </p:nvSpPr>
        <p:spPr>
          <a:xfrm>
            <a:off x="3733200" y="1238400"/>
            <a:ext cx="51435" cy="74930"/>
          </a:xfrm>
          <a:custGeom>
            <a:avLst/>
            <a:gdLst/>
            <a:ahLst/>
            <a:cxnLst/>
            <a:rect l="l" t="t" r="r" b="b"/>
            <a:pathLst>
              <a:path w="51435" h="74930">
                <a:moveTo>
                  <a:pt x="49939" y="0"/>
                </a:moveTo>
                <a:lnTo>
                  <a:pt x="1282" y="0"/>
                </a:lnTo>
                <a:lnTo>
                  <a:pt x="0" y="1282"/>
                </a:lnTo>
                <a:lnTo>
                  <a:pt x="0" y="73516"/>
                </a:lnTo>
                <a:lnTo>
                  <a:pt x="1282" y="74799"/>
                </a:lnTo>
                <a:lnTo>
                  <a:pt x="49939" y="74799"/>
                </a:lnTo>
                <a:lnTo>
                  <a:pt x="51221" y="73516"/>
                </a:lnTo>
                <a:lnTo>
                  <a:pt x="51221" y="1282"/>
                </a:lnTo>
                <a:lnTo>
                  <a:pt x="49939" y="0"/>
                </a:lnTo>
                <a:close/>
              </a:path>
            </a:pathLst>
          </a:custGeom>
          <a:solidFill>
            <a:srgbClr val="F2DDDD"/>
          </a:solidFill>
        </p:spPr>
        <p:txBody>
          <a:bodyPr wrap="square" lIns="0" tIns="0" rIns="0" bIns="0" rtlCol="0"/>
          <a:lstStyle/>
          <a:p>
            <a:endParaRPr/>
          </a:p>
        </p:txBody>
      </p:sp>
      <p:sp>
        <p:nvSpPr>
          <p:cNvPr id="46" name="object 12"/>
          <p:cNvSpPr txBox="1"/>
          <p:nvPr/>
        </p:nvSpPr>
        <p:spPr>
          <a:xfrm>
            <a:off x="1378805" y="739775"/>
            <a:ext cx="3182392" cy="736099"/>
          </a:xfrm>
          <a:prstGeom prst="rect">
            <a:avLst/>
          </a:prstGeom>
        </p:spPr>
        <p:txBody>
          <a:bodyPr vert="horz" wrap="square" lIns="0" tIns="0" rIns="0" bIns="0" rtlCol="0">
            <a:spAutoFit/>
          </a:bodyPr>
          <a:lstStyle/>
          <a:p>
            <a:pPr marL="12700">
              <a:lnSpc>
                <a:spcPts val="610"/>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br>
              <a:rPr lang="es-ES_tradnl" sz="550" dirty="0">
                <a:latin typeface="Courier"/>
                <a:cs typeface="Courier"/>
              </a:rPr>
            </a:br>
            <a:r>
              <a:rPr lang="es-ES_tradnl" sz="550"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br>
              <a:rPr lang="es-ES_tradnl" sz="550" dirty="0">
                <a:latin typeface="Courier"/>
                <a:cs typeface="Courier"/>
              </a:rPr>
            </a:br>
            <a:r>
              <a:rPr lang="es-ES_tradnl" sz="550" dirty="0">
                <a:latin typeface="Courier"/>
                <a:cs typeface="Courier"/>
              </a:rPr>
              <a:t>        </a:t>
            </a:r>
            <a:r>
              <a:rPr sz="550" dirty="0">
                <a:latin typeface="Courier"/>
                <a:cs typeface="Courier"/>
              </a:rPr>
              <a:t>T T </a:t>
            </a:r>
            <a:r>
              <a:rPr sz="550" spc="-90" dirty="0">
                <a:latin typeface="Courier"/>
                <a:cs typeface="Courier"/>
              </a:rPr>
              <a:t>G G </a:t>
            </a:r>
            <a:r>
              <a:rPr sz="550" spc="-60" dirty="0">
                <a:latin typeface="Courier"/>
                <a:cs typeface="Courier"/>
              </a:rPr>
              <a:t>C </a:t>
            </a:r>
            <a:r>
              <a:rPr sz="550" b="1" dirty="0">
                <a:solidFill>
                  <a:srgbClr val="D43F3A"/>
                </a:solidFill>
                <a:latin typeface="Courier"/>
                <a:cs typeface="Courier"/>
              </a:rPr>
              <a:t>T </a:t>
            </a:r>
            <a:r>
              <a:rPr sz="550" spc="-60" dirty="0">
                <a:latin typeface="Courier"/>
                <a:cs typeface="Courier"/>
              </a:rPr>
              <a:t>C C C </a:t>
            </a:r>
            <a:r>
              <a:rPr sz="550" dirty="0">
                <a:latin typeface="Courier"/>
                <a:cs typeface="Courier"/>
              </a:rPr>
              <a:t>T </a:t>
            </a:r>
            <a:r>
              <a:rPr sz="550" spc="-60" dirty="0">
                <a:latin typeface="Courier"/>
                <a:cs typeface="Courier"/>
              </a:rPr>
              <a:t>C C C C </a:t>
            </a:r>
            <a:r>
              <a:rPr sz="550" spc="-30" dirty="0">
                <a:latin typeface="Courier"/>
                <a:cs typeface="Courier"/>
              </a:rPr>
              <a:t>A </a:t>
            </a:r>
            <a:r>
              <a:rPr sz="550" dirty="0">
                <a:latin typeface="Courier"/>
                <a:cs typeface="Courier"/>
              </a:rPr>
              <a:t>T T </a:t>
            </a:r>
            <a:r>
              <a:rPr sz="550" spc="-60" dirty="0">
                <a:latin typeface="Courier"/>
                <a:cs typeface="Courier"/>
              </a:rPr>
              <a:t>C </a:t>
            </a:r>
            <a:r>
              <a:rPr sz="550" b="1" spc="-60" dirty="0">
                <a:solidFill>
                  <a:srgbClr val="D43F3A"/>
                </a:solidFill>
                <a:latin typeface="Courier"/>
                <a:cs typeface="Courier"/>
              </a:rPr>
              <a:t>C </a:t>
            </a:r>
            <a:r>
              <a:rPr sz="550" spc="-30" dirty="0">
                <a:latin typeface="Courier"/>
                <a:cs typeface="Courier"/>
              </a:rPr>
              <a:t>A </a:t>
            </a:r>
            <a:r>
              <a:rPr sz="550" spc="-90" dirty="0">
                <a:latin typeface="Courier"/>
                <a:cs typeface="Courier"/>
              </a:rPr>
              <a:t>G G </a:t>
            </a:r>
            <a:r>
              <a:rPr sz="550" dirty="0">
                <a:latin typeface="Courier"/>
                <a:cs typeface="Courier"/>
              </a:rPr>
              <a:t>T </a:t>
            </a:r>
            <a:r>
              <a:rPr sz="550" spc="-60" dirty="0">
                <a:latin typeface="Courier"/>
                <a:cs typeface="Courier"/>
              </a:rPr>
              <a:t>C </a:t>
            </a:r>
            <a:r>
              <a:rPr sz="550" dirty="0">
                <a:latin typeface="Courier"/>
                <a:cs typeface="Courier"/>
              </a:rPr>
              <a:t>T T  </a:t>
            </a:r>
            <a:br>
              <a:rPr lang="es-ES_tradnl" sz="550" dirty="0">
                <a:latin typeface="Courier"/>
                <a:cs typeface="Courier"/>
              </a:rPr>
            </a:br>
            <a:r>
              <a:rPr lang="es-ES_tradnl" sz="550"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727075" marR="5080" indent="-165100">
              <a:lnSpc>
                <a:spcPts val="560"/>
              </a:lnSpc>
            </a:pPr>
            <a:r>
              <a:rPr lang="es-ES_tradnl" sz="550" spc="-60"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  </a:t>
            </a:r>
            <a:br>
              <a:rPr lang="es-ES_tradnl" sz="550" spc="-60" dirty="0">
                <a:latin typeface="Courier"/>
                <a:cs typeface="Courier"/>
              </a:rPr>
            </a:br>
            <a:r>
              <a:rPr lang="es-ES_tradnl" sz="550" spc="-60"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a:lnSpc>
                <a:spcPct val="100000"/>
              </a:lnSpc>
              <a:spcBef>
                <a:spcPts val="5"/>
              </a:spcBef>
            </a:pPr>
            <a:endParaRPr sz="400" dirty="0">
              <a:latin typeface="Courier"/>
              <a:cs typeface="Courier"/>
            </a:endParaRPr>
          </a:p>
          <a:p>
            <a:pPr marL="12700">
              <a:lnSpc>
                <a:spcPct val="100000"/>
              </a:lnSpc>
            </a:pP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endParaRPr sz="550" dirty="0">
              <a:latin typeface="Courier"/>
              <a:cs typeface="Courier"/>
            </a:endParaRPr>
          </a:p>
        </p:txBody>
      </p:sp>
      <p:pic>
        <p:nvPicPr>
          <p:cNvPr id="3" name="Picture 2">
            <a:extLst>
              <a:ext uri="{FF2B5EF4-FFF2-40B4-BE49-F238E27FC236}">
                <a16:creationId xmlns:a16="http://schemas.microsoft.com/office/drawing/2014/main" id="{B20DBDB6-D6A8-F44A-87B4-057AF7AED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339"/>
            <a:ext cx="4610100" cy="3166411"/>
          </a:xfrm>
          <a:prstGeom prst="rect">
            <a:avLst/>
          </a:prstGeom>
        </p:spPr>
      </p:pic>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bject 11"/>
          <p:cNvSpPr/>
          <p:nvPr/>
        </p:nvSpPr>
        <p:spPr>
          <a:xfrm>
            <a:off x="3733200" y="1238400"/>
            <a:ext cx="51435" cy="74930"/>
          </a:xfrm>
          <a:custGeom>
            <a:avLst/>
            <a:gdLst/>
            <a:ahLst/>
            <a:cxnLst/>
            <a:rect l="l" t="t" r="r" b="b"/>
            <a:pathLst>
              <a:path w="51435" h="74930">
                <a:moveTo>
                  <a:pt x="49939" y="0"/>
                </a:moveTo>
                <a:lnTo>
                  <a:pt x="1282" y="0"/>
                </a:lnTo>
                <a:lnTo>
                  <a:pt x="0" y="1282"/>
                </a:lnTo>
                <a:lnTo>
                  <a:pt x="0" y="73516"/>
                </a:lnTo>
                <a:lnTo>
                  <a:pt x="1282" y="74799"/>
                </a:lnTo>
                <a:lnTo>
                  <a:pt x="49939" y="74799"/>
                </a:lnTo>
                <a:lnTo>
                  <a:pt x="51221" y="73516"/>
                </a:lnTo>
                <a:lnTo>
                  <a:pt x="51221" y="1282"/>
                </a:lnTo>
                <a:lnTo>
                  <a:pt x="49939" y="0"/>
                </a:lnTo>
                <a:close/>
              </a:path>
            </a:pathLst>
          </a:custGeom>
          <a:solidFill>
            <a:srgbClr val="F2DDDD"/>
          </a:solidFill>
        </p:spPr>
        <p:txBody>
          <a:bodyPr wrap="square" lIns="0" tIns="0" rIns="0" bIns="0" rtlCol="0"/>
          <a:lstStyle/>
          <a:p>
            <a:endParaRPr/>
          </a:p>
        </p:txBody>
      </p:sp>
      <p:sp>
        <p:nvSpPr>
          <p:cNvPr id="32" name="object 32"/>
          <p:cNvSpPr txBox="1"/>
          <p:nvPr/>
        </p:nvSpPr>
        <p:spPr>
          <a:xfrm>
            <a:off x="347294" y="2263775"/>
            <a:ext cx="3429000" cy="843465"/>
          </a:xfrm>
          <a:prstGeom prst="rect">
            <a:avLst/>
          </a:prstGeom>
        </p:spPr>
        <p:txBody>
          <a:bodyPr vert="horz" wrap="square" lIns="0" tIns="0" rIns="0" bIns="0" rtlCol="0">
            <a:spAutoFit/>
          </a:bodyPr>
          <a:lstStyle/>
          <a:p>
            <a:pPr marL="12700" marR="1334135">
              <a:lnSpc>
                <a:spcPct val="186800"/>
              </a:lnSpc>
              <a:buAutoNum type="arabicParenR" startAt="2"/>
              <a:tabLst>
                <a:tab pos="144145" algn="l"/>
              </a:tabLst>
            </a:pPr>
            <a:r>
              <a:rPr lang="es-ES_tradnl" sz="800" spc="5" dirty="0">
                <a:latin typeface="Euphemia UCAS"/>
                <a:cs typeface="Euphemia UCAS"/>
              </a:rPr>
              <a:t> </a:t>
            </a:r>
            <a:r>
              <a:rPr sz="800" spc="5" dirty="0">
                <a:latin typeface="Euphemia UCAS"/>
                <a:cs typeface="Euphemia UCAS"/>
              </a:rPr>
              <a:t>Filter </a:t>
            </a:r>
            <a:r>
              <a:rPr sz="800" spc="-35" dirty="0">
                <a:latin typeface="Euphemia UCAS"/>
                <a:cs typeface="Euphemia UCAS"/>
              </a:rPr>
              <a:t>reads </a:t>
            </a:r>
            <a:r>
              <a:rPr sz="800" spc="20" dirty="0">
                <a:latin typeface="Euphemia UCAS"/>
                <a:cs typeface="Euphemia UCAS"/>
              </a:rPr>
              <a:t>with </a:t>
            </a:r>
            <a:r>
              <a:rPr sz="800" spc="-10" dirty="0">
                <a:latin typeface="Euphemia UCAS"/>
                <a:cs typeface="Euphemia UCAS"/>
              </a:rPr>
              <a:t>low </a:t>
            </a:r>
            <a:r>
              <a:rPr sz="800" spc="-15" dirty="0">
                <a:latin typeface="Euphemia UCAS"/>
                <a:cs typeface="Euphemia UCAS"/>
              </a:rPr>
              <a:t>mapping </a:t>
            </a:r>
            <a:r>
              <a:rPr sz="800" dirty="0">
                <a:latin typeface="Euphemia UCAS"/>
                <a:cs typeface="Euphemia UCAS"/>
              </a:rPr>
              <a:t>quality  </a:t>
            </a:r>
            <a:r>
              <a:rPr sz="800" spc="-25" dirty="0">
                <a:latin typeface="Euphemia UCAS"/>
                <a:cs typeface="Euphemia UCAS"/>
              </a:rPr>
              <a:t>Problems:</a:t>
            </a:r>
            <a:endParaRPr sz="800" dirty="0">
              <a:latin typeface="Euphemia UCAS"/>
              <a:cs typeface="Euphemia UCAS"/>
            </a:endParaRPr>
          </a:p>
          <a:p>
            <a:pPr marL="227329" lvl="1" indent="-100330">
              <a:lnSpc>
                <a:spcPts val="955"/>
              </a:lnSpc>
              <a:spcBef>
                <a:spcPts val="135"/>
              </a:spcBef>
              <a:buSzPct val="62500"/>
              <a:buFont typeface="Arial"/>
              <a:buChar char="•"/>
              <a:tabLst>
                <a:tab pos="227965" algn="l"/>
              </a:tabLst>
            </a:pPr>
            <a:r>
              <a:rPr sz="800" spc="-25" dirty="0">
                <a:latin typeface="Euphemia UCAS"/>
                <a:cs typeface="Euphemia UCAS"/>
              </a:rPr>
              <a:t>undercalls hets </a:t>
            </a:r>
            <a:r>
              <a:rPr sz="800" spc="5" dirty="0">
                <a:latin typeface="Euphemia UCAS"/>
                <a:cs typeface="Euphemia UCAS"/>
              </a:rPr>
              <a:t>in </a:t>
            </a:r>
            <a:r>
              <a:rPr sz="800" spc="-30" dirty="0">
                <a:latin typeface="Euphemia UCAS"/>
                <a:cs typeface="Euphemia UCAS"/>
              </a:rPr>
              <a:t>low-coverage</a:t>
            </a:r>
            <a:r>
              <a:rPr sz="800" spc="-45" dirty="0">
                <a:latin typeface="Euphemia UCAS"/>
                <a:cs typeface="Euphemia UCAS"/>
              </a:rPr>
              <a:t> </a:t>
            </a:r>
            <a:r>
              <a:rPr sz="800" spc="-10" dirty="0">
                <a:latin typeface="Euphemia UCAS"/>
                <a:cs typeface="Euphemia UCAS"/>
              </a:rPr>
              <a:t>data</a:t>
            </a:r>
            <a:endParaRPr sz="800" dirty="0">
              <a:latin typeface="Euphemia UCAS"/>
              <a:cs typeface="Euphemia UCAS"/>
            </a:endParaRPr>
          </a:p>
          <a:p>
            <a:pPr marL="227329" lvl="1" indent="-100330">
              <a:lnSpc>
                <a:spcPts val="944"/>
              </a:lnSpc>
              <a:buSzPct val="62500"/>
              <a:buFont typeface="Arial"/>
              <a:buChar char="•"/>
              <a:tabLst>
                <a:tab pos="227965" algn="l"/>
              </a:tabLst>
            </a:pPr>
            <a:r>
              <a:rPr sz="800" spc="-10" dirty="0">
                <a:latin typeface="Euphemia UCAS"/>
                <a:cs typeface="Euphemia UCAS"/>
              </a:rPr>
              <a:t>throws </a:t>
            </a:r>
            <a:r>
              <a:rPr sz="800" spc="-45" dirty="0">
                <a:latin typeface="Euphemia UCAS"/>
                <a:cs typeface="Euphemia UCAS"/>
              </a:rPr>
              <a:t>away </a:t>
            </a:r>
            <a:r>
              <a:rPr sz="800" spc="5" dirty="0">
                <a:latin typeface="Euphemia UCAS"/>
                <a:cs typeface="Euphemia UCAS"/>
              </a:rPr>
              <a:t>information </a:t>
            </a:r>
            <a:r>
              <a:rPr sz="800" spc="-35" dirty="0">
                <a:latin typeface="Euphemia UCAS"/>
                <a:cs typeface="Euphemia UCAS"/>
              </a:rPr>
              <a:t>due </a:t>
            </a:r>
            <a:r>
              <a:rPr sz="800" spc="25" dirty="0">
                <a:latin typeface="Euphemia UCAS"/>
                <a:cs typeface="Euphemia UCAS"/>
              </a:rPr>
              <a:t>to </a:t>
            </a:r>
            <a:r>
              <a:rPr sz="800" spc="-20" dirty="0">
                <a:latin typeface="Euphemia UCAS"/>
                <a:cs typeface="Euphemia UCAS"/>
              </a:rPr>
              <a:t>hard </a:t>
            </a:r>
            <a:r>
              <a:rPr sz="800" dirty="0">
                <a:latin typeface="Euphemia UCAS"/>
                <a:cs typeface="Euphemia UCAS"/>
              </a:rPr>
              <a:t>quality</a:t>
            </a:r>
            <a:r>
              <a:rPr sz="800" spc="195" dirty="0">
                <a:latin typeface="Euphemia UCAS"/>
                <a:cs typeface="Euphemia UCAS"/>
              </a:rPr>
              <a:t> </a:t>
            </a:r>
            <a:r>
              <a:rPr sz="800" spc="-25" dirty="0">
                <a:latin typeface="Euphemia UCAS"/>
                <a:cs typeface="Euphemia UCAS"/>
              </a:rPr>
              <a:t>thresholds</a:t>
            </a:r>
            <a:endParaRPr sz="800" dirty="0">
              <a:latin typeface="Euphemia UCAS"/>
              <a:cs typeface="Euphemia UCAS"/>
            </a:endParaRPr>
          </a:p>
          <a:p>
            <a:pPr marL="227329" lvl="1" indent="-100330">
              <a:lnSpc>
                <a:spcPts val="955"/>
              </a:lnSpc>
              <a:buSzPct val="62500"/>
              <a:buFont typeface="Arial"/>
              <a:buChar char="•"/>
              <a:tabLst>
                <a:tab pos="227965" algn="l"/>
              </a:tabLst>
            </a:pPr>
            <a:r>
              <a:rPr lang="es-ES" sz="800" spc="-35" dirty="0">
                <a:latin typeface="Euphemia UCAS"/>
                <a:cs typeface="Euphemia UCAS"/>
              </a:rPr>
              <a:t>G</a:t>
            </a:r>
            <a:r>
              <a:rPr sz="800" spc="-35" dirty="0">
                <a:latin typeface="Euphemia UCAS"/>
                <a:cs typeface="Euphemia UCAS"/>
              </a:rPr>
              <a:t>ives </a:t>
            </a:r>
            <a:r>
              <a:rPr sz="800" spc="-20" dirty="0">
                <a:latin typeface="Euphemia UCAS"/>
                <a:cs typeface="Euphemia UCAS"/>
              </a:rPr>
              <a:t>no </a:t>
            </a:r>
            <a:r>
              <a:rPr sz="800" spc="-45" dirty="0">
                <a:latin typeface="Euphemia UCAS"/>
                <a:cs typeface="Euphemia UCAS"/>
              </a:rPr>
              <a:t>measure </a:t>
            </a:r>
            <a:r>
              <a:rPr sz="800" dirty="0">
                <a:latin typeface="Euphemia UCAS"/>
                <a:cs typeface="Euphemia UCAS"/>
              </a:rPr>
              <a:t>of</a:t>
            </a:r>
            <a:r>
              <a:rPr sz="800" spc="-15" dirty="0">
                <a:latin typeface="Euphemia UCAS"/>
                <a:cs typeface="Euphemia UCAS"/>
              </a:rPr>
              <a:t> </a:t>
            </a:r>
            <a:r>
              <a:rPr sz="800" spc="-20" dirty="0">
                <a:latin typeface="Euphemia UCAS"/>
                <a:cs typeface="Euphemia UCAS"/>
              </a:rPr>
              <a:t>confidence</a:t>
            </a:r>
            <a:endParaRPr sz="800" dirty="0">
              <a:latin typeface="Euphemia UCAS"/>
              <a:cs typeface="Euphemia UCAS"/>
            </a:endParaRPr>
          </a:p>
        </p:txBody>
      </p:sp>
      <p:sp>
        <p:nvSpPr>
          <p:cNvPr id="36" name="object 10"/>
          <p:cNvSpPr/>
          <p:nvPr/>
        </p:nvSpPr>
        <p:spPr>
          <a:xfrm>
            <a:off x="1390650" y="815975"/>
            <a:ext cx="60325" cy="74930"/>
          </a:xfrm>
          <a:custGeom>
            <a:avLst/>
            <a:gdLst/>
            <a:ahLst/>
            <a:cxnLst/>
            <a:rect l="l" t="t" r="r" b="b"/>
            <a:pathLst>
              <a:path w="60325" h="74929">
                <a:moveTo>
                  <a:pt x="58969" y="0"/>
                </a:moveTo>
                <a:lnTo>
                  <a:pt x="1282" y="0"/>
                </a:lnTo>
                <a:lnTo>
                  <a:pt x="0" y="1282"/>
                </a:lnTo>
                <a:lnTo>
                  <a:pt x="0" y="73527"/>
                </a:lnTo>
                <a:lnTo>
                  <a:pt x="1282" y="74810"/>
                </a:lnTo>
                <a:lnTo>
                  <a:pt x="58969" y="74810"/>
                </a:lnTo>
                <a:lnTo>
                  <a:pt x="60247" y="73527"/>
                </a:lnTo>
                <a:lnTo>
                  <a:pt x="60247" y="1282"/>
                </a:lnTo>
                <a:lnTo>
                  <a:pt x="58969" y="0"/>
                </a:lnTo>
                <a:close/>
              </a:path>
            </a:pathLst>
          </a:custGeom>
          <a:solidFill>
            <a:srgbClr val="F2DDDD"/>
          </a:solidFill>
        </p:spPr>
        <p:txBody>
          <a:bodyPr wrap="square" lIns="0" tIns="0" rIns="0" bIns="0" rtlCol="0"/>
          <a:lstStyle/>
          <a:p>
            <a:endParaRPr/>
          </a:p>
        </p:txBody>
      </p:sp>
      <p:sp>
        <p:nvSpPr>
          <p:cNvPr id="37" name="object 19"/>
          <p:cNvSpPr/>
          <p:nvPr/>
        </p:nvSpPr>
        <p:spPr>
          <a:xfrm>
            <a:off x="476754" y="804850"/>
            <a:ext cx="593725" cy="106045"/>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grpSp>
        <p:nvGrpSpPr>
          <p:cNvPr id="60" name="Agrupar 59"/>
          <p:cNvGrpSpPr/>
          <p:nvPr/>
        </p:nvGrpSpPr>
        <p:grpSpPr>
          <a:xfrm>
            <a:off x="1114174" y="842088"/>
            <a:ext cx="155805" cy="29209"/>
            <a:chOff x="1114174" y="842088"/>
            <a:chExt cx="155805" cy="29209"/>
          </a:xfrm>
        </p:grpSpPr>
        <p:sp>
          <p:nvSpPr>
            <p:cNvPr id="38"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39"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40"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sp>
        <p:nvSpPr>
          <p:cNvPr id="41" name="object 25"/>
          <p:cNvSpPr txBox="1"/>
          <p:nvPr/>
        </p:nvSpPr>
        <p:spPr>
          <a:xfrm>
            <a:off x="347294" y="1684620"/>
            <a:ext cx="3161030" cy="606897"/>
          </a:xfrm>
          <a:prstGeom prst="rect">
            <a:avLst/>
          </a:prstGeom>
        </p:spPr>
        <p:txBody>
          <a:bodyPr vert="horz" wrap="square" lIns="0" tIns="0" rIns="0" bIns="0" rtlCol="0">
            <a:spAutoFit/>
          </a:bodyPr>
          <a:lstStyle/>
          <a:p>
            <a:pPr>
              <a:lnSpc>
                <a:spcPct val="100000"/>
              </a:lnSpc>
            </a:pPr>
            <a:endParaRPr sz="600" dirty="0">
              <a:latin typeface="Euphemia UCAS"/>
              <a:cs typeface="Euphemia UCAS"/>
            </a:endParaRPr>
          </a:p>
          <a:p>
            <a:pPr>
              <a:lnSpc>
                <a:spcPct val="100000"/>
              </a:lnSpc>
            </a:pPr>
            <a:endParaRPr sz="600" dirty="0">
              <a:latin typeface="Euphemia UCAS"/>
              <a:cs typeface="Euphemia UCAS"/>
            </a:endParaRPr>
          </a:p>
          <a:p>
            <a:pPr marL="12700">
              <a:lnSpc>
                <a:spcPts val="955"/>
              </a:lnSpc>
              <a:spcBef>
                <a:spcPts val="465"/>
              </a:spcBef>
            </a:pPr>
            <a:r>
              <a:rPr sz="800" spc="20" dirty="0">
                <a:latin typeface="Euphemia UCAS"/>
                <a:cs typeface="Euphemia UCAS"/>
              </a:rPr>
              <a:t>1) </a:t>
            </a:r>
            <a:r>
              <a:rPr sz="800" spc="5" dirty="0">
                <a:latin typeface="Euphemia UCAS"/>
                <a:cs typeface="Euphemia UCAS"/>
              </a:rPr>
              <a:t>Filter </a:t>
            </a:r>
            <a:r>
              <a:rPr sz="800" spc="-55" dirty="0">
                <a:latin typeface="Euphemia UCAS"/>
                <a:cs typeface="Euphemia UCAS"/>
              </a:rPr>
              <a:t>base </a:t>
            </a:r>
            <a:r>
              <a:rPr sz="800" spc="-20" dirty="0">
                <a:latin typeface="Euphemia UCAS"/>
                <a:cs typeface="Euphemia UCAS"/>
              </a:rPr>
              <a:t>calls </a:t>
            </a:r>
            <a:r>
              <a:rPr sz="800" spc="-25" dirty="0">
                <a:latin typeface="Euphemia UCAS"/>
                <a:cs typeface="Euphemia UCAS"/>
              </a:rPr>
              <a:t>by</a:t>
            </a:r>
            <a:r>
              <a:rPr sz="800" spc="155" dirty="0">
                <a:latin typeface="Euphemia UCAS"/>
                <a:cs typeface="Euphemia UCAS"/>
              </a:rPr>
              <a:t> </a:t>
            </a:r>
            <a:r>
              <a:rPr sz="800" dirty="0">
                <a:latin typeface="Euphemia UCAS"/>
                <a:cs typeface="Euphemia UCAS"/>
              </a:rPr>
              <a:t>quality</a:t>
            </a:r>
          </a:p>
          <a:p>
            <a:pPr marL="227329">
              <a:lnSpc>
                <a:spcPts val="955"/>
              </a:lnSpc>
            </a:pPr>
            <a:r>
              <a:rPr sz="800" spc="-20" dirty="0">
                <a:latin typeface="Euphemia UCAS"/>
                <a:cs typeface="Euphemia UCAS"/>
              </a:rPr>
              <a:t>e.g. ignore </a:t>
            </a:r>
            <a:r>
              <a:rPr sz="800" spc="-65" dirty="0">
                <a:latin typeface="Euphemia UCAS"/>
                <a:cs typeface="Euphemia UCAS"/>
              </a:rPr>
              <a:t>bases </a:t>
            </a:r>
            <a:r>
              <a:rPr sz="800" spc="50" dirty="0">
                <a:latin typeface="Euphemia UCAS"/>
                <a:cs typeface="Euphemia UCAS"/>
              </a:rPr>
              <a:t> </a:t>
            </a:r>
            <a:r>
              <a:rPr sz="800" spc="30" dirty="0">
                <a:latin typeface="Euphemia UCAS"/>
                <a:cs typeface="Euphemia UCAS"/>
              </a:rPr>
              <a:t>Q&lt;20</a:t>
            </a:r>
            <a:endParaRPr lang="es-ES_tradnl" sz="800" dirty="0">
              <a:latin typeface="Euphemia UCAS"/>
              <a:cs typeface="Euphemia UCAS"/>
            </a:endParaRPr>
          </a:p>
          <a:p>
            <a:pPr marL="227329">
              <a:lnSpc>
                <a:spcPts val="955"/>
              </a:lnSpc>
            </a:pPr>
            <a:endParaRPr lang="es-ES_tradnl" sz="600" dirty="0">
              <a:latin typeface="Euphemia UCAS"/>
              <a:cs typeface="Euphemia UCAS"/>
            </a:endParaRPr>
          </a:p>
        </p:txBody>
      </p:sp>
      <p:sp>
        <p:nvSpPr>
          <p:cNvPr id="42" name="object 8"/>
          <p:cNvSpPr/>
          <p:nvPr/>
        </p:nvSpPr>
        <p:spPr>
          <a:xfrm>
            <a:off x="3228975" y="739775"/>
            <a:ext cx="66675" cy="1066800"/>
          </a:xfrm>
          <a:custGeom>
            <a:avLst/>
            <a:gdLst/>
            <a:ahLst/>
            <a:cxnLst/>
            <a:rect l="l" t="t" r="r" b="b"/>
            <a:pathLst>
              <a:path w="66675" h="1066800">
                <a:moveTo>
                  <a:pt x="45774" y="0"/>
                </a:moveTo>
                <a:lnTo>
                  <a:pt x="20520" y="0"/>
                </a:lnTo>
                <a:lnTo>
                  <a:pt x="12522" y="1606"/>
                </a:lnTo>
                <a:lnTo>
                  <a:pt x="6001" y="5992"/>
                </a:lnTo>
                <a:lnTo>
                  <a:pt x="1609" y="12508"/>
                </a:lnTo>
                <a:lnTo>
                  <a:pt x="0" y="20505"/>
                </a:lnTo>
                <a:lnTo>
                  <a:pt x="0" y="1046039"/>
                </a:lnTo>
                <a:lnTo>
                  <a:pt x="1609" y="1054035"/>
                </a:lnTo>
                <a:lnTo>
                  <a:pt x="6001" y="1060551"/>
                </a:lnTo>
                <a:lnTo>
                  <a:pt x="12522" y="1064938"/>
                </a:lnTo>
                <a:lnTo>
                  <a:pt x="20520" y="1066544"/>
                </a:lnTo>
                <a:lnTo>
                  <a:pt x="45774" y="1066544"/>
                </a:lnTo>
                <a:lnTo>
                  <a:pt x="53779" y="1064938"/>
                </a:lnTo>
                <a:lnTo>
                  <a:pt x="60300" y="1060551"/>
                </a:lnTo>
                <a:lnTo>
                  <a:pt x="64688" y="1054035"/>
                </a:lnTo>
                <a:lnTo>
                  <a:pt x="66295" y="1046039"/>
                </a:lnTo>
                <a:lnTo>
                  <a:pt x="66295" y="20505"/>
                </a:lnTo>
                <a:lnTo>
                  <a:pt x="64688" y="12508"/>
                </a:lnTo>
                <a:lnTo>
                  <a:pt x="60300" y="5992"/>
                </a:lnTo>
                <a:lnTo>
                  <a:pt x="53779" y="1606"/>
                </a:lnTo>
                <a:lnTo>
                  <a:pt x="45774" y="0"/>
                </a:lnTo>
                <a:close/>
              </a:path>
            </a:pathLst>
          </a:custGeom>
          <a:solidFill>
            <a:srgbClr val="D8EDF6"/>
          </a:solidFill>
        </p:spPr>
        <p:txBody>
          <a:bodyPr wrap="square" lIns="0" tIns="0" rIns="0" bIns="0" rtlCol="0"/>
          <a:lstStyle/>
          <a:p>
            <a:endParaRPr/>
          </a:p>
        </p:txBody>
      </p:sp>
      <p:sp>
        <p:nvSpPr>
          <p:cNvPr id="43" name="object 10"/>
          <p:cNvSpPr/>
          <p:nvPr/>
        </p:nvSpPr>
        <p:spPr>
          <a:xfrm>
            <a:off x="2137947" y="739775"/>
            <a:ext cx="66675" cy="1069975"/>
          </a:xfrm>
          <a:custGeom>
            <a:avLst/>
            <a:gdLst/>
            <a:ahLst/>
            <a:cxnLst/>
            <a:rect l="l" t="t" r="r" b="b"/>
            <a:pathLst>
              <a:path w="66675" h="1069975">
                <a:moveTo>
                  <a:pt x="45715" y="0"/>
                </a:moveTo>
                <a:lnTo>
                  <a:pt x="20579" y="0"/>
                </a:lnTo>
                <a:lnTo>
                  <a:pt x="12552" y="1611"/>
                </a:lnTo>
                <a:lnTo>
                  <a:pt x="6013" y="6011"/>
                </a:lnTo>
                <a:lnTo>
                  <a:pt x="1611" y="12546"/>
                </a:lnTo>
                <a:lnTo>
                  <a:pt x="0" y="20564"/>
                </a:lnTo>
                <a:lnTo>
                  <a:pt x="0" y="1048995"/>
                </a:lnTo>
                <a:lnTo>
                  <a:pt x="1611" y="1057014"/>
                </a:lnTo>
                <a:lnTo>
                  <a:pt x="6013" y="1063549"/>
                </a:lnTo>
                <a:lnTo>
                  <a:pt x="12552" y="1067949"/>
                </a:lnTo>
                <a:lnTo>
                  <a:pt x="20579" y="1069560"/>
                </a:lnTo>
                <a:lnTo>
                  <a:pt x="45715" y="1069560"/>
                </a:lnTo>
                <a:lnTo>
                  <a:pt x="53741" y="1067949"/>
                </a:lnTo>
                <a:lnTo>
                  <a:pt x="60280" y="1063549"/>
                </a:lnTo>
                <a:lnTo>
                  <a:pt x="64680" y="1057014"/>
                </a:lnTo>
                <a:lnTo>
                  <a:pt x="66291" y="1048995"/>
                </a:lnTo>
                <a:lnTo>
                  <a:pt x="66291" y="20564"/>
                </a:lnTo>
                <a:lnTo>
                  <a:pt x="64680" y="12546"/>
                </a:lnTo>
                <a:lnTo>
                  <a:pt x="60280" y="6011"/>
                </a:lnTo>
                <a:lnTo>
                  <a:pt x="53741" y="1611"/>
                </a:lnTo>
                <a:lnTo>
                  <a:pt x="45715" y="0"/>
                </a:lnTo>
                <a:close/>
              </a:path>
            </a:pathLst>
          </a:custGeom>
          <a:solidFill>
            <a:srgbClr val="D8EDF6"/>
          </a:solidFill>
        </p:spPr>
        <p:txBody>
          <a:bodyPr wrap="square" lIns="0" tIns="0" rIns="0" bIns="0" rtlCol="0"/>
          <a:lstStyle/>
          <a:p>
            <a:endParaRPr/>
          </a:p>
        </p:txBody>
      </p:sp>
      <p:sp>
        <p:nvSpPr>
          <p:cNvPr id="44" name="object 11"/>
          <p:cNvSpPr txBox="1"/>
          <p:nvPr/>
        </p:nvSpPr>
        <p:spPr>
          <a:xfrm>
            <a:off x="482275" y="1354774"/>
            <a:ext cx="620395" cy="100027"/>
          </a:xfrm>
          <a:prstGeom prst="rect">
            <a:avLst/>
          </a:prstGeom>
        </p:spPr>
        <p:txBody>
          <a:bodyPr vert="horz" wrap="square" lIns="0" tIns="0" rIns="0" bIns="0" rtlCol="0">
            <a:spAutoFit/>
          </a:bodyPr>
          <a:lstStyle/>
          <a:p>
            <a:pPr marL="12700">
              <a:lnSpc>
                <a:spcPct val="100000"/>
              </a:lnSpc>
            </a:pPr>
            <a:r>
              <a:rPr sz="650" spc="30" dirty="0">
                <a:latin typeface="Euphemia UCAS"/>
                <a:cs typeface="Euphemia UCAS"/>
              </a:rPr>
              <a:t>Reference</a:t>
            </a:r>
            <a:r>
              <a:rPr sz="650" spc="-55" dirty="0">
                <a:latin typeface="Euphemia UCAS"/>
                <a:cs typeface="Euphemia UCAS"/>
              </a:rPr>
              <a:t> </a:t>
            </a:r>
            <a:r>
              <a:rPr sz="650" spc="30" dirty="0">
                <a:latin typeface="Euphemia UCAS"/>
                <a:cs typeface="Euphemia UCAS"/>
              </a:rPr>
              <a:t>seq</a:t>
            </a:r>
            <a:endParaRPr sz="650" dirty="0">
              <a:latin typeface="Euphemia UCAS"/>
              <a:cs typeface="Euphemia UCAS"/>
            </a:endParaRPr>
          </a:p>
        </p:txBody>
      </p:sp>
      <p:sp>
        <p:nvSpPr>
          <p:cNvPr id="45" name="object 13"/>
          <p:cNvSpPr txBox="1"/>
          <p:nvPr/>
        </p:nvSpPr>
        <p:spPr>
          <a:xfrm>
            <a:off x="1125159" y="1529576"/>
            <a:ext cx="2932491" cy="276999"/>
          </a:xfrm>
          <a:prstGeom prst="rect">
            <a:avLst/>
          </a:prstGeom>
        </p:spPr>
        <p:txBody>
          <a:bodyPr vert="horz" wrap="square" lIns="0" tIns="0" rIns="0" bIns="0" rtlCol="0">
            <a:spAutoFit/>
          </a:bodyPr>
          <a:lstStyle/>
          <a:p>
            <a:pPr algn="ctr">
              <a:lnSpc>
                <a:spcPts val="610"/>
              </a:lnSpc>
            </a:pPr>
            <a:r>
              <a:rPr sz="550" spc="-60" dirty="0">
                <a:latin typeface="Courier"/>
                <a:cs typeface="Courier"/>
              </a:rPr>
              <a:t>R </a:t>
            </a:r>
            <a:r>
              <a:rPr sz="550" spc="185" dirty="0">
                <a:latin typeface="Courier"/>
                <a:cs typeface="Courier"/>
              </a:rPr>
              <a:t>:</a:t>
            </a:r>
            <a:r>
              <a:rPr sz="550" spc="-60" dirty="0">
                <a:latin typeface="Courier"/>
                <a:cs typeface="Courier"/>
              </a:rPr>
              <a:t> </a:t>
            </a:r>
            <a:r>
              <a:rPr lang="es-ES_tradnl" sz="550" spc="30" dirty="0">
                <a:latin typeface="Courier"/>
                <a:cs typeface="Courier"/>
              </a:rPr>
              <a:t>1</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6</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lang="es-ES_tradnl" sz="550" spc="30" dirty="0">
                <a:latin typeface="Courier"/>
                <a:cs typeface="Courier"/>
              </a:rPr>
              <a:t>5</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4</a:t>
            </a:r>
            <a:r>
              <a:rPr sz="550" spc="-60" dirty="0">
                <a:latin typeface="Courier"/>
                <a:cs typeface="Courier"/>
              </a:rPr>
              <a:t> </a:t>
            </a:r>
            <a:r>
              <a:rPr lang="es-ES_tradnl" sz="550" spc="30" dirty="0">
                <a:latin typeface="Courier"/>
                <a:cs typeface="Courier"/>
              </a:rPr>
              <a:t>2</a:t>
            </a:r>
            <a:r>
              <a:rPr sz="550" spc="-60" dirty="0">
                <a:latin typeface="Courier"/>
                <a:cs typeface="Courier"/>
              </a:rPr>
              <a:t> </a:t>
            </a:r>
            <a:r>
              <a:rPr lang="es-ES_tradnl" sz="550" spc="30" dirty="0">
                <a:latin typeface="Courier"/>
                <a:cs typeface="Courier"/>
              </a:rPr>
              <a:t>3</a:t>
            </a:r>
            <a:r>
              <a:rPr sz="550" spc="-60" dirty="0">
                <a:latin typeface="Courier"/>
                <a:cs typeface="Courier"/>
              </a:rPr>
              <a:t> </a:t>
            </a:r>
            <a:r>
              <a:rPr sz="550" spc="30" dirty="0">
                <a:latin typeface="Courier"/>
                <a:cs typeface="Courier"/>
              </a:rPr>
              <a:t>3</a:t>
            </a:r>
            <a:endParaRPr sz="550" dirty="0">
              <a:latin typeface="Courier"/>
              <a:cs typeface="Courier"/>
            </a:endParaRPr>
          </a:p>
          <a:p>
            <a:pPr algn="ctr">
              <a:lnSpc>
                <a:spcPts val="610"/>
              </a:lnSpc>
            </a:pPr>
            <a:r>
              <a:rPr sz="550" spc="-30" dirty="0">
                <a:latin typeface="Courier"/>
                <a:cs typeface="Courier"/>
              </a:rPr>
              <a:t>A</a:t>
            </a:r>
            <a:r>
              <a:rPr sz="550" spc="-60" dirty="0">
                <a:latin typeface="Courier"/>
                <a:cs typeface="Courier"/>
              </a:rPr>
              <a:t> </a:t>
            </a:r>
            <a:r>
              <a:rPr sz="550" spc="185" dirty="0">
                <a:latin typeface="Courier"/>
                <a:cs typeface="Courier"/>
              </a:rPr>
              <a:t>:</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4</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1</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5</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a:p>
            <a:pPr marL="111760" algn="ctr">
              <a:lnSpc>
                <a:spcPct val="100000"/>
              </a:lnSpc>
              <a:spcBef>
                <a:spcPts val="280"/>
              </a:spcBef>
            </a:pPr>
            <a:r>
              <a:rPr lang="es-ES_tradnl" sz="550" spc="3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b="1" spc="30" dirty="0">
                <a:solidFill>
                  <a:srgbClr val="D43F3A"/>
                </a:solidFill>
                <a:latin typeface="Courier"/>
                <a:cs typeface="Courier"/>
              </a:rPr>
              <a:t>2</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solidFill>
                  <a:srgbClr val="000000"/>
                </a:solidFill>
                <a:latin typeface="Courier"/>
                <a:cs typeface="Courier"/>
              </a:rPr>
              <a:t>0</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b="1" spc="30" dirty="0">
                <a:solidFill>
                  <a:srgbClr val="D43F3A"/>
                </a:solidFill>
                <a:latin typeface="Courier"/>
                <a:cs typeface="Courier"/>
              </a:rPr>
              <a:t>2</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r>
              <a:rPr sz="550" spc="-60" dirty="0">
                <a:latin typeface="Courier"/>
                <a:cs typeface="Courier"/>
              </a:rPr>
              <a:t> </a:t>
            </a:r>
            <a:r>
              <a:rPr lang="es-ES_tradnl" sz="550" spc="30" dirty="0">
                <a:solidFill>
                  <a:srgbClr val="000000"/>
                </a:solidFill>
                <a:latin typeface="Courier"/>
                <a:cs typeface="Courier"/>
              </a:rPr>
              <a:t>0</a:t>
            </a:r>
            <a:r>
              <a:rPr sz="550" b="1" spc="-60" dirty="0">
                <a:solidFill>
                  <a:srgbClr val="D43F3A"/>
                </a:solidFill>
                <a:latin typeface="Courier"/>
                <a:cs typeface="Courier"/>
              </a:rPr>
              <a:t> </a:t>
            </a:r>
            <a:r>
              <a:rPr sz="550" spc="30" dirty="0">
                <a:latin typeface="Courier"/>
                <a:cs typeface="Courier"/>
              </a:rPr>
              <a:t>0</a:t>
            </a:r>
            <a:r>
              <a:rPr sz="550" spc="-60" dirty="0">
                <a:latin typeface="Courier"/>
                <a:cs typeface="Courier"/>
              </a:rPr>
              <a:t> </a:t>
            </a:r>
            <a:r>
              <a:rPr sz="550" spc="30" dirty="0">
                <a:latin typeface="Courier"/>
                <a:cs typeface="Courier"/>
              </a:rPr>
              <a:t>0</a:t>
            </a:r>
            <a:endParaRPr sz="550" dirty="0">
              <a:latin typeface="Courier"/>
              <a:cs typeface="Courier"/>
            </a:endParaRPr>
          </a:p>
        </p:txBody>
      </p:sp>
      <p:sp>
        <p:nvSpPr>
          <p:cNvPr id="46" name="object 14"/>
          <p:cNvSpPr txBox="1"/>
          <p:nvPr/>
        </p:nvSpPr>
        <p:spPr>
          <a:xfrm>
            <a:off x="482275" y="1525459"/>
            <a:ext cx="746760" cy="292663"/>
          </a:xfrm>
          <a:prstGeom prst="rect">
            <a:avLst/>
          </a:prstGeom>
        </p:spPr>
        <p:txBody>
          <a:bodyPr vert="horz" wrap="square" lIns="0" tIns="0" rIns="0" bIns="0" rtlCol="0">
            <a:spAutoFit/>
          </a:bodyPr>
          <a:lstStyle/>
          <a:p>
            <a:pPr marL="12700" marR="5080" indent="5715">
              <a:lnSpc>
                <a:spcPct val="150500"/>
              </a:lnSpc>
            </a:pPr>
            <a:r>
              <a:rPr sz="650" spc="30" dirty="0">
                <a:latin typeface="Euphemia UCAS"/>
                <a:cs typeface="Euphemia UCAS"/>
              </a:rPr>
              <a:t>Allelic </a:t>
            </a:r>
            <a:r>
              <a:rPr sz="650" spc="40" dirty="0">
                <a:latin typeface="Euphemia UCAS"/>
                <a:cs typeface="Euphemia UCAS"/>
              </a:rPr>
              <a:t>counts  </a:t>
            </a:r>
            <a:r>
              <a:rPr sz="650" spc="30" dirty="0">
                <a:latin typeface="Euphemia UCAS"/>
                <a:cs typeface="Euphemia UCAS"/>
              </a:rPr>
              <a:t>Predicted</a:t>
            </a:r>
            <a:r>
              <a:rPr sz="650" spc="-25" dirty="0">
                <a:latin typeface="Euphemia UCAS"/>
                <a:cs typeface="Euphemia UCAS"/>
              </a:rPr>
              <a:t> </a:t>
            </a:r>
            <a:r>
              <a:rPr sz="650" spc="35" dirty="0">
                <a:latin typeface="Euphemia UCAS"/>
                <a:cs typeface="Euphemia UCAS"/>
              </a:rPr>
              <a:t>dosage</a:t>
            </a:r>
            <a:endParaRPr sz="650" dirty="0">
              <a:latin typeface="Euphemia UCAS"/>
              <a:cs typeface="Euphemia UCAS"/>
            </a:endParaRPr>
          </a:p>
        </p:txBody>
      </p:sp>
      <p:sp>
        <p:nvSpPr>
          <p:cNvPr id="48" name="object 3"/>
          <p:cNvSpPr txBox="1"/>
          <p:nvPr/>
        </p:nvSpPr>
        <p:spPr>
          <a:xfrm>
            <a:off x="347294" y="335711"/>
            <a:ext cx="3405556" cy="123111"/>
          </a:xfrm>
          <a:prstGeom prst="rect">
            <a:avLst/>
          </a:prstGeom>
        </p:spPr>
        <p:txBody>
          <a:bodyPr vert="horz" wrap="square" lIns="0" tIns="0" rIns="0" bIns="0" rtlCol="0">
            <a:spAutoFit/>
          </a:bodyPr>
          <a:lstStyle/>
          <a:p>
            <a:pPr marL="12700">
              <a:lnSpc>
                <a:spcPct val="100000"/>
              </a:lnSpc>
            </a:pPr>
            <a:r>
              <a:rPr sz="800" spc="-50" dirty="0">
                <a:latin typeface="Euphemia UCAS"/>
                <a:cs typeface="Euphemia UCAS"/>
              </a:rPr>
              <a:t>Use </a:t>
            </a:r>
            <a:r>
              <a:rPr sz="800" spc="-10" dirty="0">
                <a:latin typeface="Euphemia UCAS"/>
                <a:cs typeface="Euphemia UCAS"/>
              </a:rPr>
              <a:t>fixed </a:t>
            </a:r>
            <a:r>
              <a:rPr sz="800" spc="-20" dirty="0">
                <a:latin typeface="Euphemia UCAS"/>
                <a:cs typeface="Euphemia UCAS"/>
              </a:rPr>
              <a:t>allele </a:t>
            </a:r>
            <a:r>
              <a:rPr sz="800" spc="-25" dirty="0">
                <a:latin typeface="Euphemia UCAS"/>
                <a:cs typeface="Euphemia UCAS"/>
              </a:rPr>
              <a:t>frequency </a:t>
            </a:r>
            <a:r>
              <a:rPr sz="800" spc="-15" dirty="0">
                <a:latin typeface="Euphemia UCAS"/>
                <a:cs typeface="Euphemia UCAS"/>
              </a:rPr>
              <a:t>threshold </a:t>
            </a:r>
            <a:r>
              <a:rPr sz="800" spc="25" dirty="0">
                <a:latin typeface="Euphemia UCAS"/>
                <a:cs typeface="Euphemia UCAS"/>
              </a:rPr>
              <a:t>to </a:t>
            </a:r>
            <a:r>
              <a:rPr sz="800" spc="-20" dirty="0">
                <a:latin typeface="Euphemia UCAS"/>
                <a:cs typeface="Euphemia UCAS"/>
              </a:rPr>
              <a:t>determine </a:t>
            </a:r>
            <a:r>
              <a:rPr sz="800" spc="-5" dirty="0">
                <a:latin typeface="Euphemia UCAS"/>
                <a:cs typeface="Euphemia UCAS"/>
              </a:rPr>
              <a:t>the </a:t>
            </a:r>
            <a:r>
              <a:rPr sz="800" spc="-20" dirty="0">
                <a:latin typeface="Euphemia UCAS"/>
                <a:cs typeface="Euphemia UCAS"/>
              </a:rPr>
              <a:t>genotype</a:t>
            </a:r>
            <a:endParaRPr sz="800" dirty="0">
              <a:latin typeface="Euphemia UCAS"/>
              <a:cs typeface="Euphemia UCAS"/>
            </a:endParaRPr>
          </a:p>
        </p:txBody>
      </p:sp>
      <p:sp>
        <p:nvSpPr>
          <p:cNvPr id="49" name="object 5"/>
          <p:cNvSpPr/>
          <p:nvPr/>
        </p:nvSpPr>
        <p:spPr>
          <a:xfrm>
            <a:off x="2646000" y="815975"/>
            <a:ext cx="51435" cy="74930"/>
          </a:xfrm>
          <a:custGeom>
            <a:avLst/>
            <a:gdLst/>
            <a:ahLst/>
            <a:cxnLst/>
            <a:rect l="l" t="t" r="r" b="b"/>
            <a:pathLst>
              <a:path w="51435" h="74929">
                <a:moveTo>
                  <a:pt x="49920" y="0"/>
                </a:moveTo>
                <a:lnTo>
                  <a:pt x="1282" y="0"/>
                </a:lnTo>
                <a:lnTo>
                  <a:pt x="0" y="1282"/>
                </a:lnTo>
                <a:lnTo>
                  <a:pt x="0" y="73516"/>
                </a:lnTo>
                <a:lnTo>
                  <a:pt x="1282" y="74799"/>
                </a:lnTo>
                <a:lnTo>
                  <a:pt x="49920" y="74799"/>
                </a:lnTo>
                <a:lnTo>
                  <a:pt x="51203" y="73516"/>
                </a:lnTo>
                <a:lnTo>
                  <a:pt x="51203" y="1282"/>
                </a:lnTo>
                <a:lnTo>
                  <a:pt x="49920" y="0"/>
                </a:lnTo>
                <a:close/>
              </a:path>
            </a:pathLst>
          </a:custGeom>
          <a:solidFill>
            <a:srgbClr val="F2DDDD"/>
          </a:solidFill>
        </p:spPr>
        <p:txBody>
          <a:bodyPr wrap="square" lIns="0" tIns="0" rIns="0" bIns="0" rtlCol="0"/>
          <a:lstStyle/>
          <a:p>
            <a:endParaRPr/>
          </a:p>
        </p:txBody>
      </p:sp>
      <p:sp>
        <p:nvSpPr>
          <p:cNvPr id="50" name="object 7"/>
          <p:cNvSpPr/>
          <p:nvPr/>
        </p:nvSpPr>
        <p:spPr>
          <a:xfrm>
            <a:off x="2314800" y="961200"/>
            <a:ext cx="51435" cy="74930"/>
          </a:xfrm>
          <a:custGeom>
            <a:avLst/>
            <a:gdLst/>
            <a:ahLst/>
            <a:cxnLst/>
            <a:rect l="l" t="t" r="r" b="b"/>
            <a:pathLst>
              <a:path w="51435" h="74930">
                <a:moveTo>
                  <a:pt x="49939" y="0"/>
                </a:moveTo>
                <a:lnTo>
                  <a:pt x="1282" y="0"/>
                </a:lnTo>
                <a:lnTo>
                  <a:pt x="0" y="1278"/>
                </a:lnTo>
                <a:lnTo>
                  <a:pt x="0" y="73512"/>
                </a:lnTo>
                <a:lnTo>
                  <a:pt x="1282" y="74810"/>
                </a:lnTo>
                <a:lnTo>
                  <a:pt x="49939" y="74810"/>
                </a:lnTo>
                <a:lnTo>
                  <a:pt x="51221" y="73512"/>
                </a:lnTo>
                <a:lnTo>
                  <a:pt x="51221" y="1278"/>
                </a:lnTo>
                <a:lnTo>
                  <a:pt x="49939" y="0"/>
                </a:lnTo>
                <a:close/>
              </a:path>
            </a:pathLst>
          </a:custGeom>
          <a:solidFill>
            <a:srgbClr val="F2DDDD"/>
          </a:solidFill>
        </p:spPr>
        <p:txBody>
          <a:bodyPr wrap="square" lIns="0" tIns="0" rIns="0" bIns="0" rtlCol="0"/>
          <a:lstStyle/>
          <a:p>
            <a:endParaRPr/>
          </a:p>
        </p:txBody>
      </p:sp>
      <p:sp>
        <p:nvSpPr>
          <p:cNvPr id="51" name="object 8"/>
          <p:cNvSpPr/>
          <p:nvPr/>
        </p:nvSpPr>
        <p:spPr>
          <a:xfrm>
            <a:off x="1810800" y="1044575"/>
            <a:ext cx="51435" cy="74930"/>
          </a:xfrm>
          <a:custGeom>
            <a:avLst/>
            <a:gdLst/>
            <a:ahLst/>
            <a:cxnLst/>
            <a:rect l="l" t="t" r="r" b="b"/>
            <a:pathLst>
              <a:path w="51435" h="74929">
                <a:moveTo>
                  <a:pt x="49924" y="0"/>
                </a:moveTo>
                <a:lnTo>
                  <a:pt x="1282" y="0"/>
                </a:lnTo>
                <a:lnTo>
                  <a:pt x="0" y="1282"/>
                </a:lnTo>
                <a:lnTo>
                  <a:pt x="0" y="73516"/>
                </a:lnTo>
                <a:lnTo>
                  <a:pt x="1282" y="74810"/>
                </a:lnTo>
                <a:lnTo>
                  <a:pt x="49924" y="74810"/>
                </a:lnTo>
                <a:lnTo>
                  <a:pt x="51218" y="73516"/>
                </a:lnTo>
                <a:lnTo>
                  <a:pt x="51218" y="1282"/>
                </a:lnTo>
                <a:lnTo>
                  <a:pt x="49924" y="0"/>
                </a:lnTo>
                <a:close/>
              </a:path>
            </a:pathLst>
          </a:custGeom>
          <a:solidFill>
            <a:srgbClr val="F2DDDD"/>
          </a:solidFill>
        </p:spPr>
        <p:txBody>
          <a:bodyPr wrap="square" lIns="0" tIns="0" rIns="0" bIns="0" rtlCol="0"/>
          <a:lstStyle/>
          <a:p>
            <a:endParaRPr/>
          </a:p>
        </p:txBody>
      </p:sp>
      <p:sp>
        <p:nvSpPr>
          <p:cNvPr id="52" name="object 9"/>
          <p:cNvSpPr/>
          <p:nvPr/>
        </p:nvSpPr>
        <p:spPr>
          <a:xfrm>
            <a:off x="1810800" y="815975"/>
            <a:ext cx="51435" cy="74930"/>
          </a:xfrm>
          <a:custGeom>
            <a:avLst/>
            <a:gdLst/>
            <a:ahLst/>
            <a:cxnLst/>
            <a:rect l="l" t="t" r="r" b="b"/>
            <a:pathLst>
              <a:path w="51435" h="74930">
                <a:moveTo>
                  <a:pt x="49935" y="0"/>
                </a:moveTo>
                <a:lnTo>
                  <a:pt x="1282" y="0"/>
                </a:lnTo>
                <a:lnTo>
                  <a:pt x="0" y="1278"/>
                </a:lnTo>
                <a:lnTo>
                  <a:pt x="0" y="73512"/>
                </a:lnTo>
                <a:lnTo>
                  <a:pt x="1282" y="74795"/>
                </a:lnTo>
                <a:lnTo>
                  <a:pt x="49935" y="74795"/>
                </a:lnTo>
                <a:lnTo>
                  <a:pt x="51218" y="73512"/>
                </a:lnTo>
                <a:lnTo>
                  <a:pt x="51218" y="1278"/>
                </a:lnTo>
                <a:lnTo>
                  <a:pt x="49935" y="0"/>
                </a:lnTo>
                <a:close/>
              </a:path>
            </a:pathLst>
          </a:custGeom>
          <a:solidFill>
            <a:srgbClr val="F2DDDD"/>
          </a:solidFill>
        </p:spPr>
        <p:txBody>
          <a:bodyPr wrap="square" lIns="0" tIns="0" rIns="0" bIns="0" rtlCol="0"/>
          <a:lstStyle/>
          <a:p>
            <a:endParaRPr/>
          </a:p>
        </p:txBody>
      </p:sp>
      <p:sp>
        <p:nvSpPr>
          <p:cNvPr id="54" name="object 20"/>
          <p:cNvSpPr txBox="1"/>
          <p:nvPr/>
        </p:nvSpPr>
        <p:spPr>
          <a:xfrm>
            <a:off x="476250" y="815975"/>
            <a:ext cx="589280" cy="76944"/>
          </a:xfrm>
          <a:prstGeom prst="rect">
            <a:avLst/>
          </a:prstGeom>
        </p:spPr>
        <p:txBody>
          <a:bodyPr vert="horz" wrap="square" lIns="0" tIns="0" rIns="0" bIns="0" rtlCol="0">
            <a:spAutoFit/>
          </a:bodyPr>
          <a:lstStyle/>
          <a:p>
            <a:pPr marL="12700">
              <a:lnSpc>
                <a:spcPct val="100000"/>
              </a:lnSpc>
            </a:pPr>
            <a:r>
              <a:rPr sz="500" spc="35" dirty="0">
                <a:latin typeface="Euphemia UCAS"/>
                <a:cs typeface="Euphemia UCAS"/>
              </a:rPr>
              <a:t>Low </a:t>
            </a:r>
            <a:r>
              <a:rPr sz="500" spc="40" dirty="0">
                <a:latin typeface="Euphemia UCAS"/>
                <a:cs typeface="Euphemia UCAS"/>
              </a:rPr>
              <a:t>base</a:t>
            </a:r>
            <a:r>
              <a:rPr sz="500" spc="-55" dirty="0">
                <a:latin typeface="Euphemia UCAS"/>
                <a:cs typeface="Euphemia UCAS"/>
              </a:rPr>
              <a:t> </a:t>
            </a:r>
            <a:r>
              <a:rPr sz="500" spc="45" dirty="0">
                <a:latin typeface="Euphemia UCAS"/>
                <a:cs typeface="Euphemia UCAS"/>
              </a:rPr>
              <a:t>quality</a:t>
            </a:r>
            <a:endParaRPr sz="500" dirty="0">
              <a:latin typeface="Euphemia UCAS"/>
              <a:cs typeface="Euphemia UCAS"/>
            </a:endParaRPr>
          </a:p>
        </p:txBody>
      </p:sp>
      <p:sp>
        <p:nvSpPr>
          <p:cNvPr id="55" name="object 19"/>
          <p:cNvSpPr/>
          <p:nvPr/>
        </p:nvSpPr>
        <p:spPr>
          <a:xfrm>
            <a:off x="400050" y="1033450"/>
            <a:ext cx="670429" cy="106045"/>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56" name="object 20"/>
          <p:cNvSpPr txBox="1"/>
          <p:nvPr/>
        </p:nvSpPr>
        <p:spPr>
          <a:xfrm>
            <a:off x="400050" y="1044575"/>
            <a:ext cx="685800" cy="76944"/>
          </a:xfrm>
          <a:prstGeom prst="rect">
            <a:avLst/>
          </a:prstGeom>
        </p:spPr>
        <p:txBody>
          <a:bodyPr vert="horz" wrap="square" lIns="0" tIns="0" rIns="0" bIns="0" rtlCol="0">
            <a:spAutoFit/>
          </a:bodyPr>
          <a:lstStyle/>
          <a:p>
            <a:pPr marL="12700">
              <a:lnSpc>
                <a:spcPct val="100000"/>
              </a:lnSpc>
            </a:pPr>
            <a:r>
              <a:rPr sz="500" spc="35" dirty="0">
                <a:latin typeface="Euphemia UCAS"/>
                <a:cs typeface="Euphemia UCAS"/>
              </a:rPr>
              <a:t>Low </a:t>
            </a:r>
            <a:r>
              <a:rPr lang="es-ES_tradnl" sz="500" spc="40" dirty="0" err="1">
                <a:latin typeface="Euphemia UCAS"/>
                <a:cs typeface="Euphemia UCAS"/>
              </a:rPr>
              <a:t>mapping</a:t>
            </a:r>
            <a:r>
              <a:rPr sz="500" spc="-55" dirty="0">
                <a:latin typeface="Euphemia UCAS"/>
                <a:cs typeface="Euphemia UCAS"/>
              </a:rPr>
              <a:t> </a:t>
            </a:r>
            <a:r>
              <a:rPr sz="500" spc="45" dirty="0">
                <a:latin typeface="Euphemia UCAS"/>
                <a:cs typeface="Euphemia UCAS"/>
              </a:rPr>
              <a:t>quality</a:t>
            </a:r>
            <a:endParaRPr sz="500" dirty="0">
              <a:latin typeface="Euphemia UCAS"/>
              <a:cs typeface="Euphemia UCAS"/>
            </a:endParaRPr>
          </a:p>
        </p:txBody>
      </p:sp>
      <p:grpSp>
        <p:nvGrpSpPr>
          <p:cNvPr id="61" name="Agrupar 60"/>
          <p:cNvGrpSpPr/>
          <p:nvPr/>
        </p:nvGrpSpPr>
        <p:grpSpPr>
          <a:xfrm rot="19698880">
            <a:off x="1162050" y="1044575"/>
            <a:ext cx="155805" cy="29209"/>
            <a:chOff x="1114174" y="842088"/>
            <a:chExt cx="155805" cy="29209"/>
          </a:xfrm>
        </p:grpSpPr>
        <p:sp>
          <p:nvSpPr>
            <p:cNvPr id="62"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63"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64"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grpSp>
        <p:nvGrpSpPr>
          <p:cNvPr id="65" name="Agrupar 64"/>
          <p:cNvGrpSpPr/>
          <p:nvPr/>
        </p:nvGrpSpPr>
        <p:grpSpPr>
          <a:xfrm>
            <a:off x="1162050" y="1120775"/>
            <a:ext cx="155805" cy="29209"/>
            <a:chOff x="1114174" y="842088"/>
            <a:chExt cx="155805" cy="29209"/>
          </a:xfrm>
        </p:grpSpPr>
        <p:sp>
          <p:nvSpPr>
            <p:cNvPr id="66" name="object 21"/>
            <p:cNvSpPr/>
            <p:nvPr/>
          </p:nvSpPr>
          <p:spPr>
            <a:xfrm>
              <a:off x="1114174" y="856520"/>
              <a:ext cx="147955" cy="0"/>
            </a:xfrm>
            <a:custGeom>
              <a:avLst/>
              <a:gdLst/>
              <a:ahLst/>
              <a:cxnLst/>
              <a:rect l="l" t="t" r="r" b="b"/>
              <a:pathLst>
                <a:path w="147955">
                  <a:moveTo>
                    <a:pt x="0" y="0"/>
                  </a:moveTo>
                  <a:lnTo>
                    <a:pt x="147629" y="0"/>
                  </a:lnTo>
                </a:path>
              </a:pathLst>
            </a:custGeom>
            <a:ln w="5965">
              <a:solidFill>
                <a:srgbClr val="D43F3A"/>
              </a:solidFill>
            </a:ln>
          </p:spPr>
          <p:txBody>
            <a:bodyPr wrap="square" lIns="0" tIns="0" rIns="0" bIns="0" rtlCol="0"/>
            <a:lstStyle/>
            <a:p>
              <a:endParaRPr/>
            </a:p>
          </p:txBody>
        </p:sp>
        <p:sp>
          <p:nvSpPr>
            <p:cNvPr id="67" name="object 22"/>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solidFill>
              <a:srgbClr val="D43F3A"/>
            </a:solidFill>
          </p:spPr>
          <p:txBody>
            <a:bodyPr wrap="square" lIns="0" tIns="0" rIns="0" bIns="0" rtlCol="0"/>
            <a:lstStyle/>
            <a:p>
              <a:endParaRPr/>
            </a:p>
          </p:txBody>
        </p:sp>
        <p:sp>
          <p:nvSpPr>
            <p:cNvPr id="68" name="object 23"/>
            <p:cNvSpPr/>
            <p:nvPr/>
          </p:nvSpPr>
          <p:spPr>
            <a:xfrm>
              <a:off x="1230609" y="842088"/>
              <a:ext cx="39370" cy="29209"/>
            </a:xfrm>
            <a:custGeom>
              <a:avLst/>
              <a:gdLst/>
              <a:ahLst/>
              <a:cxnLst/>
              <a:rect l="l" t="t" r="r" b="b"/>
              <a:pathLst>
                <a:path w="39369" h="29209">
                  <a:moveTo>
                    <a:pt x="0" y="0"/>
                  </a:moveTo>
                  <a:lnTo>
                    <a:pt x="39101" y="14372"/>
                  </a:lnTo>
                  <a:lnTo>
                    <a:pt x="0" y="28748"/>
                  </a:lnTo>
                  <a:lnTo>
                    <a:pt x="3506" y="21889"/>
                  </a:lnTo>
                  <a:lnTo>
                    <a:pt x="4668" y="14432"/>
                  </a:lnTo>
                  <a:lnTo>
                    <a:pt x="3495" y="6946"/>
                  </a:lnTo>
                  <a:lnTo>
                    <a:pt x="0" y="0"/>
                  </a:lnTo>
                  <a:close/>
                </a:path>
              </a:pathLst>
            </a:custGeom>
            <a:ln w="3175">
              <a:solidFill>
                <a:srgbClr val="D43F3A"/>
              </a:solidFill>
            </a:ln>
          </p:spPr>
          <p:txBody>
            <a:bodyPr wrap="square" lIns="0" tIns="0" rIns="0" bIns="0" rtlCol="0"/>
            <a:lstStyle/>
            <a:p>
              <a:endParaRPr/>
            </a:p>
          </p:txBody>
        </p:sp>
      </p:grpSp>
      <p:sp>
        <p:nvSpPr>
          <p:cNvPr id="69" name="object 19"/>
          <p:cNvSpPr/>
          <p:nvPr/>
        </p:nvSpPr>
        <p:spPr>
          <a:xfrm>
            <a:off x="1390650" y="892175"/>
            <a:ext cx="2209800" cy="76200"/>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70" name="object 19"/>
          <p:cNvSpPr/>
          <p:nvPr/>
        </p:nvSpPr>
        <p:spPr>
          <a:xfrm>
            <a:off x="1958400" y="1105200"/>
            <a:ext cx="2057400" cy="76200"/>
          </a:xfrm>
          <a:custGeom>
            <a:avLst/>
            <a:gdLst/>
            <a:ahLst/>
            <a:cxnLst/>
            <a:rect l="l" t="t" r="r" b="b"/>
            <a:pathLst>
              <a:path w="593725" h="106045">
                <a:moveTo>
                  <a:pt x="588442" y="0"/>
                </a:moveTo>
                <a:lnTo>
                  <a:pt x="5096" y="0"/>
                </a:lnTo>
                <a:lnTo>
                  <a:pt x="0" y="5096"/>
                </a:lnTo>
                <a:lnTo>
                  <a:pt x="0" y="100367"/>
                </a:lnTo>
                <a:lnTo>
                  <a:pt x="5096" y="105452"/>
                </a:lnTo>
                <a:lnTo>
                  <a:pt x="588442" y="105452"/>
                </a:lnTo>
                <a:lnTo>
                  <a:pt x="593542" y="100367"/>
                </a:lnTo>
                <a:lnTo>
                  <a:pt x="593542" y="5096"/>
                </a:lnTo>
                <a:lnTo>
                  <a:pt x="588442" y="0"/>
                </a:lnTo>
                <a:close/>
              </a:path>
            </a:pathLst>
          </a:custGeom>
          <a:solidFill>
            <a:srgbClr val="F2DDDD"/>
          </a:solidFill>
        </p:spPr>
        <p:txBody>
          <a:bodyPr wrap="square" lIns="0" tIns="0" rIns="0" bIns="0" rtlCol="0"/>
          <a:lstStyle/>
          <a:p>
            <a:endParaRPr/>
          </a:p>
        </p:txBody>
      </p:sp>
      <p:sp>
        <p:nvSpPr>
          <p:cNvPr id="53" name="object 12"/>
          <p:cNvSpPr txBox="1"/>
          <p:nvPr/>
        </p:nvSpPr>
        <p:spPr>
          <a:xfrm>
            <a:off x="1378805" y="739775"/>
            <a:ext cx="3182392" cy="736099"/>
          </a:xfrm>
          <a:prstGeom prst="rect">
            <a:avLst/>
          </a:prstGeom>
        </p:spPr>
        <p:txBody>
          <a:bodyPr vert="horz" wrap="square" lIns="0" tIns="0" rIns="0" bIns="0" rtlCol="0">
            <a:spAutoFit/>
          </a:bodyPr>
          <a:lstStyle/>
          <a:p>
            <a:pPr marL="12700">
              <a:lnSpc>
                <a:spcPts val="610"/>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endParaRPr sz="550" dirty="0">
              <a:latin typeface="Courier"/>
              <a:cs typeface="Courier"/>
            </a:endParaRPr>
          </a:p>
          <a:p>
            <a:pPr marL="12700">
              <a:lnSpc>
                <a:spcPts val="565"/>
              </a:lnSpc>
            </a:pP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br>
              <a:rPr lang="es-ES_tradnl" sz="550" dirty="0">
                <a:latin typeface="Courier"/>
                <a:cs typeface="Courier"/>
              </a:rPr>
            </a:br>
            <a:r>
              <a:rPr lang="es-ES_tradnl" sz="550" dirty="0">
                <a:latin typeface="Courier"/>
                <a:cs typeface="Courier"/>
              </a:rPr>
              <a:t>    </a:t>
            </a:r>
            <a:r>
              <a:rPr sz="550" spc="-30" dirty="0">
                <a:latin typeface="Courier"/>
                <a:cs typeface="Courier"/>
              </a:rPr>
              <a:t>A</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b="1" dirty="0">
                <a:solidFill>
                  <a:srgbClr val="D43F3A"/>
                </a:solidFill>
                <a:latin typeface="Courier"/>
                <a:cs typeface="Courier"/>
              </a:rPr>
              <a:t>T</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br>
              <a:rPr lang="es-ES_tradnl" sz="550" dirty="0">
                <a:latin typeface="Courier"/>
                <a:cs typeface="Courier"/>
              </a:rPr>
            </a:br>
            <a:r>
              <a:rPr lang="es-ES_tradnl" sz="550" dirty="0">
                <a:latin typeface="Courier"/>
                <a:cs typeface="Courier"/>
              </a:rPr>
              <a:t>        </a:t>
            </a:r>
            <a:r>
              <a:rPr sz="550" dirty="0">
                <a:latin typeface="Courier"/>
                <a:cs typeface="Courier"/>
              </a:rPr>
              <a:t>T T </a:t>
            </a:r>
            <a:r>
              <a:rPr sz="550" spc="-90" dirty="0">
                <a:latin typeface="Courier"/>
                <a:cs typeface="Courier"/>
              </a:rPr>
              <a:t>G G </a:t>
            </a:r>
            <a:r>
              <a:rPr sz="550" spc="-60" dirty="0">
                <a:latin typeface="Courier"/>
                <a:cs typeface="Courier"/>
              </a:rPr>
              <a:t>C </a:t>
            </a:r>
            <a:r>
              <a:rPr sz="550" b="1" dirty="0">
                <a:solidFill>
                  <a:srgbClr val="D43F3A"/>
                </a:solidFill>
                <a:latin typeface="Courier"/>
                <a:cs typeface="Courier"/>
              </a:rPr>
              <a:t>T </a:t>
            </a:r>
            <a:r>
              <a:rPr sz="550" spc="-60" dirty="0">
                <a:latin typeface="Courier"/>
                <a:cs typeface="Courier"/>
              </a:rPr>
              <a:t>C C C </a:t>
            </a:r>
            <a:r>
              <a:rPr sz="550" dirty="0">
                <a:latin typeface="Courier"/>
                <a:cs typeface="Courier"/>
              </a:rPr>
              <a:t>T </a:t>
            </a:r>
            <a:r>
              <a:rPr sz="550" spc="-60" dirty="0">
                <a:latin typeface="Courier"/>
                <a:cs typeface="Courier"/>
              </a:rPr>
              <a:t>C C C C </a:t>
            </a:r>
            <a:r>
              <a:rPr sz="550" spc="-30" dirty="0">
                <a:latin typeface="Courier"/>
                <a:cs typeface="Courier"/>
              </a:rPr>
              <a:t>A </a:t>
            </a:r>
            <a:r>
              <a:rPr sz="550" dirty="0">
                <a:latin typeface="Courier"/>
                <a:cs typeface="Courier"/>
              </a:rPr>
              <a:t>T T </a:t>
            </a:r>
            <a:r>
              <a:rPr sz="550" spc="-60" dirty="0">
                <a:latin typeface="Courier"/>
                <a:cs typeface="Courier"/>
              </a:rPr>
              <a:t>C </a:t>
            </a:r>
            <a:r>
              <a:rPr sz="550" b="1" spc="-60" dirty="0">
                <a:solidFill>
                  <a:srgbClr val="D43F3A"/>
                </a:solidFill>
                <a:latin typeface="Courier"/>
                <a:cs typeface="Courier"/>
              </a:rPr>
              <a:t>C </a:t>
            </a:r>
            <a:r>
              <a:rPr sz="550" spc="-30" dirty="0">
                <a:latin typeface="Courier"/>
                <a:cs typeface="Courier"/>
              </a:rPr>
              <a:t>A </a:t>
            </a:r>
            <a:r>
              <a:rPr sz="550" spc="-90" dirty="0">
                <a:latin typeface="Courier"/>
                <a:cs typeface="Courier"/>
              </a:rPr>
              <a:t>G G </a:t>
            </a:r>
            <a:r>
              <a:rPr sz="550" dirty="0">
                <a:latin typeface="Courier"/>
                <a:cs typeface="Courier"/>
              </a:rPr>
              <a:t>T </a:t>
            </a:r>
            <a:r>
              <a:rPr sz="550" spc="-60" dirty="0">
                <a:latin typeface="Courier"/>
                <a:cs typeface="Courier"/>
              </a:rPr>
              <a:t>C </a:t>
            </a:r>
            <a:r>
              <a:rPr sz="550" dirty="0">
                <a:latin typeface="Courier"/>
                <a:cs typeface="Courier"/>
              </a:rPr>
              <a:t>T T  </a:t>
            </a:r>
            <a:br>
              <a:rPr lang="es-ES_tradnl" sz="550" dirty="0">
                <a:latin typeface="Courier"/>
                <a:cs typeface="Courier"/>
              </a:rPr>
            </a:br>
            <a:r>
              <a:rPr lang="es-ES_tradnl" sz="550" dirty="0">
                <a:latin typeface="Courier"/>
                <a:cs typeface="Courier"/>
              </a:rPr>
              <a:t>              </a:t>
            </a:r>
            <a:r>
              <a:rPr sz="550" spc="-90" dirty="0">
                <a:latin typeface="Courier"/>
                <a:cs typeface="Courier"/>
              </a:rPr>
              <a:t>G</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marL="727075" marR="5080" indent="-165100">
              <a:lnSpc>
                <a:spcPts val="560"/>
              </a:lnSpc>
            </a:pPr>
            <a:r>
              <a:rPr lang="es-ES_tradnl" sz="550" spc="-60"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A</a:t>
            </a:r>
            <a:r>
              <a:rPr sz="550" b="1" spc="-65" dirty="0">
                <a:solidFill>
                  <a:srgbClr val="D43F3A"/>
                </a:solidFill>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  </a:t>
            </a:r>
            <a:br>
              <a:rPr lang="es-ES_tradnl" sz="550" spc="-60" dirty="0">
                <a:latin typeface="Courier"/>
                <a:cs typeface="Courier"/>
              </a:rPr>
            </a:br>
            <a:r>
              <a:rPr lang="es-ES_tradnl" sz="550" spc="-60"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spc="-30" dirty="0">
                <a:latin typeface="Courier"/>
                <a:cs typeface="Courier"/>
              </a:rPr>
              <a:t>A</a:t>
            </a:r>
            <a:r>
              <a:rPr sz="550" spc="-65" dirty="0">
                <a:latin typeface="Courier"/>
                <a:cs typeface="Courier"/>
              </a:rPr>
              <a:t> </a:t>
            </a:r>
            <a:r>
              <a:rPr sz="550" dirty="0">
                <a:latin typeface="Courier"/>
                <a:cs typeface="Courier"/>
              </a:rPr>
              <a:t>T</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b="1" spc="-60" dirty="0">
                <a:solidFill>
                  <a:srgbClr val="D43F3A"/>
                </a:solidFill>
                <a:latin typeface="Courier"/>
                <a:cs typeface="Courier"/>
              </a:rPr>
              <a:t>C</a:t>
            </a:r>
            <a:r>
              <a:rPr sz="550" b="1" spc="-65" dirty="0">
                <a:solidFill>
                  <a:srgbClr val="D43F3A"/>
                </a:solidFill>
                <a:latin typeface="Courier"/>
                <a:cs typeface="Courier"/>
              </a:rPr>
              <a:t> </a:t>
            </a:r>
            <a:r>
              <a:rPr sz="550" spc="-30" dirty="0">
                <a:latin typeface="Courier"/>
                <a:cs typeface="Courier"/>
              </a:rPr>
              <a:t>A</a:t>
            </a:r>
            <a:r>
              <a:rPr sz="550" spc="-65" dirty="0">
                <a:latin typeface="Courier"/>
                <a:cs typeface="Courier"/>
              </a:rPr>
              <a:t> </a:t>
            </a:r>
            <a:r>
              <a:rPr sz="550" spc="-90" dirty="0">
                <a:latin typeface="Courier"/>
                <a:cs typeface="Courier"/>
              </a:rPr>
              <a:t>G</a:t>
            </a:r>
            <a:r>
              <a:rPr sz="550" spc="-65" dirty="0">
                <a:latin typeface="Courier"/>
                <a:cs typeface="Courier"/>
              </a:rPr>
              <a:t> </a:t>
            </a:r>
            <a:r>
              <a:rPr sz="550" spc="-90" dirty="0">
                <a:latin typeface="Courier"/>
                <a:cs typeface="Courier"/>
              </a:rPr>
              <a:t>G</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r>
              <a:rPr sz="550" spc="-65" dirty="0">
                <a:latin typeface="Courier"/>
                <a:cs typeface="Courier"/>
              </a:rPr>
              <a:t> </a:t>
            </a:r>
            <a:r>
              <a:rPr sz="550" spc="-60" dirty="0">
                <a:latin typeface="Courier"/>
                <a:cs typeface="Courier"/>
              </a:rPr>
              <a:t>C</a:t>
            </a:r>
            <a:r>
              <a:rPr sz="550" spc="-65" dirty="0">
                <a:latin typeface="Courier"/>
                <a:cs typeface="Courier"/>
              </a:rPr>
              <a:t> </a:t>
            </a:r>
            <a:r>
              <a:rPr sz="550" dirty="0">
                <a:latin typeface="Courier"/>
                <a:cs typeface="Courier"/>
              </a:rPr>
              <a:t>T</a:t>
            </a:r>
            <a:r>
              <a:rPr sz="550" spc="-65" dirty="0">
                <a:latin typeface="Courier"/>
                <a:cs typeface="Courier"/>
              </a:rPr>
              <a:t> </a:t>
            </a:r>
            <a:r>
              <a:rPr sz="550" spc="-60" dirty="0">
                <a:latin typeface="Courier"/>
                <a:cs typeface="Courier"/>
              </a:rPr>
              <a:t>C</a:t>
            </a:r>
            <a:endParaRPr sz="550" dirty="0">
              <a:latin typeface="Courier"/>
              <a:cs typeface="Courier"/>
            </a:endParaRPr>
          </a:p>
          <a:p>
            <a:pPr>
              <a:lnSpc>
                <a:spcPct val="100000"/>
              </a:lnSpc>
              <a:spcBef>
                <a:spcPts val="5"/>
              </a:spcBef>
            </a:pPr>
            <a:endParaRPr sz="400" dirty="0">
              <a:latin typeface="Courier"/>
              <a:cs typeface="Courier"/>
            </a:endParaRPr>
          </a:p>
          <a:p>
            <a:pPr marL="12700">
              <a:lnSpc>
                <a:spcPct val="100000"/>
              </a:lnSpc>
            </a:pP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60" dirty="0">
                <a:solidFill>
                  <a:srgbClr val="2D6DA3"/>
                </a:solidFill>
                <a:latin typeface="Courier"/>
                <a:cs typeface="Courier"/>
              </a:rPr>
              <a:t>A</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spc="-90" dirty="0">
                <a:solidFill>
                  <a:srgbClr val="2D6DA3"/>
                </a:solidFill>
                <a:latin typeface="Courier"/>
                <a:cs typeface="Courier"/>
              </a:rPr>
              <a:t>G</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dirty="0">
                <a:solidFill>
                  <a:srgbClr val="2D6DA3"/>
                </a:solidFill>
                <a:latin typeface="Courier"/>
                <a:cs typeface="Courier"/>
              </a:rPr>
              <a:t>T</a:t>
            </a:r>
            <a:r>
              <a:rPr sz="550" b="1" spc="-65" dirty="0">
                <a:solidFill>
                  <a:srgbClr val="2D6DA3"/>
                </a:solidFill>
                <a:latin typeface="Courier"/>
                <a:cs typeface="Courier"/>
              </a:rPr>
              <a:t> </a:t>
            </a:r>
            <a:r>
              <a:rPr sz="550" b="1" spc="-60" dirty="0">
                <a:solidFill>
                  <a:srgbClr val="2D6DA3"/>
                </a:solidFill>
                <a:latin typeface="Courier"/>
                <a:cs typeface="Courier"/>
              </a:rPr>
              <a:t>C</a:t>
            </a:r>
            <a:endParaRPr sz="550" dirty="0">
              <a:latin typeface="Courier"/>
              <a:cs typeface="Courier"/>
            </a:endParaRPr>
          </a:p>
        </p:txBody>
      </p:sp>
      <p:graphicFrame>
        <p:nvGraphicFramePr>
          <p:cNvPr id="72" name="object 15"/>
          <p:cNvGraphicFramePr>
            <a:graphicFrameLocks noGrp="1"/>
          </p:cNvGraphicFramePr>
          <p:nvPr>
            <p:extLst>
              <p:ext uri="{D42A27DB-BD31-4B8C-83A1-F6EECF244321}">
                <p14:modId xmlns:p14="http://schemas.microsoft.com/office/powerpoint/2010/main" val="3807244085"/>
              </p:ext>
            </p:extLst>
          </p:nvPr>
        </p:nvGraphicFramePr>
        <p:xfrm>
          <a:off x="2457450" y="2035175"/>
          <a:ext cx="1816365" cy="575978"/>
        </p:xfrm>
        <a:graphic>
          <a:graphicData uri="http://schemas.openxmlformats.org/drawingml/2006/table">
            <a:tbl>
              <a:tblPr firstRow="1" bandRow="1">
                <a:tableStyleId>{2D5ABB26-0587-4C30-8999-92F81FD0307C}</a:tableStyleId>
              </a:tblPr>
              <a:tblGrid>
                <a:gridCol w="520785">
                  <a:extLst>
                    <a:ext uri="{9D8B030D-6E8A-4147-A177-3AD203B41FA5}">
                      <a16:colId xmlns:a16="http://schemas.microsoft.com/office/drawing/2014/main" val="20000"/>
                    </a:ext>
                  </a:extLst>
                </a:gridCol>
                <a:gridCol w="215226">
                  <a:extLst>
                    <a:ext uri="{9D8B030D-6E8A-4147-A177-3AD203B41FA5}">
                      <a16:colId xmlns:a16="http://schemas.microsoft.com/office/drawing/2014/main" val="20001"/>
                    </a:ext>
                  </a:extLst>
                </a:gridCol>
                <a:gridCol w="88908">
                  <a:extLst>
                    <a:ext uri="{9D8B030D-6E8A-4147-A177-3AD203B41FA5}">
                      <a16:colId xmlns:a16="http://schemas.microsoft.com/office/drawing/2014/main" val="20002"/>
                    </a:ext>
                  </a:extLst>
                </a:gridCol>
                <a:gridCol w="516989">
                  <a:extLst>
                    <a:ext uri="{9D8B030D-6E8A-4147-A177-3AD203B41FA5}">
                      <a16:colId xmlns:a16="http://schemas.microsoft.com/office/drawing/2014/main" val="20003"/>
                    </a:ext>
                  </a:extLst>
                </a:gridCol>
                <a:gridCol w="474457">
                  <a:extLst>
                    <a:ext uri="{9D8B030D-6E8A-4147-A177-3AD203B41FA5}">
                      <a16:colId xmlns:a16="http://schemas.microsoft.com/office/drawing/2014/main" val="20004"/>
                    </a:ext>
                  </a:extLst>
                </a:gridCol>
              </a:tblGrid>
              <a:tr h="148355">
                <a:tc>
                  <a:txBody>
                    <a:bodyPr/>
                    <a:lstStyle/>
                    <a:p>
                      <a:pPr marR="90170" algn="ctr">
                        <a:lnSpc>
                          <a:spcPct val="100000"/>
                        </a:lnSpc>
                        <a:spcBef>
                          <a:spcPts val="190"/>
                        </a:spcBef>
                      </a:pPr>
                      <a:r>
                        <a:rPr sz="700" spc="20" dirty="0">
                          <a:latin typeface="Euphemia UCAS"/>
                          <a:cs typeface="Euphemia UCAS"/>
                        </a:rPr>
                        <a:t>alt</a:t>
                      </a:r>
                      <a:r>
                        <a:rPr sz="700" spc="-50" dirty="0">
                          <a:latin typeface="Euphemia UCAS"/>
                          <a:cs typeface="Euphemia UCAS"/>
                        </a:rPr>
                        <a:t> </a:t>
                      </a:r>
                      <a:r>
                        <a:rPr sz="700" spc="10" dirty="0">
                          <a:latin typeface="Euphemia UCAS"/>
                          <a:cs typeface="Euphemia UCAS"/>
                        </a:rPr>
                        <a:t>AF</a:t>
                      </a:r>
                      <a:endParaRPr sz="700" dirty="0">
                        <a:latin typeface="Euphemia UCAS"/>
                        <a:cs typeface="Euphemia UCAS"/>
                      </a:endParaRPr>
                    </a:p>
                  </a:txBody>
                  <a:tcPr marL="0" marR="0" marT="0" marB="0">
                    <a:lnL w="5054">
                      <a:solidFill>
                        <a:srgbClr val="000000"/>
                      </a:solidFill>
                      <a:prstDash val="solid"/>
                    </a:lnL>
                    <a:lnT w="5054">
                      <a:solidFill>
                        <a:srgbClr val="000000"/>
                      </a:solidFill>
                      <a:prstDash val="solid"/>
                    </a:lnT>
                    <a:lnB w="5054">
                      <a:solidFill>
                        <a:srgbClr val="000000"/>
                      </a:solidFill>
                      <a:prstDash val="solid"/>
                    </a:lnB>
                    <a:solidFill>
                      <a:srgbClr val="CCCCCC"/>
                    </a:solidFill>
                  </a:tcPr>
                </a:tc>
                <a:tc>
                  <a:txBody>
                    <a:bodyPr/>
                    <a:lstStyle/>
                    <a:p>
                      <a:endParaRPr sz="700">
                        <a:latin typeface="Euphemia UCAS"/>
                        <a:cs typeface="Euphemia UCAS"/>
                      </a:endParaRPr>
                    </a:p>
                  </a:txBody>
                  <a:tcPr marL="0" marR="0" marT="0" marB="0">
                    <a:lnT w="5054">
                      <a:solidFill>
                        <a:srgbClr val="000000"/>
                      </a:solidFill>
                      <a:prstDash val="solid"/>
                    </a:lnT>
                    <a:lnB w="5054">
                      <a:solidFill>
                        <a:srgbClr val="000000"/>
                      </a:solidFill>
                      <a:prstDash val="solid"/>
                    </a:lnB>
                    <a:solidFill>
                      <a:srgbClr val="CCCCCC"/>
                    </a:solidFill>
                  </a:tcPr>
                </a:tc>
                <a:tc gridSpan="3">
                  <a:txBody>
                    <a:bodyPr/>
                    <a:lstStyle/>
                    <a:p>
                      <a:pPr marL="48895">
                        <a:lnSpc>
                          <a:spcPct val="100000"/>
                        </a:lnSpc>
                        <a:spcBef>
                          <a:spcPts val="190"/>
                        </a:spcBef>
                      </a:pPr>
                      <a:r>
                        <a:rPr sz="700" spc="-20" dirty="0">
                          <a:latin typeface="Euphemia UCAS"/>
                          <a:cs typeface="Euphemia UCAS"/>
                        </a:rPr>
                        <a:t>genotype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lnB w="5054">
                      <a:solidFill>
                        <a:srgbClr val="000000"/>
                      </a:solidFill>
                      <a:prstDash val="solid"/>
                    </a:lnB>
                    <a:solidFill>
                      <a:srgbClr val="CCCCCC"/>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41984">
                <a:tc>
                  <a:txBody>
                    <a:bodyPr/>
                    <a:lstStyle/>
                    <a:p>
                      <a:pPr marR="61594" algn="ctr">
                        <a:lnSpc>
                          <a:spcPct val="100000"/>
                        </a:lnSpc>
                        <a:spcBef>
                          <a:spcPts val="190"/>
                        </a:spcBef>
                      </a:pPr>
                      <a:r>
                        <a:rPr sz="700" spc="25" dirty="0">
                          <a:latin typeface="Euphemia UCAS"/>
                          <a:cs typeface="Euphemia UCAS"/>
                        </a:rPr>
                        <a:t>[0</a:t>
                      </a:r>
                      <a:r>
                        <a:rPr sz="700" i="1" spc="25" dirty="0">
                          <a:latin typeface="Euphemia UCAS"/>
                          <a:cs typeface="Euphemia UCAS"/>
                        </a:rPr>
                        <a:t>,</a:t>
                      </a:r>
                      <a:r>
                        <a:rPr sz="700" i="1" spc="-140" dirty="0">
                          <a:latin typeface="Euphemia UCAS"/>
                          <a:cs typeface="Euphemia UCAS"/>
                        </a:rPr>
                        <a:t> </a:t>
                      </a:r>
                      <a:r>
                        <a:rPr sz="700" spc="30" dirty="0">
                          <a:latin typeface="Euphemia UCAS"/>
                          <a:cs typeface="Euphemia UCAS"/>
                        </a:rPr>
                        <a:t>0</a:t>
                      </a:r>
                      <a:r>
                        <a:rPr sz="700" i="1" spc="30" dirty="0">
                          <a:latin typeface="Euphemia UCAS"/>
                          <a:cs typeface="Euphemia UCAS"/>
                        </a:rPr>
                        <a:t>.</a:t>
                      </a:r>
                      <a:r>
                        <a:rPr sz="700" spc="30" dirty="0">
                          <a:latin typeface="Euphemia UCAS"/>
                          <a:cs typeface="Euphemia UCAS"/>
                        </a:rPr>
                        <a:t>2)</a:t>
                      </a:r>
                      <a:endParaRPr sz="700">
                        <a:latin typeface="Euphemia UCAS"/>
                        <a:cs typeface="Euphemia UCAS"/>
                      </a:endParaRPr>
                    </a:p>
                  </a:txBody>
                  <a:tcPr marL="0" marR="0" marT="0" marB="0">
                    <a:lnL w="5054">
                      <a:solidFill>
                        <a:srgbClr val="000000"/>
                      </a:solidFill>
                      <a:prstDash val="solid"/>
                    </a:lnL>
                    <a:lnT w="5054">
                      <a:solidFill>
                        <a:srgbClr val="000000"/>
                      </a:solidFill>
                      <a:prstDash val="solid"/>
                    </a:lnT>
                  </a:tcPr>
                </a:tc>
                <a:tc>
                  <a:txBody>
                    <a:bodyPr/>
                    <a:lstStyle/>
                    <a:p>
                      <a:pPr marR="9525" algn="r">
                        <a:lnSpc>
                          <a:spcPct val="100000"/>
                        </a:lnSpc>
                        <a:spcBef>
                          <a:spcPts val="190"/>
                        </a:spcBef>
                      </a:pPr>
                      <a:r>
                        <a:rPr sz="700" spc="-5" dirty="0">
                          <a:latin typeface="Euphemia UCAS"/>
                          <a:cs typeface="Euphemia UCAS"/>
                        </a:rPr>
                        <a:t>RR</a:t>
                      </a:r>
                      <a:endParaRPr sz="700">
                        <a:latin typeface="Euphemia UCAS"/>
                        <a:cs typeface="Euphemia UCAS"/>
                      </a:endParaRPr>
                    </a:p>
                  </a:txBody>
                  <a:tcPr marL="0" marR="0" marT="0" marB="0">
                    <a:lnT w="5054">
                      <a:solidFill>
                        <a:srgbClr val="000000"/>
                      </a:solidFill>
                      <a:prstDash val="solid"/>
                    </a:lnT>
                  </a:tcPr>
                </a:tc>
                <a:tc>
                  <a:txBody>
                    <a:bodyPr/>
                    <a:lstStyle/>
                    <a:p>
                      <a:pPr marR="14604" algn="r">
                        <a:lnSpc>
                          <a:spcPct val="100000"/>
                        </a:lnSpc>
                        <a:spcBef>
                          <a:spcPts val="190"/>
                        </a:spcBef>
                      </a:pPr>
                      <a:r>
                        <a:rPr sz="700" dirty="0">
                          <a:latin typeface="Euphemia UCAS"/>
                          <a:cs typeface="Euphemia UCAS"/>
                        </a:rPr>
                        <a:t>..</a:t>
                      </a:r>
                      <a:endParaRPr sz="700">
                        <a:latin typeface="Euphemia UCAS"/>
                        <a:cs typeface="Euphemia UCAS"/>
                      </a:endParaRPr>
                    </a:p>
                  </a:txBody>
                  <a:tcPr marL="0" marR="0" marT="0" marB="0">
                    <a:lnT w="5054">
                      <a:solidFill>
                        <a:srgbClr val="000000"/>
                      </a:solidFill>
                      <a:prstDash val="solid"/>
                    </a:lnT>
                  </a:tcPr>
                </a:tc>
                <a:tc>
                  <a:txBody>
                    <a:bodyPr/>
                    <a:lstStyle/>
                    <a:p>
                      <a:pPr marL="1270" algn="ctr">
                        <a:lnSpc>
                          <a:spcPct val="100000"/>
                        </a:lnSpc>
                        <a:spcBef>
                          <a:spcPts val="190"/>
                        </a:spcBef>
                      </a:pPr>
                      <a:r>
                        <a:rPr sz="700" spc="-5" dirty="0">
                          <a:latin typeface="Euphemia UCAS"/>
                          <a:cs typeface="Euphemia UCAS"/>
                        </a:rPr>
                        <a:t>hom</a:t>
                      </a:r>
                      <a:r>
                        <a:rPr sz="700" dirty="0">
                          <a:latin typeface="Euphemia UCAS"/>
                          <a:cs typeface="Euphemia UCAS"/>
                        </a:rPr>
                        <a:t>ozygous</a:t>
                      </a:r>
                      <a:endParaRPr sz="700">
                        <a:latin typeface="Euphemia UCAS"/>
                        <a:cs typeface="Euphemia UCAS"/>
                      </a:endParaRPr>
                    </a:p>
                  </a:txBody>
                  <a:tcPr marL="0" marR="0" marT="0" marB="0">
                    <a:lnT w="5054">
                      <a:solidFill>
                        <a:srgbClr val="000000"/>
                      </a:solidFill>
                      <a:prstDash val="solid"/>
                    </a:lnT>
                  </a:tcPr>
                </a:tc>
                <a:tc>
                  <a:txBody>
                    <a:bodyPr/>
                    <a:lstStyle/>
                    <a:p>
                      <a:pPr marL="13335">
                        <a:lnSpc>
                          <a:spcPct val="100000"/>
                        </a:lnSpc>
                        <a:spcBef>
                          <a:spcPts val="190"/>
                        </a:spcBef>
                      </a:pPr>
                      <a:r>
                        <a:rPr sz="700" spc="-25" dirty="0">
                          <a:latin typeface="Euphemia UCAS"/>
                          <a:cs typeface="Euphemia UCAS"/>
                        </a:rPr>
                        <a:t>reference</a:t>
                      </a:r>
                      <a:endParaRPr sz="700">
                        <a:latin typeface="Euphemia UCAS"/>
                        <a:cs typeface="Euphemia UCAS"/>
                      </a:endParaRPr>
                    </a:p>
                  </a:txBody>
                  <a:tcPr marL="0" marR="0" marT="0" marB="0">
                    <a:lnR w="5054">
                      <a:solidFill>
                        <a:srgbClr val="000000"/>
                      </a:solidFill>
                      <a:prstDash val="solid"/>
                    </a:lnR>
                    <a:lnT w="5054">
                      <a:solidFill>
                        <a:srgbClr val="000000"/>
                      </a:solidFill>
                      <a:prstDash val="solid"/>
                    </a:lnT>
                  </a:tcPr>
                </a:tc>
                <a:extLst>
                  <a:ext uri="{0D108BD9-81ED-4DB2-BD59-A6C34878D82A}">
                    <a16:rowId xmlns:a16="http://schemas.microsoft.com/office/drawing/2014/main" val="10001"/>
                  </a:ext>
                </a:extLst>
              </a:tr>
              <a:tr h="101225">
                <a:tc>
                  <a:txBody>
                    <a:bodyPr/>
                    <a:lstStyle/>
                    <a:p>
                      <a:pPr algn="ctr">
                        <a:lnSpc>
                          <a:spcPts val="730"/>
                        </a:lnSpc>
                      </a:pPr>
                      <a:r>
                        <a:rPr sz="700" spc="25" dirty="0">
                          <a:latin typeface="Euphemia UCAS"/>
                          <a:cs typeface="Euphemia UCAS"/>
                        </a:rPr>
                        <a:t>[0</a:t>
                      </a:r>
                      <a:r>
                        <a:rPr sz="700" i="1" spc="25" dirty="0">
                          <a:latin typeface="Euphemia UCAS"/>
                          <a:cs typeface="Euphemia UCAS"/>
                        </a:rPr>
                        <a:t>.</a:t>
                      </a:r>
                      <a:r>
                        <a:rPr sz="700" spc="25" dirty="0">
                          <a:latin typeface="Euphemia UCAS"/>
                          <a:cs typeface="Euphemia UCAS"/>
                        </a:rPr>
                        <a:t>2</a:t>
                      </a:r>
                      <a:r>
                        <a:rPr sz="700" i="1" spc="25" dirty="0">
                          <a:latin typeface="Euphemia UCAS"/>
                          <a:cs typeface="Euphemia UCAS"/>
                        </a:rPr>
                        <a:t>,</a:t>
                      </a:r>
                      <a:r>
                        <a:rPr sz="700" i="1" spc="-150" dirty="0">
                          <a:latin typeface="Euphemia UCAS"/>
                          <a:cs typeface="Euphemia UCAS"/>
                        </a:rPr>
                        <a:t> </a:t>
                      </a:r>
                      <a:r>
                        <a:rPr sz="700" spc="20" dirty="0">
                          <a:latin typeface="Euphemia UCAS"/>
                          <a:cs typeface="Euphemia UCAS"/>
                        </a:rPr>
                        <a:t>0</a:t>
                      </a:r>
                      <a:r>
                        <a:rPr sz="700" i="1" spc="20" dirty="0">
                          <a:latin typeface="Euphemia UCAS"/>
                          <a:cs typeface="Euphemia UCAS"/>
                        </a:rPr>
                        <a:t>.</a:t>
                      </a:r>
                      <a:r>
                        <a:rPr sz="700" spc="20" dirty="0">
                          <a:latin typeface="Euphemia UCAS"/>
                          <a:cs typeface="Euphemia UCAS"/>
                        </a:rPr>
                        <a:t>8]</a:t>
                      </a:r>
                      <a:endParaRPr sz="700">
                        <a:latin typeface="Euphemia UCAS"/>
                        <a:cs typeface="Euphemia UCAS"/>
                      </a:endParaRPr>
                    </a:p>
                  </a:txBody>
                  <a:tcPr marL="0" marR="0" marT="0" marB="0">
                    <a:lnL w="5054">
                      <a:solidFill>
                        <a:srgbClr val="000000"/>
                      </a:solidFill>
                      <a:prstDash val="solid"/>
                    </a:lnL>
                  </a:tcPr>
                </a:tc>
                <a:tc>
                  <a:txBody>
                    <a:bodyPr/>
                    <a:lstStyle/>
                    <a:p>
                      <a:pPr marR="7620" algn="r">
                        <a:lnSpc>
                          <a:spcPts val="730"/>
                        </a:lnSpc>
                      </a:pPr>
                      <a:r>
                        <a:rPr sz="700" spc="-5" dirty="0">
                          <a:latin typeface="Euphemia UCAS"/>
                          <a:cs typeface="Euphemia UCAS"/>
                        </a:rPr>
                        <a:t>RA</a:t>
                      </a:r>
                      <a:endParaRPr sz="700">
                        <a:latin typeface="Euphemia UCAS"/>
                        <a:cs typeface="Euphemia UCAS"/>
                      </a:endParaRPr>
                    </a:p>
                  </a:txBody>
                  <a:tcPr marL="0" marR="0" marT="0" marB="0"/>
                </a:tc>
                <a:tc>
                  <a:txBody>
                    <a:bodyPr/>
                    <a:lstStyle/>
                    <a:p>
                      <a:pPr marR="12700" algn="r">
                        <a:lnSpc>
                          <a:spcPts val="730"/>
                        </a:lnSpc>
                      </a:pPr>
                      <a:r>
                        <a:rPr sz="700" dirty="0">
                          <a:latin typeface="Euphemia UCAS"/>
                          <a:cs typeface="Euphemia UCAS"/>
                        </a:rPr>
                        <a:t>..</a:t>
                      </a:r>
                      <a:endParaRPr sz="700">
                        <a:latin typeface="Euphemia UCAS"/>
                        <a:cs typeface="Euphemia UCAS"/>
                      </a:endParaRPr>
                    </a:p>
                  </a:txBody>
                  <a:tcPr marL="0" marR="0" marT="0" marB="0"/>
                </a:tc>
                <a:tc>
                  <a:txBody>
                    <a:bodyPr/>
                    <a:lstStyle/>
                    <a:p>
                      <a:pPr algn="ctr">
                        <a:lnSpc>
                          <a:spcPts val="730"/>
                        </a:lnSpc>
                      </a:pPr>
                      <a:r>
                        <a:rPr sz="700" spc="-30" dirty="0">
                          <a:latin typeface="Euphemia UCAS"/>
                          <a:cs typeface="Euphemia UCAS"/>
                        </a:rPr>
                        <a:t>herezogyous</a:t>
                      </a:r>
                      <a:endParaRPr sz="700">
                        <a:latin typeface="Euphemia UCAS"/>
                        <a:cs typeface="Euphemia UCAS"/>
                      </a:endParaRPr>
                    </a:p>
                  </a:txBody>
                  <a:tcPr marL="0" marR="0" marT="0" marB="0"/>
                </a:tc>
                <a:tc>
                  <a:txBody>
                    <a:bodyPr/>
                    <a:lstStyle/>
                    <a:p>
                      <a:endParaRPr sz="700">
                        <a:latin typeface="Euphemia UCAS"/>
                        <a:cs typeface="Euphemia UCAS"/>
                      </a:endParaRPr>
                    </a:p>
                  </a:txBody>
                  <a:tcPr marL="0" marR="0" marT="0" marB="0">
                    <a:lnR w="5054">
                      <a:solidFill>
                        <a:srgbClr val="000000"/>
                      </a:solidFill>
                      <a:prstDash val="solid"/>
                    </a:lnR>
                  </a:tcPr>
                </a:tc>
                <a:extLst>
                  <a:ext uri="{0D108BD9-81ED-4DB2-BD59-A6C34878D82A}">
                    <a16:rowId xmlns:a16="http://schemas.microsoft.com/office/drawing/2014/main" val="10002"/>
                  </a:ext>
                </a:extLst>
              </a:tr>
              <a:tr h="107583">
                <a:tc>
                  <a:txBody>
                    <a:bodyPr/>
                    <a:lstStyle/>
                    <a:p>
                      <a:pPr marR="61594" algn="ctr">
                        <a:lnSpc>
                          <a:spcPts val="730"/>
                        </a:lnSpc>
                      </a:pPr>
                      <a:r>
                        <a:rPr sz="700" dirty="0">
                          <a:latin typeface="Euphemia UCAS"/>
                          <a:cs typeface="Euphemia UCAS"/>
                        </a:rPr>
                        <a:t>(0</a:t>
                      </a:r>
                      <a:r>
                        <a:rPr sz="700" i="1" dirty="0">
                          <a:latin typeface="Euphemia UCAS"/>
                          <a:cs typeface="Euphemia UCAS"/>
                        </a:rPr>
                        <a:t>.</a:t>
                      </a:r>
                      <a:r>
                        <a:rPr sz="700" dirty="0">
                          <a:latin typeface="Euphemia UCAS"/>
                          <a:cs typeface="Euphemia UCAS"/>
                        </a:rPr>
                        <a:t>8</a:t>
                      </a:r>
                      <a:r>
                        <a:rPr sz="700" i="1" dirty="0">
                          <a:latin typeface="Euphemia UCAS"/>
                          <a:cs typeface="Euphemia UCAS"/>
                        </a:rPr>
                        <a:t>,</a:t>
                      </a:r>
                      <a:r>
                        <a:rPr sz="700" i="1" spc="-60" dirty="0">
                          <a:latin typeface="Euphemia UCAS"/>
                          <a:cs typeface="Euphemia UCAS"/>
                        </a:rPr>
                        <a:t> </a:t>
                      </a:r>
                      <a:r>
                        <a:rPr sz="700" dirty="0">
                          <a:latin typeface="Euphemia UCAS"/>
                          <a:cs typeface="Euphemia UCAS"/>
                        </a:rPr>
                        <a:t>1]</a:t>
                      </a:r>
                      <a:endParaRPr sz="700">
                        <a:latin typeface="Euphemia UCAS"/>
                        <a:cs typeface="Euphemia UCAS"/>
                      </a:endParaRPr>
                    </a:p>
                  </a:txBody>
                  <a:tcPr marL="0" marR="0" marT="0" marB="0">
                    <a:lnL w="5054">
                      <a:solidFill>
                        <a:srgbClr val="000000"/>
                      </a:solidFill>
                      <a:prstDash val="solid"/>
                    </a:lnL>
                    <a:lnB w="5054">
                      <a:solidFill>
                        <a:srgbClr val="000000"/>
                      </a:solidFill>
                      <a:prstDash val="solid"/>
                    </a:lnB>
                  </a:tcPr>
                </a:tc>
                <a:tc>
                  <a:txBody>
                    <a:bodyPr/>
                    <a:lstStyle/>
                    <a:p>
                      <a:pPr marR="5715" algn="r">
                        <a:lnSpc>
                          <a:spcPts val="730"/>
                        </a:lnSpc>
                      </a:pPr>
                      <a:r>
                        <a:rPr sz="700" dirty="0">
                          <a:latin typeface="Euphemia UCAS"/>
                          <a:cs typeface="Euphemia UCAS"/>
                        </a:rPr>
                        <a:t>AA</a:t>
                      </a:r>
                      <a:endParaRPr sz="700">
                        <a:latin typeface="Euphemia UCAS"/>
                        <a:cs typeface="Euphemia UCAS"/>
                      </a:endParaRPr>
                    </a:p>
                  </a:txBody>
                  <a:tcPr marL="0" marR="0" marT="0" marB="0">
                    <a:lnB w="5054">
                      <a:solidFill>
                        <a:srgbClr val="000000"/>
                      </a:solidFill>
                      <a:prstDash val="solid"/>
                    </a:lnB>
                  </a:tcPr>
                </a:tc>
                <a:tc>
                  <a:txBody>
                    <a:bodyPr/>
                    <a:lstStyle/>
                    <a:p>
                      <a:pPr marR="11430" algn="r">
                        <a:lnSpc>
                          <a:spcPts val="730"/>
                        </a:lnSpc>
                      </a:pPr>
                      <a:r>
                        <a:rPr sz="700" dirty="0">
                          <a:latin typeface="Euphemia UCAS"/>
                          <a:cs typeface="Euphemia UCAS"/>
                        </a:rPr>
                        <a:t>..</a:t>
                      </a:r>
                    </a:p>
                  </a:txBody>
                  <a:tcPr marL="0" marR="0" marT="0" marB="0">
                    <a:lnB w="5054">
                      <a:solidFill>
                        <a:srgbClr val="000000"/>
                      </a:solidFill>
                      <a:prstDash val="solid"/>
                    </a:lnB>
                  </a:tcPr>
                </a:tc>
                <a:tc>
                  <a:txBody>
                    <a:bodyPr/>
                    <a:lstStyle/>
                    <a:p>
                      <a:pPr marL="8255" algn="ctr">
                        <a:lnSpc>
                          <a:spcPts val="730"/>
                        </a:lnSpc>
                      </a:pPr>
                      <a:r>
                        <a:rPr sz="700" spc="-30" dirty="0">
                          <a:latin typeface="Euphemia UCAS"/>
                          <a:cs typeface="Euphemia UCAS"/>
                        </a:rPr>
                        <a:t>homozygous</a:t>
                      </a:r>
                      <a:endParaRPr sz="700">
                        <a:latin typeface="Euphemia UCAS"/>
                        <a:cs typeface="Euphemia UCAS"/>
                      </a:endParaRPr>
                    </a:p>
                  </a:txBody>
                  <a:tcPr marL="0" marR="0" marT="0" marB="0">
                    <a:lnB w="5054">
                      <a:solidFill>
                        <a:srgbClr val="000000"/>
                      </a:solidFill>
                      <a:prstDash val="solid"/>
                    </a:lnB>
                  </a:tcPr>
                </a:tc>
                <a:tc>
                  <a:txBody>
                    <a:bodyPr/>
                    <a:lstStyle/>
                    <a:p>
                      <a:pPr marL="17145">
                        <a:lnSpc>
                          <a:spcPts val="730"/>
                        </a:lnSpc>
                      </a:pPr>
                      <a:r>
                        <a:rPr sz="700" spc="-5" dirty="0">
                          <a:latin typeface="Euphemia UCAS"/>
                          <a:cs typeface="Euphemia UCAS"/>
                        </a:rPr>
                        <a:t>variant</a:t>
                      </a:r>
                      <a:endParaRPr sz="700" dirty="0">
                        <a:latin typeface="Euphemia UCAS"/>
                        <a:cs typeface="Euphemia UCAS"/>
                      </a:endParaRPr>
                    </a:p>
                  </a:txBody>
                  <a:tcPr marL="0" marR="0" marT="0" marB="0">
                    <a:lnR w="5054">
                      <a:solidFill>
                        <a:srgbClr val="000000"/>
                      </a:solidFill>
                      <a:prstDash val="solid"/>
                    </a:lnR>
                    <a:lnB w="5054">
                      <a:solidFill>
                        <a:srgbClr val="000000"/>
                      </a:solidFill>
                      <a:prstDash val="solid"/>
                    </a:lnB>
                  </a:tcPr>
                </a:tc>
                <a:extLst>
                  <a:ext uri="{0D108BD9-81ED-4DB2-BD59-A6C34878D82A}">
                    <a16:rowId xmlns:a16="http://schemas.microsoft.com/office/drawing/2014/main" val="10003"/>
                  </a:ext>
                </a:extLst>
              </a:tr>
            </a:tbl>
          </a:graphicData>
        </a:graphic>
      </p:graphicFrame>
      <p:sp>
        <p:nvSpPr>
          <p:cNvPr id="73"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Naive </a:t>
            </a:r>
            <a:r>
              <a:rPr spc="-35" dirty="0">
                <a:latin typeface="Euphemia UCAS"/>
                <a:cs typeface="Euphemia UCAS"/>
              </a:rPr>
              <a:t>variant</a:t>
            </a:r>
            <a:r>
              <a:rPr lang="es-ES_tradnl" spc="135" dirty="0">
                <a:latin typeface="Euphemia UCAS"/>
                <a:cs typeface="Euphemia UCAS"/>
              </a:rPr>
              <a:t> </a:t>
            </a:r>
            <a:r>
              <a:rPr spc="-35" dirty="0">
                <a:latin typeface="Euphemia UCAS"/>
                <a:cs typeface="Euphemia UCAS"/>
              </a:rPr>
              <a:t>calling</a:t>
            </a:r>
          </a:p>
        </p:txBody>
      </p:sp>
      <p:pic>
        <p:nvPicPr>
          <p:cNvPr id="3" name="Picture 2" descr="Text&#10;&#10;Description automatically generated">
            <a:extLst>
              <a:ext uri="{FF2B5EF4-FFF2-40B4-BE49-F238E27FC236}">
                <a16:creationId xmlns:a16="http://schemas.microsoft.com/office/drawing/2014/main" id="{5A4B9700-5D85-384A-8D85-84E2EE6FB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8273"/>
            <a:ext cx="4610100" cy="3172477"/>
          </a:xfrm>
          <a:prstGeom prst="rect">
            <a:avLst/>
          </a:prstGeom>
        </p:spPr>
      </p:pic>
      <p:sp>
        <p:nvSpPr>
          <p:cNvPr id="4" name="Rectangle 3">
            <a:extLst>
              <a:ext uri="{FF2B5EF4-FFF2-40B4-BE49-F238E27FC236}">
                <a16:creationId xmlns:a16="http://schemas.microsoft.com/office/drawing/2014/main" id="{6CEE709E-9DCD-6149-A75F-17A77C7BFE9D}"/>
              </a:ext>
            </a:extLst>
          </p:cNvPr>
          <p:cNvSpPr/>
          <p:nvPr/>
        </p:nvSpPr>
        <p:spPr>
          <a:xfrm>
            <a:off x="247650" y="2492375"/>
            <a:ext cx="298132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7" name="Rectangle 46">
            <a:extLst>
              <a:ext uri="{FF2B5EF4-FFF2-40B4-BE49-F238E27FC236}">
                <a16:creationId xmlns:a16="http://schemas.microsoft.com/office/drawing/2014/main" id="{8F4F9BAC-A8D5-394B-8E7C-95432BEFF407}"/>
              </a:ext>
            </a:extLst>
          </p:cNvPr>
          <p:cNvSpPr/>
          <p:nvPr/>
        </p:nvSpPr>
        <p:spPr>
          <a:xfrm>
            <a:off x="3330618" y="2113660"/>
            <a:ext cx="539663" cy="87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7" name="TextBox 56">
            <a:extLst>
              <a:ext uri="{FF2B5EF4-FFF2-40B4-BE49-F238E27FC236}">
                <a16:creationId xmlns:a16="http://schemas.microsoft.com/office/drawing/2014/main" id="{C653F246-7B04-4245-A123-7503107F8D43}"/>
              </a:ext>
            </a:extLst>
          </p:cNvPr>
          <p:cNvSpPr txBox="1"/>
          <p:nvPr/>
        </p:nvSpPr>
        <p:spPr>
          <a:xfrm>
            <a:off x="3251589" y="2062917"/>
            <a:ext cx="660758" cy="184666"/>
          </a:xfrm>
          <a:prstGeom prst="rect">
            <a:avLst/>
          </a:prstGeom>
          <a:noFill/>
        </p:spPr>
        <p:txBody>
          <a:bodyPr wrap="none" rtlCol="0">
            <a:spAutoFit/>
          </a:bodyPr>
          <a:lstStyle/>
          <a:p>
            <a:r>
              <a:rPr lang="en-MX" sz="600" dirty="0">
                <a:latin typeface="Euphemia UCAS" panose="020B0503040102020104" pitchFamily="34" charset="-79"/>
                <a:cs typeface="Euphemia UCAS" panose="020B0503040102020104" pitchFamily="34" charset="-79"/>
              </a:rPr>
              <a:t>heterozygous</a:t>
            </a: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16266</TotalTime>
  <Words>5530</Words>
  <Application>Microsoft Macintosh PowerPoint</Application>
  <PresentationFormat>Custom</PresentationFormat>
  <Paragraphs>649</Paragraphs>
  <Slides>48</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Arimo</vt:lpstr>
      <vt:lpstr>Calibri</vt:lpstr>
      <vt:lpstr>Courier</vt:lpstr>
      <vt:lpstr>Euphemia UCAS</vt:lpstr>
      <vt:lpstr>Geneva</vt:lpstr>
      <vt:lpstr>Helvetica</vt:lpstr>
      <vt:lpstr>Merriweather Sans</vt:lpstr>
      <vt:lpstr>Symbol</vt:lpstr>
      <vt:lpstr>Times New Roman</vt:lpstr>
      <vt:lpstr>Office Theme</vt:lpstr>
      <vt:lpstr>PowerPoint Presentation</vt:lpstr>
      <vt:lpstr>HTS workflow</vt:lpstr>
      <vt:lpstr>Variant types</vt:lpstr>
      <vt:lpstr>Some terminology</vt:lpstr>
      <vt:lpstr>Germline vs somatic mutation</vt:lpstr>
      <vt:lpstr>Germline vs somatic mutation</vt:lpstr>
      <vt:lpstr>Naive variant calling</vt:lpstr>
      <vt:lpstr>Naive variant calling</vt:lpstr>
      <vt:lpstr>Naive variant calling</vt:lpstr>
      <vt:lpstr>Naive variant calling</vt:lpstr>
      <vt:lpstr>Real life calling models</vt:lpstr>
      <vt:lpstr>Important terms you may encounter</vt:lpstr>
      <vt:lpstr>Variant calling example</vt:lpstr>
      <vt:lpstr>Factors to consider in calling</vt:lpstr>
      <vt:lpstr>Callable genome</vt:lpstr>
      <vt:lpstr>Callable genome</vt:lpstr>
      <vt:lpstr>Maximum depth</vt:lpstr>
      <vt:lpstr>Maximum depth</vt:lpstr>
      <vt:lpstr>Maximum depth</vt:lpstr>
      <vt:lpstr>Mapping errors</vt:lpstr>
      <vt:lpstr>Mapping errors</vt:lpstr>
      <vt:lpstr>Mapping errors</vt:lpstr>
      <vt:lpstr>Strand bias</vt:lpstr>
      <vt:lpstr>Strand bias</vt:lpstr>
      <vt:lpstr>Strand bias</vt:lpstr>
      <vt:lpstr>Change the display in IGV to reveal artifacts</vt:lpstr>
      <vt:lpstr>Change the display in IGV to reveal artifacts</vt:lpstr>
      <vt:lpstr>Change the display in IGV to reveal artifacts</vt:lpstr>
      <vt:lpstr>Variant distance bias</vt:lpstr>
      <vt:lpstr>PowerPoint Presentation</vt:lpstr>
      <vt:lpstr>PowerPoint Presentation</vt:lpstr>
      <vt:lpstr>Reproducibility</vt:lpstr>
      <vt:lpstr>Reproducibility</vt:lpstr>
      <vt:lpstr>False SNPs caused by incorrect alignment</vt:lpstr>
      <vt:lpstr>False SNPs caused by incorrect alignment</vt:lpstr>
      <vt:lpstr>What do good SNPs look like?</vt:lpstr>
      <vt:lpstr>What do good SNPs look like?</vt:lpstr>
      <vt:lpstr>What do good SNPs look like?</vt:lpstr>
      <vt:lpstr>What do good SNPs look like?</vt:lpstr>
      <vt:lpstr>What do good SNPs look like?</vt:lpstr>
      <vt:lpstr>How to estimate the quality of called SNPs?</vt:lpstr>
      <vt:lpstr>How to estimate the quality of called SNPs?</vt:lpstr>
      <vt:lpstr>How to estimate the quality of called SNPs?</vt:lpstr>
      <vt:lpstr>Indel calling challenges</vt:lpstr>
      <vt:lpstr>Indel calling challenges</vt:lpstr>
      <vt:lpstr>Future of variant calling</vt:lpstr>
      <vt:lpstr>Functional annotation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 Calling - SNPs  and  short indels</dc:title>
  <cp:lastModifiedBy>CARLA DANIELA ROBLES ESPINOZA</cp:lastModifiedBy>
  <cp:revision>136</cp:revision>
  <dcterms:created xsi:type="dcterms:W3CDTF">2018-08-23T12:10:06Z</dcterms:created>
  <dcterms:modified xsi:type="dcterms:W3CDTF">2023-01-11T06:39:22Z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2018-01-05T00:00:00Z</vt:filetime>
  </property>
  <property fmtid="{D5CDD505-2E9C-101B-9397-08002B2CF9AE}" pid="3" name="Creator">
    <vt:lpwstr>pdftk 2.02 - www.pdftk.com</vt:lpwstr>
  </property>
  <property fmtid="{D5CDD505-2E9C-101B-9397-08002B2CF9AE}" pid="4" name="LastSaved">
    <vt:filetime>2018-08-23T00:00:00Z</vt:filetime>
  </property>
</Properties>
</file>